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9" r:id="rId2"/>
  </p:sldMasterIdLst>
  <p:notesMasterIdLst>
    <p:notesMasterId r:id="rId16"/>
  </p:notesMasterIdLst>
  <p:handoutMasterIdLst>
    <p:handoutMasterId r:id="rId17"/>
  </p:handoutMasterIdLst>
  <p:sldIdLst>
    <p:sldId id="304" r:id="rId3"/>
    <p:sldId id="560" r:id="rId4"/>
    <p:sldId id="320" r:id="rId5"/>
    <p:sldId id="1096" r:id="rId6"/>
    <p:sldId id="1094" r:id="rId7"/>
    <p:sldId id="323" r:id="rId8"/>
    <p:sldId id="316" r:id="rId9"/>
    <p:sldId id="1085" r:id="rId10"/>
    <p:sldId id="1095" r:id="rId11"/>
    <p:sldId id="1098" r:id="rId12"/>
    <p:sldId id="266" r:id="rId13"/>
    <p:sldId id="330" r:id="rId14"/>
    <p:sldId id="1097" r:id="rId15"/>
  </p:sldIdLst>
  <p:sldSz cx="12192000" cy="6858000"/>
  <p:notesSz cx="6858000" cy="9144000"/>
  <p:defaultTextStyle>
    <a:defPPr>
      <a:defRPr lang="en-US"/>
    </a:defPPr>
    <a:lvl1pPr algn="l" defTabSz="60958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1pPr>
    <a:lvl2pPr marL="609585" algn="l" defTabSz="60958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2pPr>
    <a:lvl3pPr marL="1219170" algn="l" defTabSz="60958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3pPr>
    <a:lvl4pPr marL="1828754" algn="l" defTabSz="60958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4pPr>
    <a:lvl5pPr marL="2438339" algn="l" defTabSz="60958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F34"/>
    <a:srgbClr val="D19168"/>
    <a:srgbClr val="91BDA4"/>
    <a:srgbClr val="7A9CBE"/>
    <a:srgbClr val="BA7082"/>
    <a:srgbClr val="A9D18E"/>
    <a:srgbClr val="ED7E32"/>
    <a:srgbClr val="F7C29E"/>
    <a:srgbClr val="DFE0A2"/>
    <a:srgbClr val="8C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48" autoAdjust="0"/>
  </p:normalViewPr>
  <p:slideViewPr>
    <p:cSldViewPr snapToGrid="0" snapToObjects="1">
      <p:cViewPr>
        <p:scale>
          <a:sx n="60" d="100"/>
          <a:sy n="60" d="100"/>
        </p:scale>
        <p:origin x="6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dch\Desktop\Files\Research\Purchased%20Goods\FoodReportAmaz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dch\Desktop\Files\Research\Purchased%20Goods\FoodReportAmaz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dch\Desktop\Files\Research\Purchased%20Goods\FoodReportSmartMa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dch\Desktop\Files\Research\Purchased%20Goods\FoodReportAmaz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Amazon</a:t>
            </a:r>
            <a:r>
              <a:rPr lang="en-US" baseline="0"/>
              <a:t> Food Weight 2019</a:t>
            </a:r>
            <a:endParaRPr lang="en-US"/>
          </a:p>
        </c:rich>
      </c:tx>
      <c:layout>
        <c:manualLayout>
          <c:xMode val="edge"/>
          <c:yMode val="edge"/>
          <c:x val="0.25021563698596344"/>
          <c:y val="2.07400213823632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30255573681345E-2"/>
          <c:y val="0.14238356747397732"/>
          <c:w val="0.66033679173463844"/>
          <c:h val="0.768561374108748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FoodReportAmazon!$M$5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rgbClr val="B64609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FoodReportAmazon!$N$5</c:f>
              <c:numCache>
                <c:formatCode>General</c:formatCode>
                <c:ptCount val="1"/>
                <c:pt idx="0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0-40B8-BC6F-6736C6FC530A}"/>
            </c:ext>
          </c:extLst>
        </c:ser>
        <c:ser>
          <c:idx val="1"/>
          <c:order val="1"/>
          <c:tx>
            <c:strRef>
              <c:f>FoodReportAmazon!$M$6</c:f>
              <c:strCache>
                <c:ptCount val="1"/>
                <c:pt idx="0">
                  <c:v>Pork </c:v>
                </c:pt>
              </c:strCache>
            </c:strRef>
          </c:tx>
          <c:spPr>
            <a:solidFill>
              <a:srgbClr val="DE6D04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FoodReportAmazon!$N$6</c:f>
              <c:numCache>
                <c:formatCode>General</c:formatCode>
                <c:ptCount val="1"/>
                <c:pt idx="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0-40B8-BC6F-6736C6FC530A}"/>
            </c:ext>
          </c:extLst>
        </c:ser>
        <c:ser>
          <c:idx val="2"/>
          <c:order val="2"/>
          <c:tx>
            <c:strRef>
              <c:f>FoodReportAmazon!$M$7</c:f>
              <c:strCache>
                <c:ptCount val="1"/>
                <c:pt idx="0">
                  <c:v>Chicken</c:v>
                </c:pt>
              </c:strCache>
            </c:strRef>
          </c:tx>
          <c:spPr>
            <a:solidFill>
              <a:srgbClr val="F9A150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FoodReportAmazon!$N$7</c:f>
              <c:numCache>
                <c:formatCode>General</c:formatCode>
                <c:ptCount val="1"/>
                <c:pt idx="0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0-40B8-BC6F-6736C6FC530A}"/>
            </c:ext>
          </c:extLst>
        </c:ser>
        <c:ser>
          <c:idx val="3"/>
          <c:order val="3"/>
          <c:tx>
            <c:strRef>
              <c:f>FoodReportAmazon!$M$8</c:f>
              <c:strCache>
                <c:ptCount val="1"/>
                <c:pt idx="0">
                  <c:v>Fish</c:v>
                </c:pt>
              </c:strCache>
            </c:strRef>
          </c:tx>
          <c:spPr>
            <a:solidFill>
              <a:srgbClr val="FBC99B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FoodReportAmazon!$N$8</c:f>
              <c:numCache>
                <c:formatCode>General</c:formatCode>
                <c:ptCount val="1"/>
                <c:pt idx="0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0-40B8-BC6F-6736C6FC530A}"/>
            </c:ext>
          </c:extLst>
        </c:ser>
        <c:ser>
          <c:idx val="4"/>
          <c:order val="4"/>
          <c:tx>
            <c:strRef>
              <c:f>FoodReportAmazon!$M$9</c:f>
              <c:strCache>
                <c:ptCount val="1"/>
                <c:pt idx="0">
                  <c:v>Milk</c:v>
                </c:pt>
              </c:strCache>
            </c:strRef>
          </c:tx>
          <c:spPr>
            <a:solidFill>
              <a:srgbClr val="511369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FoodReportAmazon!$N$9</c:f>
              <c:numCache>
                <c:formatCode>General</c:formatCode>
                <c:ptCount val="1"/>
                <c:pt idx="0">
                  <c:v>0.56799999999999995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80-40B8-BC6F-6736C6FC530A}"/>
            </c:ext>
          </c:extLst>
        </c:ser>
        <c:ser>
          <c:idx val="5"/>
          <c:order val="5"/>
          <c:tx>
            <c:strRef>
              <c:f>FoodReportAmazon!$M$10</c:f>
              <c:strCache>
                <c:ptCount val="1"/>
                <c:pt idx="0">
                  <c:v>Cheese</c:v>
                </c:pt>
              </c:strCache>
            </c:strRef>
          </c:tx>
          <c:spPr>
            <a:solidFill>
              <a:srgbClr val="9858B1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FoodReportAmazon!$N$10</c:f>
              <c:numCache>
                <c:formatCode>General</c:formatCode>
                <c:ptCount val="1"/>
                <c:pt idx="0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80-40B8-BC6F-6736C6FC530A}"/>
            </c:ext>
          </c:extLst>
        </c:ser>
        <c:ser>
          <c:idx val="6"/>
          <c:order val="6"/>
          <c:tx>
            <c:strRef>
              <c:f>FoodReportAmazon!$M$11</c:f>
              <c:strCache>
                <c:ptCount val="1"/>
                <c:pt idx="0">
                  <c:v>Eggs</c:v>
                </c:pt>
              </c:strCache>
            </c:strRef>
          </c:tx>
          <c:spPr>
            <a:solidFill>
              <a:srgbClr val="C6A2D4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FoodReportAmazon!$N$11</c:f>
              <c:numCache>
                <c:formatCode>General</c:formatCode>
                <c:ptCount val="1"/>
                <c:pt idx="0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80-40B8-BC6F-6736C6FC530A}"/>
            </c:ext>
          </c:extLst>
        </c:ser>
        <c:ser>
          <c:idx val="7"/>
          <c:order val="7"/>
          <c:tx>
            <c:strRef>
              <c:f>FoodReportAmazon!$M$12</c:f>
              <c:strCache>
                <c:ptCount val="1"/>
                <c:pt idx="0">
                  <c:v>Grains</c:v>
                </c:pt>
              </c:strCache>
            </c:strRef>
          </c:tx>
          <c:spPr>
            <a:solidFill>
              <a:srgbClr val="3E5F0A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FoodReportAmazon!$N$12</c:f>
              <c:numCache>
                <c:formatCode>General</c:formatCode>
                <c:ptCount val="1"/>
                <c:pt idx="0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80-40B8-BC6F-6736C6FC530A}"/>
            </c:ext>
          </c:extLst>
        </c:ser>
        <c:ser>
          <c:idx val="8"/>
          <c:order val="8"/>
          <c:tx>
            <c:strRef>
              <c:f>FoodReportAmazon!$M$13</c:f>
              <c:strCache>
                <c:ptCount val="1"/>
                <c:pt idx="0">
                  <c:v>Vegetables</c:v>
                </c:pt>
              </c:strCache>
            </c:strRef>
          </c:tx>
          <c:spPr>
            <a:solidFill>
              <a:srgbClr val="59880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FoodReportAmazon!$N$13</c:f>
              <c:numCache>
                <c:formatCode>General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80-40B8-BC6F-6736C6FC530A}"/>
            </c:ext>
          </c:extLst>
        </c:ser>
        <c:ser>
          <c:idx val="9"/>
          <c:order val="9"/>
          <c:tx>
            <c:strRef>
              <c:f>FoodReportAmazon!$M$14</c:f>
              <c:strCache>
                <c:ptCount val="1"/>
                <c:pt idx="0">
                  <c:v>Fruits</c:v>
                </c:pt>
              </c:strCache>
            </c:strRef>
          </c:tx>
          <c:spPr>
            <a:solidFill>
              <a:srgbClr val="71AA13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FoodReportAmazon!$N$14</c:f>
              <c:numCache>
                <c:formatCode>#,##0</c:formatCode>
                <c:ptCount val="1"/>
                <c:pt idx="0">
                  <c:v>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80-40B8-BC6F-6736C6FC530A}"/>
            </c:ext>
          </c:extLst>
        </c:ser>
        <c:ser>
          <c:idx val="10"/>
          <c:order val="10"/>
          <c:tx>
            <c:strRef>
              <c:f>FoodReportAmazon!$M$15</c:f>
              <c:strCache>
                <c:ptCount val="1"/>
                <c:pt idx="0">
                  <c:v>Potatoes</c:v>
                </c:pt>
              </c:strCache>
            </c:strRef>
          </c:tx>
          <c:spPr>
            <a:solidFill>
              <a:srgbClr val="8CBB42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FoodReportAmazon!$N$15</c:f>
              <c:numCache>
                <c:formatCode>General</c:formatCode>
                <c:ptCount val="1"/>
                <c:pt idx="0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80-40B8-BC6F-6736C6FC530A}"/>
            </c:ext>
          </c:extLst>
        </c:ser>
        <c:ser>
          <c:idx val="11"/>
          <c:order val="11"/>
          <c:tx>
            <c:strRef>
              <c:f>FoodReportAmazon!$M$16</c:f>
              <c:strCache>
                <c:ptCount val="1"/>
                <c:pt idx="0">
                  <c:v>Beans</c:v>
                </c:pt>
              </c:strCache>
            </c:strRef>
          </c:tx>
          <c:spPr>
            <a:solidFill>
              <a:srgbClr val="A7D063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FoodReportAmazon!$N$16</c:f>
              <c:numCache>
                <c:formatCode>General</c:formatCode>
                <c:ptCount val="1"/>
                <c:pt idx="0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F80-40B8-BC6F-6736C6FC530A}"/>
            </c:ext>
          </c:extLst>
        </c:ser>
        <c:ser>
          <c:idx val="12"/>
          <c:order val="12"/>
          <c:tx>
            <c:strRef>
              <c:f>FoodReportAmazon!$M$17</c:f>
              <c:strCache>
                <c:ptCount val="1"/>
                <c:pt idx="0">
                  <c:v>Nuts</c:v>
                </c:pt>
              </c:strCache>
            </c:strRef>
          </c:tx>
          <c:spPr>
            <a:solidFill>
              <a:srgbClr val="C9E09E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FoodReportAmazon!$N$17</c:f>
              <c:numCache>
                <c:formatCode>General</c:formatCode>
                <c:ptCount val="1"/>
                <c:pt idx="0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80-40B8-BC6F-6736C6FC530A}"/>
            </c:ext>
          </c:extLst>
        </c:ser>
        <c:ser>
          <c:idx val="13"/>
          <c:order val="13"/>
          <c:tx>
            <c:strRef>
              <c:f>FoodReportAmazon!$M$18</c:f>
              <c:strCache>
                <c:ptCount val="1"/>
                <c:pt idx="0">
                  <c:v>Liquids</c:v>
                </c:pt>
              </c:strCache>
            </c:strRef>
          </c:tx>
          <c:spPr>
            <a:solidFill>
              <a:srgbClr val="0035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FoodReportAmazon!$N$18</c:f>
              <c:numCache>
                <c:formatCode>#,##0</c:formatCode>
                <c:ptCount val="1"/>
                <c:pt idx="0">
                  <c:v>10.853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F80-40B8-BC6F-6736C6FC530A}"/>
            </c:ext>
          </c:extLst>
        </c:ser>
        <c:ser>
          <c:idx val="14"/>
          <c:order val="14"/>
          <c:tx>
            <c:strRef>
              <c:f>FoodReportAmazon!$M$19</c:f>
              <c:strCache>
                <c:ptCount val="1"/>
                <c:pt idx="0">
                  <c:v>Coffee and tea</c:v>
                </c:pt>
              </c:strCache>
            </c:strRef>
          </c:tx>
          <c:spPr>
            <a:solidFill>
              <a:srgbClr val="335D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FoodReportAmazon!$N$19</c:f>
              <c:numCache>
                <c:formatCode>#,##0</c:formatCode>
                <c:ptCount val="1"/>
                <c:pt idx="0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F80-40B8-BC6F-6736C6FC530A}"/>
            </c:ext>
          </c:extLst>
        </c:ser>
        <c:ser>
          <c:idx val="15"/>
          <c:order val="15"/>
          <c:tx>
            <c:strRef>
              <c:f>FoodReportAmazon!$M$20</c:f>
              <c:strCache>
                <c:ptCount val="1"/>
                <c:pt idx="0">
                  <c:v>Oils</c:v>
                </c:pt>
              </c:strCache>
            </c:strRef>
          </c:tx>
          <c:spPr>
            <a:solidFill>
              <a:srgbClr val="4C8DF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FoodReportAmazon!$N$20</c:f>
              <c:numCache>
                <c:formatCode>General</c:formatCode>
                <c:ptCount val="1"/>
                <c:pt idx="0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F80-40B8-BC6F-6736C6FC530A}"/>
            </c:ext>
          </c:extLst>
        </c:ser>
        <c:ser>
          <c:idx val="16"/>
          <c:order val="16"/>
          <c:tx>
            <c:strRef>
              <c:f>FoodReportAmazon!$M$21</c:f>
              <c:strCache>
                <c:ptCount val="1"/>
                <c:pt idx="0">
                  <c:v>Sugars</c:v>
                </c:pt>
              </c:strCache>
            </c:strRef>
          </c:tx>
          <c:spPr>
            <a:solidFill>
              <a:srgbClr val="81AF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FoodReportAmazon!$N$21</c:f>
              <c:numCache>
                <c:formatCode>#,##0</c:formatCode>
                <c:ptCount val="1"/>
                <c:pt idx="0">
                  <c:v>2.3050000000000002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F80-40B8-BC6F-6736C6FC530A}"/>
            </c:ext>
          </c:extLst>
        </c:ser>
        <c:ser>
          <c:idx val="17"/>
          <c:order val="17"/>
          <c:tx>
            <c:strRef>
              <c:f>FoodReportAmazon!$M$22</c:f>
              <c:strCache>
                <c:ptCount val="1"/>
                <c:pt idx="0">
                  <c:v>Spices</c:v>
                </c:pt>
              </c:strCache>
            </c:strRef>
          </c:tx>
          <c:spPr>
            <a:solidFill>
              <a:srgbClr val="B7D1F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FoodReportAmazon!$N$22</c:f>
              <c:numCache>
                <c:formatCode>General</c:formatCode>
                <c:ptCount val="1"/>
                <c:pt idx="0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F80-40B8-BC6F-6736C6FC5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30622080"/>
        <c:axId val="1177998192"/>
      </c:barChart>
      <c:catAx>
        <c:axId val="11306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998192"/>
        <c:crosses val="autoZero"/>
        <c:auto val="1"/>
        <c:lblAlgn val="ctr"/>
        <c:lblOffset val="100"/>
        <c:noMultiLvlLbl val="0"/>
      </c:catAx>
      <c:valAx>
        <c:axId val="117799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Food</a:t>
                </a:r>
                <a:r>
                  <a:rPr lang="en-US" baseline="0" dirty="0"/>
                  <a:t> Weight (Metric Tons)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6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10427406199024"/>
          <c:y val="0.11935066929281425"/>
          <c:w val="0.19407688927186878"/>
          <c:h val="0.854893827965741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Amazon</a:t>
            </a:r>
            <a:r>
              <a:rPr lang="en-US" baseline="0"/>
              <a:t> Carbon Footprint: 2019</a:t>
            </a:r>
            <a:endParaRPr lang="en-US"/>
          </a:p>
        </c:rich>
      </c:tx>
      <c:layout>
        <c:manualLayout>
          <c:xMode val="edge"/>
          <c:yMode val="edge"/>
          <c:x val="0.2970677776310835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60787143631588E-2"/>
          <c:y val="0.14194468158325893"/>
          <c:w val="0.8778315976936728"/>
          <c:h val="0.76927476505176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FoodReportAmazon!$M$5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rgbClr val="B64609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FoodReportAmazon!$O$5</c:f>
              <c:numCache>
                <c:formatCode>General</c:formatCode>
                <c:ptCount val="1"/>
                <c:pt idx="0">
                  <c:v>0.90800000000000003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1-48AA-9365-E344088A15C3}"/>
            </c:ext>
          </c:extLst>
        </c:ser>
        <c:ser>
          <c:idx val="1"/>
          <c:order val="1"/>
          <c:tx>
            <c:strRef>
              <c:f>FoodReportAmazon!$M$6</c:f>
              <c:strCache>
                <c:ptCount val="1"/>
                <c:pt idx="0">
                  <c:v>Pork </c:v>
                </c:pt>
              </c:strCache>
            </c:strRef>
          </c:tx>
          <c:spPr>
            <a:solidFill>
              <a:srgbClr val="DE6D04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FoodReportAmazon!$O$6</c:f>
              <c:numCache>
                <c:formatCode>General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1-48AA-9365-E344088A15C3}"/>
            </c:ext>
          </c:extLst>
        </c:ser>
        <c:ser>
          <c:idx val="2"/>
          <c:order val="2"/>
          <c:tx>
            <c:strRef>
              <c:f>FoodReportAmazon!$M$7</c:f>
              <c:strCache>
                <c:ptCount val="1"/>
                <c:pt idx="0">
                  <c:v>Chicken</c:v>
                </c:pt>
              </c:strCache>
            </c:strRef>
          </c:tx>
          <c:spPr>
            <a:solidFill>
              <a:srgbClr val="F9A150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FoodReportAmazon!$O$7</c:f>
              <c:numCache>
                <c:formatCode>General</c:formatCode>
                <c:ptCount val="1"/>
                <c:pt idx="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B1-48AA-9365-E344088A15C3}"/>
            </c:ext>
          </c:extLst>
        </c:ser>
        <c:ser>
          <c:idx val="3"/>
          <c:order val="3"/>
          <c:tx>
            <c:strRef>
              <c:f>FoodReportAmazon!$M$8</c:f>
              <c:strCache>
                <c:ptCount val="1"/>
                <c:pt idx="0">
                  <c:v>Fish</c:v>
                </c:pt>
              </c:strCache>
            </c:strRef>
          </c:tx>
          <c:spPr>
            <a:solidFill>
              <a:srgbClr val="FBC99B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FoodReportAmazon!$O$8</c:f>
              <c:numCache>
                <c:formatCode>General</c:formatCode>
                <c:ptCount val="1"/>
                <c:pt idx="0">
                  <c:v>0.29599999999999999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B1-48AA-9365-E344088A15C3}"/>
            </c:ext>
          </c:extLst>
        </c:ser>
        <c:ser>
          <c:idx val="4"/>
          <c:order val="4"/>
          <c:tx>
            <c:strRef>
              <c:f>FoodReportAmazon!$M$9</c:f>
              <c:strCache>
                <c:ptCount val="1"/>
                <c:pt idx="0">
                  <c:v>Milk</c:v>
                </c:pt>
              </c:strCache>
            </c:strRef>
          </c:tx>
          <c:spPr>
            <a:solidFill>
              <a:srgbClr val="511369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FoodReportAmazon!$O$9</c:f>
              <c:numCache>
                <c:formatCode>General</c:formatCode>
                <c:ptCount val="1"/>
                <c:pt idx="0">
                  <c:v>0.76100000000000001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B1-48AA-9365-E344088A15C3}"/>
            </c:ext>
          </c:extLst>
        </c:ser>
        <c:ser>
          <c:idx val="5"/>
          <c:order val="5"/>
          <c:tx>
            <c:strRef>
              <c:f>FoodReportAmazon!$M$10</c:f>
              <c:strCache>
                <c:ptCount val="1"/>
                <c:pt idx="0">
                  <c:v>Cheese</c:v>
                </c:pt>
              </c:strCache>
            </c:strRef>
          </c:tx>
          <c:spPr>
            <a:solidFill>
              <a:srgbClr val="9858B1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FoodReportAmazon!$O$10</c:f>
              <c:numCache>
                <c:formatCode>General</c:formatCode>
                <c:ptCount val="1"/>
                <c:pt idx="0">
                  <c:v>0.95699999999999996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B1-48AA-9365-E344088A15C3}"/>
            </c:ext>
          </c:extLst>
        </c:ser>
        <c:ser>
          <c:idx val="6"/>
          <c:order val="6"/>
          <c:tx>
            <c:strRef>
              <c:f>FoodReportAmazon!$M$11</c:f>
              <c:strCache>
                <c:ptCount val="1"/>
                <c:pt idx="0">
                  <c:v>Eggs</c:v>
                </c:pt>
              </c:strCache>
            </c:strRef>
          </c:tx>
          <c:spPr>
            <a:solidFill>
              <a:srgbClr val="C6A2D4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FoodReportAmazon!$O$11</c:f>
              <c:numCache>
                <c:formatCode>General</c:formatCode>
                <c:ptCount val="1"/>
                <c:pt idx="0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B1-48AA-9365-E344088A15C3}"/>
            </c:ext>
          </c:extLst>
        </c:ser>
        <c:ser>
          <c:idx val="7"/>
          <c:order val="7"/>
          <c:tx>
            <c:strRef>
              <c:f>FoodReportAmazon!$M$12</c:f>
              <c:strCache>
                <c:ptCount val="1"/>
                <c:pt idx="0">
                  <c:v>Grains</c:v>
                </c:pt>
              </c:strCache>
            </c:strRef>
          </c:tx>
          <c:spPr>
            <a:solidFill>
              <a:srgbClr val="3E5F0A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FoodReportAmazon!$O$12</c:f>
              <c:numCache>
                <c:formatCode>General</c:formatCode>
                <c:ptCount val="1"/>
                <c:pt idx="0">
                  <c:v>0.621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B1-48AA-9365-E344088A15C3}"/>
            </c:ext>
          </c:extLst>
        </c:ser>
        <c:ser>
          <c:idx val="8"/>
          <c:order val="8"/>
          <c:tx>
            <c:strRef>
              <c:f>FoodReportAmazon!$M$13</c:f>
              <c:strCache>
                <c:ptCount val="1"/>
                <c:pt idx="0">
                  <c:v>Vegetables</c:v>
                </c:pt>
              </c:strCache>
            </c:strRef>
          </c:tx>
          <c:spPr>
            <a:solidFill>
              <a:srgbClr val="59880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FoodReportAmazon!$O$13</c:f>
              <c:numCache>
                <c:formatCode>General</c:formatCode>
                <c:ptCount val="1"/>
                <c:pt idx="0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B1-48AA-9365-E344088A15C3}"/>
            </c:ext>
          </c:extLst>
        </c:ser>
        <c:ser>
          <c:idx val="9"/>
          <c:order val="9"/>
          <c:tx>
            <c:strRef>
              <c:f>FoodReportAmazon!$M$14</c:f>
              <c:strCache>
                <c:ptCount val="1"/>
                <c:pt idx="0">
                  <c:v>Fruits</c:v>
                </c:pt>
              </c:strCache>
            </c:strRef>
          </c:tx>
          <c:spPr>
            <a:solidFill>
              <a:srgbClr val="71AA13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FoodReportAmazon!$O$14</c:f>
              <c:numCache>
                <c:formatCode>#,##0</c:formatCode>
                <c:ptCount val="1"/>
                <c:pt idx="0">
                  <c:v>0.56499999999999995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4B1-48AA-9365-E344088A15C3}"/>
            </c:ext>
          </c:extLst>
        </c:ser>
        <c:ser>
          <c:idx val="10"/>
          <c:order val="10"/>
          <c:tx>
            <c:strRef>
              <c:f>FoodReportAmazon!$M$15</c:f>
              <c:strCache>
                <c:ptCount val="1"/>
                <c:pt idx="0">
                  <c:v>Potatoes</c:v>
                </c:pt>
              </c:strCache>
            </c:strRef>
          </c:tx>
          <c:spPr>
            <a:solidFill>
              <a:srgbClr val="8CBB42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FoodReportAmazon!$O$15</c:f>
              <c:numCache>
                <c:formatCode>General</c:formatCode>
                <c:ptCount val="1"/>
                <c:pt idx="0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B1-48AA-9365-E344088A15C3}"/>
            </c:ext>
          </c:extLst>
        </c:ser>
        <c:ser>
          <c:idx val="11"/>
          <c:order val="11"/>
          <c:tx>
            <c:strRef>
              <c:f>FoodReportAmazon!$M$16</c:f>
              <c:strCache>
                <c:ptCount val="1"/>
                <c:pt idx="0">
                  <c:v>Beans</c:v>
                </c:pt>
              </c:strCache>
            </c:strRef>
          </c:tx>
          <c:spPr>
            <a:solidFill>
              <a:srgbClr val="A7D063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FoodReportAmazon!$O$16</c:f>
              <c:numCache>
                <c:formatCode>General</c:formatCode>
                <c:ptCount val="1"/>
                <c:pt idx="0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4B1-48AA-9365-E344088A15C3}"/>
            </c:ext>
          </c:extLst>
        </c:ser>
        <c:ser>
          <c:idx val="12"/>
          <c:order val="12"/>
          <c:tx>
            <c:strRef>
              <c:f>FoodReportAmazon!$M$17</c:f>
              <c:strCache>
                <c:ptCount val="1"/>
                <c:pt idx="0">
                  <c:v>Nuts</c:v>
                </c:pt>
              </c:strCache>
            </c:strRef>
          </c:tx>
          <c:spPr>
            <a:solidFill>
              <a:srgbClr val="C9E09E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FoodReportAmazon!$O$17</c:f>
              <c:numCache>
                <c:formatCode>General</c:formatCode>
                <c:ptCount val="1"/>
                <c:pt idx="0">
                  <c:v>0.624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B1-48AA-9365-E344088A15C3}"/>
            </c:ext>
          </c:extLst>
        </c:ser>
        <c:ser>
          <c:idx val="13"/>
          <c:order val="13"/>
          <c:tx>
            <c:strRef>
              <c:f>FoodReportAmazon!$M$18</c:f>
              <c:strCache>
                <c:ptCount val="1"/>
                <c:pt idx="0">
                  <c:v>Liquids</c:v>
                </c:pt>
              </c:strCache>
            </c:strRef>
          </c:tx>
          <c:spPr>
            <a:solidFill>
              <a:srgbClr val="0035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FoodReportAmazon!$O$18</c:f>
              <c:numCache>
                <c:formatCode>#,##0</c:formatCode>
                <c:ptCount val="1"/>
                <c:pt idx="0">
                  <c:v>11.179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4B1-48AA-9365-E344088A15C3}"/>
            </c:ext>
          </c:extLst>
        </c:ser>
        <c:ser>
          <c:idx val="14"/>
          <c:order val="14"/>
          <c:tx>
            <c:strRef>
              <c:f>FoodReportAmazon!$M$19</c:f>
              <c:strCache>
                <c:ptCount val="1"/>
                <c:pt idx="0">
                  <c:v>Coffee and tea</c:v>
                </c:pt>
              </c:strCache>
            </c:strRef>
          </c:tx>
          <c:spPr>
            <a:solidFill>
              <a:srgbClr val="335D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FoodReportAmazon!$O$19</c:f>
              <c:numCache>
                <c:formatCode>#,##0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B1-48AA-9365-E344088A15C3}"/>
            </c:ext>
          </c:extLst>
        </c:ser>
        <c:ser>
          <c:idx val="15"/>
          <c:order val="15"/>
          <c:tx>
            <c:strRef>
              <c:f>FoodReportAmazon!$M$20</c:f>
              <c:strCache>
                <c:ptCount val="1"/>
                <c:pt idx="0">
                  <c:v>Oils</c:v>
                </c:pt>
              </c:strCache>
            </c:strRef>
          </c:tx>
          <c:spPr>
            <a:solidFill>
              <a:srgbClr val="4C8DF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FoodReportAmazon!$O$20</c:f>
              <c:numCache>
                <c:formatCode>General</c:formatCode>
                <c:ptCount val="1"/>
                <c:pt idx="0">
                  <c:v>0.38800000000000001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4B1-48AA-9365-E344088A15C3}"/>
            </c:ext>
          </c:extLst>
        </c:ser>
        <c:ser>
          <c:idx val="16"/>
          <c:order val="16"/>
          <c:tx>
            <c:strRef>
              <c:f>FoodReportAmazon!$M$21</c:f>
              <c:strCache>
                <c:ptCount val="1"/>
                <c:pt idx="0">
                  <c:v>Sugars</c:v>
                </c:pt>
              </c:strCache>
            </c:strRef>
          </c:tx>
          <c:spPr>
            <a:solidFill>
              <a:srgbClr val="81AF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FoodReportAmazon!$O$21</c:f>
              <c:numCache>
                <c:formatCode>#,##0</c:formatCode>
                <c:ptCount val="1"/>
                <c:pt idx="0">
                  <c:v>2.1429999999999998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4B1-48AA-9365-E344088A15C3}"/>
            </c:ext>
          </c:extLst>
        </c:ser>
        <c:ser>
          <c:idx val="17"/>
          <c:order val="17"/>
          <c:tx>
            <c:strRef>
              <c:f>FoodReportAmazon!$M$22</c:f>
              <c:strCache>
                <c:ptCount val="1"/>
                <c:pt idx="0">
                  <c:v>Spices</c:v>
                </c:pt>
              </c:strCache>
            </c:strRef>
          </c:tx>
          <c:spPr>
            <a:solidFill>
              <a:srgbClr val="B7D1FF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2019</c:v>
              </c:pt>
            </c:numLit>
          </c:cat>
          <c:val>
            <c:numRef>
              <c:f>FoodReportAmazon!$O$22</c:f>
              <c:numCache>
                <c:formatCode>General</c:formatCode>
                <c:ptCount val="1"/>
                <c:pt idx="0">
                  <c:v>0.14799999999999999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4B1-48AA-9365-E344088A1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30622080"/>
        <c:axId val="1177998192"/>
      </c:barChart>
      <c:catAx>
        <c:axId val="11306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998192"/>
        <c:crosses val="autoZero"/>
        <c:auto val="1"/>
        <c:lblAlgn val="ctr"/>
        <c:lblOffset val="100"/>
        <c:noMultiLvlLbl val="0"/>
      </c:catAx>
      <c:valAx>
        <c:axId val="117799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eCO2</a:t>
                </a:r>
                <a:r>
                  <a:rPr lang="en-US" baseline="0" dirty="0"/>
                  <a:t> (Metric Tons)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62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SmartMart</a:t>
            </a:r>
            <a:r>
              <a:rPr lang="en-US" sz="1600" baseline="0" dirty="0"/>
              <a:t>: 2019</a:t>
            </a:r>
            <a:endParaRPr lang="en-US" sz="1600" dirty="0"/>
          </a:p>
        </c:rich>
      </c:tx>
      <c:layout>
        <c:manualLayout>
          <c:xMode val="edge"/>
          <c:yMode val="edge"/>
          <c:x val="0.28996426559071137"/>
          <c:y val="7.8442599735972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F9A1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26-453B-BB8B-79097DD85D7C}"/>
              </c:ext>
            </c:extLst>
          </c:dPt>
          <c:dPt>
            <c:idx val="1"/>
            <c:bubble3D val="0"/>
            <c:spPr>
              <a:solidFill>
                <a:srgbClr val="C6A2D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26-453B-BB8B-79097DD85D7C}"/>
              </c:ext>
            </c:extLst>
          </c:dPt>
          <c:dPt>
            <c:idx val="2"/>
            <c:bubble3D val="0"/>
            <c:spPr>
              <a:solidFill>
                <a:srgbClr val="A7D0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26-453B-BB8B-79097DD85D7C}"/>
              </c:ext>
            </c:extLst>
          </c:dPt>
          <c:dPt>
            <c:idx val="3"/>
            <c:bubble3D val="0"/>
            <c:spPr>
              <a:solidFill>
                <a:srgbClr val="B7D1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26-453B-BB8B-79097DD85D7C}"/>
              </c:ext>
            </c:extLst>
          </c:dPt>
          <c:dPt>
            <c:idx val="4"/>
            <c:bubble3D val="0"/>
            <c:spPr>
              <a:solidFill>
                <a:srgbClr val="51136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B26-453B-BB8B-79097DD85D7C}"/>
              </c:ext>
            </c:extLst>
          </c:dPt>
          <c:dPt>
            <c:idx val="5"/>
            <c:bubble3D val="0"/>
            <c:spPr>
              <a:solidFill>
                <a:srgbClr val="9857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B26-453B-BB8B-79097DD85D7C}"/>
              </c:ext>
            </c:extLst>
          </c:dPt>
          <c:dPt>
            <c:idx val="6"/>
            <c:bubble3D val="0"/>
            <c:spPr>
              <a:solidFill>
                <a:srgbClr val="C6A2D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B26-453B-BB8B-79097DD85D7C}"/>
              </c:ext>
            </c:extLst>
          </c:dPt>
          <c:dPt>
            <c:idx val="7"/>
            <c:bubble3D val="0"/>
            <c:spPr>
              <a:solidFill>
                <a:srgbClr val="3E5F0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B26-453B-BB8B-79097DD85D7C}"/>
              </c:ext>
            </c:extLst>
          </c:dPt>
          <c:dPt>
            <c:idx val="8"/>
            <c:bubble3D val="0"/>
            <c:spPr>
              <a:solidFill>
                <a:srgbClr val="59880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B26-453B-BB8B-79097DD85D7C}"/>
              </c:ext>
            </c:extLst>
          </c:dPt>
          <c:dPt>
            <c:idx val="9"/>
            <c:bubble3D val="0"/>
            <c:spPr>
              <a:solidFill>
                <a:srgbClr val="71AA1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B26-453B-BB8B-79097DD85D7C}"/>
              </c:ext>
            </c:extLst>
          </c:dPt>
          <c:dPt>
            <c:idx val="10"/>
            <c:bubble3D val="0"/>
            <c:spPr>
              <a:solidFill>
                <a:srgbClr val="8CBB4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B26-453B-BB8B-79097DD85D7C}"/>
              </c:ext>
            </c:extLst>
          </c:dPt>
          <c:dPt>
            <c:idx val="11"/>
            <c:bubble3D val="0"/>
            <c:spPr>
              <a:solidFill>
                <a:srgbClr val="A7D0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B26-453B-BB8B-79097DD85D7C}"/>
              </c:ext>
            </c:extLst>
          </c:dPt>
          <c:dPt>
            <c:idx val="12"/>
            <c:bubble3D val="0"/>
            <c:spPr>
              <a:solidFill>
                <a:srgbClr val="C9E09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B26-453B-BB8B-79097DD85D7C}"/>
              </c:ext>
            </c:extLst>
          </c:dPt>
          <c:dPt>
            <c:idx val="13"/>
            <c:bubble3D val="0"/>
            <c:spPr>
              <a:solidFill>
                <a:srgbClr val="00359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B26-453B-BB8B-79097DD85D7C}"/>
              </c:ext>
            </c:extLst>
          </c:dPt>
          <c:dPt>
            <c:idx val="14"/>
            <c:bubble3D val="0"/>
            <c:spPr>
              <a:solidFill>
                <a:srgbClr val="345DA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B26-453B-BB8B-79097DD85D7C}"/>
              </c:ext>
            </c:extLst>
          </c:dPt>
          <c:dPt>
            <c:idx val="15"/>
            <c:bubble3D val="0"/>
            <c:spPr>
              <a:solidFill>
                <a:srgbClr val="4C8D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B26-453B-BB8B-79097DD85D7C}"/>
              </c:ext>
            </c:extLst>
          </c:dPt>
          <c:dPt>
            <c:idx val="16"/>
            <c:bubble3D val="0"/>
            <c:spPr>
              <a:solidFill>
                <a:srgbClr val="81A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B26-453B-BB8B-79097DD85D7C}"/>
              </c:ext>
            </c:extLst>
          </c:dPt>
          <c:dPt>
            <c:idx val="17"/>
            <c:bubble3D val="0"/>
            <c:spPr>
              <a:solidFill>
                <a:srgbClr val="B7D1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B26-453B-BB8B-79097DD85D7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B26-453B-BB8B-79097DD85D7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B26-453B-BB8B-79097DD85D7C}"/>
                </c:ext>
              </c:extLst>
            </c:dLbl>
            <c:dLbl>
              <c:idx val="3"/>
              <c:layout>
                <c:manualLayout>
                  <c:x val="-0.30175162137982103"/>
                  <c:y val="9.36853389759098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26-453B-BB8B-79097DD85D7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B26-453B-BB8B-79097DD85D7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CB26-453B-BB8B-79097DD85D7C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CB26-453B-BB8B-79097DD85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FoodReportSmartMart!$A$23:$A$26</c:f>
              <c:strCache>
                <c:ptCount val="4"/>
                <c:pt idx="0">
                  <c:v>Water</c:v>
                </c:pt>
                <c:pt idx="1">
                  <c:v>Creamer</c:v>
                </c:pt>
                <c:pt idx="2">
                  <c:v>Soda</c:v>
                </c:pt>
                <c:pt idx="3">
                  <c:v>Other</c:v>
                </c:pt>
              </c:strCache>
            </c:strRef>
          </c:cat>
          <c:val>
            <c:numRef>
              <c:f>FoodReportSmartMart!$B$23:$B$26</c:f>
              <c:numCache>
                <c:formatCode>General</c:formatCode>
                <c:ptCount val="4"/>
                <c:pt idx="0">
                  <c:v>896</c:v>
                </c:pt>
                <c:pt idx="1">
                  <c:v>192</c:v>
                </c:pt>
                <c:pt idx="2">
                  <c:v>642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CB26-453B-BB8B-79097DD85D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Amazon</a:t>
            </a:r>
            <a:r>
              <a:rPr lang="en-US" sz="1600" baseline="0" dirty="0"/>
              <a:t>: 2019</a:t>
            </a:r>
            <a:endParaRPr lang="en-US" sz="1600" dirty="0"/>
          </a:p>
        </c:rich>
      </c:tx>
      <c:layout>
        <c:manualLayout>
          <c:xMode val="edge"/>
          <c:yMode val="edge"/>
          <c:x val="0.34768968060242184"/>
          <c:y val="8.7953145257741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F9A1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F-44C3-9C7A-2D1C8F973341}"/>
              </c:ext>
            </c:extLst>
          </c:dPt>
          <c:dPt>
            <c:idx val="1"/>
            <c:bubble3D val="0"/>
            <c:spPr>
              <a:solidFill>
                <a:srgbClr val="C6A2D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F-44C3-9C7A-2D1C8F973341}"/>
              </c:ext>
            </c:extLst>
          </c:dPt>
          <c:dPt>
            <c:idx val="2"/>
            <c:bubble3D val="0"/>
            <c:spPr>
              <a:solidFill>
                <a:srgbClr val="A7D0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3F-44C3-9C7A-2D1C8F973341}"/>
              </c:ext>
            </c:extLst>
          </c:dPt>
          <c:dPt>
            <c:idx val="3"/>
            <c:bubble3D val="0"/>
            <c:spPr>
              <a:solidFill>
                <a:srgbClr val="B7D1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3F-44C3-9C7A-2D1C8F973341}"/>
              </c:ext>
            </c:extLst>
          </c:dPt>
          <c:dPt>
            <c:idx val="4"/>
            <c:bubble3D val="0"/>
            <c:spPr>
              <a:solidFill>
                <a:srgbClr val="51136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23F-44C3-9C7A-2D1C8F973341}"/>
              </c:ext>
            </c:extLst>
          </c:dPt>
          <c:dPt>
            <c:idx val="5"/>
            <c:bubble3D val="0"/>
            <c:spPr>
              <a:solidFill>
                <a:srgbClr val="9857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23F-44C3-9C7A-2D1C8F973341}"/>
              </c:ext>
            </c:extLst>
          </c:dPt>
          <c:dPt>
            <c:idx val="6"/>
            <c:bubble3D val="0"/>
            <c:spPr>
              <a:solidFill>
                <a:srgbClr val="C6A2D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23F-44C3-9C7A-2D1C8F973341}"/>
              </c:ext>
            </c:extLst>
          </c:dPt>
          <c:dPt>
            <c:idx val="7"/>
            <c:bubble3D val="0"/>
            <c:spPr>
              <a:solidFill>
                <a:srgbClr val="3E5F0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23F-44C3-9C7A-2D1C8F973341}"/>
              </c:ext>
            </c:extLst>
          </c:dPt>
          <c:dPt>
            <c:idx val="8"/>
            <c:bubble3D val="0"/>
            <c:spPr>
              <a:solidFill>
                <a:srgbClr val="59880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23F-44C3-9C7A-2D1C8F973341}"/>
              </c:ext>
            </c:extLst>
          </c:dPt>
          <c:dPt>
            <c:idx val="9"/>
            <c:bubble3D val="0"/>
            <c:spPr>
              <a:solidFill>
                <a:srgbClr val="71AA1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23F-44C3-9C7A-2D1C8F973341}"/>
              </c:ext>
            </c:extLst>
          </c:dPt>
          <c:dPt>
            <c:idx val="10"/>
            <c:bubble3D val="0"/>
            <c:spPr>
              <a:solidFill>
                <a:srgbClr val="8CBB4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23F-44C3-9C7A-2D1C8F973341}"/>
              </c:ext>
            </c:extLst>
          </c:dPt>
          <c:dPt>
            <c:idx val="11"/>
            <c:bubble3D val="0"/>
            <c:spPr>
              <a:solidFill>
                <a:srgbClr val="A7D0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23F-44C3-9C7A-2D1C8F973341}"/>
              </c:ext>
            </c:extLst>
          </c:dPt>
          <c:dPt>
            <c:idx val="12"/>
            <c:bubble3D val="0"/>
            <c:spPr>
              <a:solidFill>
                <a:srgbClr val="C9E09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23F-44C3-9C7A-2D1C8F973341}"/>
              </c:ext>
            </c:extLst>
          </c:dPt>
          <c:dPt>
            <c:idx val="13"/>
            <c:bubble3D val="0"/>
            <c:spPr>
              <a:solidFill>
                <a:srgbClr val="00359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23F-44C3-9C7A-2D1C8F973341}"/>
              </c:ext>
            </c:extLst>
          </c:dPt>
          <c:dPt>
            <c:idx val="14"/>
            <c:bubble3D val="0"/>
            <c:spPr>
              <a:solidFill>
                <a:srgbClr val="345DA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23F-44C3-9C7A-2D1C8F973341}"/>
              </c:ext>
            </c:extLst>
          </c:dPt>
          <c:dPt>
            <c:idx val="15"/>
            <c:bubble3D val="0"/>
            <c:spPr>
              <a:solidFill>
                <a:srgbClr val="4C8D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23F-44C3-9C7A-2D1C8F973341}"/>
              </c:ext>
            </c:extLst>
          </c:dPt>
          <c:dPt>
            <c:idx val="16"/>
            <c:bubble3D val="0"/>
            <c:spPr>
              <a:solidFill>
                <a:srgbClr val="81A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23F-44C3-9C7A-2D1C8F973341}"/>
              </c:ext>
            </c:extLst>
          </c:dPt>
          <c:dPt>
            <c:idx val="17"/>
            <c:bubble3D val="0"/>
            <c:spPr>
              <a:solidFill>
                <a:srgbClr val="B7D1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23F-44C3-9C7A-2D1C8F97334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23F-44C3-9C7A-2D1C8F97334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23F-44C3-9C7A-2D1C8F97334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23F-44C3-9C7A-2D1C8F973341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C23F-44C3-9C7A-2D1C8F973341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C23F-44C3-9C7A-2D1C8F9733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FoodReportAmazon!$A$45:$A$48</c:f>
              <c:strCache>
                <c:ptCount val="4"/>
                <c:pt idx="0">
                  <c:v>Water</c:v>
                </c:pt>
                <c:pt idx="1">
                  <c:v>Creamer</c:v>
                </c:pt>
                <c:pt idx="2">
                  <c:v>Soda</c:v>
                </c:pt>
                <c:pt idx="3">
                  <c:v>Other</c:v>
                </c:pt>
              </c:strCache>
            </c:strRef>
          </c:cat>
          <c:val>
            <c:numRef>
              <c:f>FoodReportAmazon!$B$45:$B$48</c:f>
              <c:numCache>
                <c:formatCode>General</c:formatCode>
                <c:ptCount val="4"/>
                <c:pt idx="0">
                  <c:v>1321</c:v>
                </c:pt>
                <c:pt idx="1">
                  <c:v>375</c:v>
                </c:pt>
                <c:pt idx="2">
                  <c:v>1273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C23F-44C3-9C7A-2D1C8F9733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874A28-970B-42E8-84F3-575D6C147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6A6B5-0BE9-4B4B-AA86-5282EA913B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F0A34E3-2D89-4805-A4A4-F5E438F73494}" type="datetimeFigureOut">
              <a:rPr lang="en-US" altLang="en-US"/>
              <a:pPr/>
              <a:t>12/15/2021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A825D-0DF4-4401-B6D8-9EC460D5D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F7FE4-A94F-425D-B29B-8F507CE042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D691000-2F21-471E-B05C-A0887C275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3D8CAF-4952-4676-98A0-B8CAFD19D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3C694B-2538-464B-8E11-941D71587B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D68E2E8-159D-4D83-98EC-BCCCC7A7646B}" type="datetimeFigureOut">
              <a:rPr lang="en-US" altLang="en-US"/>
              <a:pPr/>
              <a:t>12/15/2021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2C9683-4093-4F08-B506-0A2550A203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BF66AD2-597B-4BCB-BA76-68818CC34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F29BE-37D6-4D7A-8CA5-A1EC270B57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2E391-3344-4A75-AD90-FB8DDB81BB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10C7301-29B2-4CD4-AF84-7061F7AE3A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8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609585" algn="l" defTabSz="60958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219170" algn="l" defTabSz="60958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828754" algn="l" defTabSz="60958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438339" algn="l" defTabSz="60958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C7301-29B2-4CD4-AF84-7061F7AE3A6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63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BC036-9D73-0A45-8F26-34BCB0C2D5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095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C7301-29B2-4CD4-AF84-7061F7AE3A6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59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C7301-29B2-4CD4-AF84-7061F7AE3A6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6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C7301-29B2-4CD4-AF84-7061F7AE3A6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408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C7301-29B2-4CD4-AF84-7061F7AE3A6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49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95783B6-D0F2-49B1-B579-3BFDA470F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09267"/>
            <a:ext cx="12206817" cy="4572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6" name="Picture 14" title="Stanford University">
            <a:extLst>
              <a:ext uri="{FF2B5EF4-FFF2-40B4-BE49-F238E27FC236}">
                <a16:creationId xmlns:a16="http://schemas.microsoft.com/office/drawing/2014/main" id="{BCC51B5E-DB0B-4294-B0B8-573DF95D8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4" y="6510867"/>
            <a:ext cx="2061633" cy="2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90023"/>
            <a:ext cx="10972800" cy="8246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2137834" y="4798696"/>
            <a:ext cx="8079317" cy="27432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24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3214654"/>
            <a:ext cx="10972800" cy="615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cap="small" spc="400">
                <a:solidFill>
                  <a:srgbClr val="A4001D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5564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Sig_White.eps">
            <a:extLst>
              <a:ext uri="{FF2B5EF4-FFF2-40B4-BE49-F238E27FC236}">
                <a16:creationId xmlns:a16="http://schemas.microsoft.com/office/drawing/2014/main" id="{AA8DB40B-E692-4B59-841C-ADD587093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800" y="6415618"/>
            <a:ext cx="2728384" cy="24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9503A6-E79A-486E-9DFC-DD089C121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09267"/>
            <a:ext cx="12206817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7" name="Picture 14" title="Stanford University">
            <a:extLst>
              <a:ext uri="{FF2B5EF4-FFF2-40B4-BE49-F238E27FC236}">
                <a16:creationId xmlns:a16="http://schemas.microsoft.com/office/drawing/2014/main" id="{0FA744E1-79D2-4F69-BBF8-D0946BC9B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4" y="6510867"/>
            <a:ext cx="2061633" cy="2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00741"/>
            <a:ext cx="10972800" cy="8246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2137834" y="4798696"/>
            <a:ext cx="8079317" cy="27432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24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3225371"/>
            <a:ext cx="10972800" cy="615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cap="small" spc="400">
                <a:solidFill>
                  <a:srgbClr val="A4001D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413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D2F175-3037-447E-97A2-EEC5A10F1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09267"/>
            <a:ext cx="12206817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7" name="Picture 14" title="Stanford University">
            <a:extLst>
              <a:ext uri="{FF2B5EF4-FFF2-40B4-BE49-F238E27FC236}">
                <a16:creationId xmlns:a16="http://schemas.microsoft.com/office/drawing/2014/main" id="{B40A20A1-1786-4631-9E84-07BA31036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4" y="6510867"/>
            <a:ext cx="2061633" cy="2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837" y="2051687"/>
            <a:ext cx="3939116" cy="1234440"/>
          </a:xfrm>
          <a:prstGeom prst="rect">
            <a:avLst/>
          </a:prstGeom>
        </p:spPr>
        <p:txBody>
          <a:bodyPr/>
          <a:lstStyle>
            <a:lvl1pPr algn="r">
              <a:defRPr sz="2667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7837" y="3429000"/>
            <a:ext cx="3939116" cy="124396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cap="all" spc="400">
                <a:solidFill>
                  <a:srgbClr val="A4001D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220883" y="2046816"/>
            <a:ext cx="2601384" cy="26013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 lang="en-US" sz="16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65B18E-87BB-4B63-95AE-D441785D1A3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02355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274237" y="1211580"/>
            <a:ext cx="10267951" cy="5012056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47B639-5AC9-46C4-8C9D-A0A51FA497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06209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9AF90EA-3E79-45A9-8034-A4C8B3F63638}"/>
              </a:ext>
            </a:extLst>
          </p:cNvPr>
          <p:cNvSpPr txBox="1">
            <a:spLocks/>
          </p:cNvSpPr>
          <p:nvPr/>
        </p:nvSpPr>
        <p:spPr>
          <a:xfrm>
            <a:off x="80433" y="10584"/>
            <a:ext cx="609600" cy="609600"/>
          </a:xfrm>
          <a:prstGeom prst="rect">
            <a:avLst/>
          </a:prstGeom>
        </p:spPr>
        <p:txBody>
          <a:bodyPr wrap="none" lIns="60960" tIns="0" rIns="6096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9248D217-1929-44D2-9A09-4318CB03C7F8}" type="slidenum">
              <a:rPr lang="en-US" altLang="en-US" sz="1333">
                <a:solidFill>
                  <a:srgbClr val="7F7F7F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lang="en-US" altLang="en-US" sz="1333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265770" y="1211580"/>
            <a:ext cx="5050367" cy="5012056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6502400" y="1211580"/>
            <a:ext cx="5039784" cy="5012056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EE89BC-5753-4D50-B051-155DBC0A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49818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1265036" y="1211581"/>
            <a:ext cx="10277149" cy="2422143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1265770" y="3788418"/>
            <a:ext cx="10276417" cy="2422143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360AE-C881-46E7-9F18-B59A7941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14973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5770" y="1211580"/>
            <a:ext cx="5050367" cy="5012056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502400" y="1211582"/>
            <a:ext cx="5039784" cy="2430780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6502400" y="3783329"/>
            <a:ext cx="5039784" cy="2440307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D9E6D6-FC8A-4276-B37A-25DD34AB98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3920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65770" y="1211582"/>
            <a:ext cx="5050367" cy="2430780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1274237" y="3787484"/>
            <a:ext cx="5041900" cy="2436152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6502400" y="1211582"/>
            <a:ext cx="5039784" cy="2430780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502400" y="3787484"/>
            <a:ext cx="5039784" cy="2436152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5F807-B26E-4D29-BE0C-B81DD2E7DF9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06819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9E404D-69F7-499F-ADA0-438D03666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09267"/>
            <a:ext cx="12206817" cy="4572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6" name="Picture 14" title="Stanford University">
            <a:extLst>
              <a:ext uri="{FF2B5EF4-FFF2-40B4-BE49-F238E27FC236}">
                <a16:creationId xmlns:a16="http://schemas.microsoft.com/office/drawing/2014/main" id="{41147C70-EBAD-41A9-823F-E644C55B9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4" y="6510867"/>
            <a:ext cx="2061633" cy="2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837" y="2051687"/>
            <a:ext cx="3939116" cy="1234440"/>
          </a:xfrm>
          <a:prstGeom prst="rect">
            <a:avLst/>
          </a:prstGeom>
        </p:spPr>
        <p:txBody>
          <a:bodyPr/>
          <a:lstStyle>
            <a:lvl1pPr algn="r">
              <a:defRPr sz="2667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7837" y="3429000"/>
            <a:ext cx="3939116" cy="124396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cap="all" spc="400">
                <a:solidFill>
                  <a:srgbClr val="A4001D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220883" y="2046816"/>
            <a:ext cx="2601384" cy="26013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842112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274237" y="1211580"/>
            <a:ext cx="10267951" cy="5012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82ECE8-AF13-4B42-9D9C-DF9469C23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1114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274237" y="1211580"/>
            <a:ext cx="10267951" cy="5012056"/>
          </a:xfrm>
        </p:spPr>
        <p:txBody>
          <a:bodyPr/>
          <a:lstStyle>
            <a:lvl2pPr marL="0" indent="0">
              <a:buFont typeface="Arial"/>
              <a:buNone/>
              <a:defRPr baseline="0"/>
            </a:lvl2pPr>
            <a:lvl3pPr marL="459306" indent="0">
              <a:buNone/>
              <a:defRPr/>
            </a:lvl3pPr>
            <a:lvl4pPr marL="916493" indent="0">
              <a:buNone/>
              <a:defRPr/>
            </a:lvl4pPr>
            <a:lvl5pPr marL="1375799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E5843-BD30-43CE-A2B6-0E6F3D42D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58531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3C905E1-B515-41C2-B798-DDCA7DF824C7}"/>
              </a:ext>
            </a:extLst>
          </p:cNvPr>
          <p:cNvSpPr txBox="1">
            <a:spLocks/>
          </p:cNvSpPr>
          <p:nvPr/>
        </p:nvSpPr>
        <p:spPr>
          <a:xfrm>
            <a:off x="80433" y="10584"/>
            <a:ext cx="609600" cy="609600"/>
          </a:xfrm>
          <a:prstGeom prst="rect">
            <a:avLst/>
          </a:prstGeom>
        </p:spPr>
        <p:txBody>
          <a:bodyPr wrap="none" lIns="60960" tIns="0" rIns="6096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B5E86B1C-8303-4E50-87D5-5BC14E3E682B}" type="slidenum">
              <a:rPr lang="en-US" altLang="en-US" sz="1333">
                <a:solidFill>
                  <a:srgbClr val="7F7F7F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lang="en-US" altLang="en-US" sz="1333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265770" y="1211580"/>
            <a:ext cx="5050367" cy="5012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6502400" y="1211580"/>
            <a:ext cx="5039784" cy="5012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5DD658-3F01-4642-81CC-2740576D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075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1265036" y="1211581"/>
            <a:ext cx="10277149" cy="24221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1265770" y="3788418"/>
            <a:ext cx="10276417" cy="24221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90B408-FBFC-4F8A-8954-778FE9D4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06252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5770" y="1211580"/>
            <a:ext cx="5050367" cy="5012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502400" y="1211582"/>
            <a:ext cx="5039784" cy="2430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6502400" y="3783329"/>
            <a:ext cx="5039784" cy="2440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DC0E4-1712-42E4-908C-F0A3BF5C01B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9385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65770" y="1211582"/>
            <a:ext cx="5050367" cy="2430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1274237" y="3787484"/>
            <a:ext cx="5041900" cy="2436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6502400" y="1211582"/>
            <a:ext cx="5039784" cy="2430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502400" y="3787484"/>
            <a:ext cx="5039784" cy="2436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0E2D84-F490-46A9-B67D-9752BE7D54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22575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348-4110-374E-8563-F533722E4222}" type="datetime1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EFAC-8178-104D-847B-408E8D36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>
            <a:extLst>
              <a:ext uri="{FF2B5EF4-FFF2-40B4-BE49-F238E27FC236}">
                <a16:creationId xmlns:a16="http://schemas.microsoft.com/office/drawing/2014/main" id="{6B5C771B-D6EE-4F90-AADA-C2FBFB3EFE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65767" y="478367"/>
            <a:ext cx="10276417" cy="6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D6492-A34B-40F0-A4F0-BF6939CF5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767" y="1204384"/>
            <a:ext cx="10276417" cy="5018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30A8BB-FFF2-4631-9841-D707B710FE0E}"/>
              </a:ext>
            </a:extLst>
          </p:cNvPr>
          <p:cNvSpPr/>
          <p:nvPr/>
        </p:nvSpPr>
        <p:spPr>
          <a:xfrm>
            <a:off x="0" y="0"/>
            <a:ext cx="609600" cy="6866467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030" name="Picture 10" title="Stanford University">
            <a:extLst>
              <a:ext uri="{FF2B5EF4-FFF2-40B4-BE49-F238E27FC236}">
                <a16:creationId xmlns:a16="http://schemas.microsoft.com/office/drawing/2014/main" id="{DED3C92D-8E0D-49A2-B502-C3C585F243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368" y="6474884"/>
            <a:ext cx="206163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F71CE60-6AF3-48A7-83E3-67D4313FC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509" y="6420910"/>
            <a:ext cx="1128183" cy="36194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67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E81C8FB3-7ECE-46F6-9A01-9EDE11B624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101" r:id="rId9"/>
  </p:sldLayoutIdLst>
  <p:transition spd="slow">
    <p:fade/>
  </p:transition>
  <p:hf hdr="0" ftr="0" dt="0"/>
  <p:txStyles>
    <p:titleStyle>
      <a:lvl1pPr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609585"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defRPr kern="1200" spc="27">
          <a:solidFill>
            <a:schemeClr val="tx1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marL="385224" indent="-385224" algn="l" defTabSz="609585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2pPr>
      <a:lvl3pPr marL="759865" indent="-300559" algn="l" defTabSz="609585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panose="020B0503030403020204" pitchFamily="34" charset="0"/>
        <a:buChar char="›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3pPr>
      <a:lvl4pPr marL="1219170" indent="-302676" algn="l" defTabSz="609585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4pPr>
      <a:lvl5pPr marL="1678475" indent="-302676" algn="l" defTabSz="609585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panose="020B0503030403020204" pitchFamily="34" charset="0"/>
        <a:buChar char="–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">
            <a:extLst>
              <a:ext uri="{FF2B5EF4-FFF2-40B4-BE49-F238E27FC236}">
                <a16:creationId xmlns:a16="http://schemas.microsoft.com/office/drawing/2014/main" id="{225FB0B6-5AB5-46BC-BEBA-F83BD56A5B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65767" y="478367"/>
            <a:ext cx="10276417" cy="6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8D452-3311-49C8-A9DF-5D1610B5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767" y="1204384"/>
            <a:ext cx="10276417" cy="5018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BE50F86-CF31-41A2-9324-40C4BADD4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1" y="6415618"/>
            <a:ext cx="1128183" cy="36194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67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E8073252-695D-4B83-B38F-651CB93C4EF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F793EF-3574-488B-8D8C-7B82BF4CB615}"/>
              </a:ext>
            </a:extLst>
          </p:cNvPr>
          <p:cNvSpPr/>
          <p:nvPr/>
        </p:nvSpPr>
        <p:spPr>
          <a:xfrm>
            <a:off x="-14817" y="0"/>
            <a:ext cx="12206817" cy="457200"/>
          </a:xfrm>
          <a:prstGeom prst="rect">
            <a:avLst/>
          </a:prstGeom>
          <a:solidFill>
            <a:schemeClr val="bg2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C1515"/>
              </a:solidFill>
              <a:latin typeface="Arial"/>
            </a:endParaRPr>
          </a:p>
        </p:txBody>
      </p:sp>
      <p:pic>
        <p:nvPicPr>
          <p:cNvPr id="5126" name="Picture 10" title="Stanford University">
            <a:extLst>
              <a:ext uri="{FF2B5EF4-FFF2-40B4-BE49-F238E27FC236}">
                <a16:creationId xmlns:a16="http://schemas.microsoft.com/office/drawing/2014/main" id="{A8B93FF9-E07C-4BCA-A2F0-FC421A4328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368" y="6474884"/>
            <a:ext cx="206163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</p:sldLayoutIdLst>
  <p:transition spd="slow">
    <p:fade/>
  </p:transition>
  <p:hf hdr="0" ftr="0" dt="0"/>
  <p:txStyles>
    <p:titleStyle>
      <a:lvl1pPr algn="l" defTabSz="60958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defTabSz="60958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60958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60958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60958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609585" algn="l" defTabSz="609585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1219170" algn="l" defTabSz="609585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828754" algn="l" defTabSz="609585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2438339" algn="l" defTabSz="609585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133" kern="1200" cap="small" spc="27">
          <a:solidFill>
            <a:schemeClr val="tx1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marL="385224" indent="-385224" algn="l" defTabSz="60958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2pPr>
      <a:lvl3pPr marL="759865" indent="-300559" algn="l" defTabSz="60958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panose="020B0503030403020204" pitchFamily="34" charset="0"/>
        <a:buChar char="›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3pPr>
      <a:lvl4pPr marL="1219170" indent="-302676" algn="l" defTabSz="60958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4pPr>
      <a:lvl5pPr marL="1678475" indent="-302676" algn="l" defTabSz="60958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ource Sans Pro" panose="020B0503030403020204" pitchFamily="34" charset="0"/>
        <a:buChar char="–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od-emissions-categorization.wl.r.appspot.com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0DC3BB56-286D-4872-9A99-0A80D951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635" y="949303"/>
            <a:ext cx="10836729" cy="2479699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Scope 3 Emissions: Extracting Useful data from Amazon Purchasing Reports</a:t>
            </a:r>
          </a:p>
        </p:txBody>
      </p:sp>
      <p:sp>
        <p:nvSpPr>
          <p:cNvPr id="11266" name="Text Placeholder 2">
            <a:extLst>
              <a:ext uri="{FF2B5EF4-FFF2-40B4-BE49-F238E27FC236}">
                <a16:creationId xmlns:a16="http://schemas.microsoft.com/office/drawing/2014/main" id="{99A87B7B-7B6A-4193-BDCD-3FAFEC46D4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2137834" y="3787989"/>
            <a:ext cx="8079317" cy="1296967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</a:rPr>
              <a:t>Rebecca Grekin (rgrekin@stanford.edu)</a:t>
            </a:r>
          </a:p>
          <a:p>
            <a:pPr marL="0" indent="0"/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</a:rPr>
              <a:t>CURC Meeting</a:t>
            </a:r>
          </a:p>
          <a:p>
            <a:pPr marL="0" indent="0"/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</a:rPr>
              <a:t>12/16/2021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AC3A5A-4334-43E2-B7D3-46108819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from UNSPSC to Food Categories/Emissions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04C9D-AF30-46EB-BEA5-D5C027ADB52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12.1 % of Amazon purchases are food</a:t>
            </a:r>
          </a:p>
          <a:p>
            <a:endParaRPr lang="en-US" dirty="0"/>
          </a:p>
          <a:p>
            <a:r>
              <a:rPr lang="en-US" dirty="0"/>
              <a:t>Categorizing food: </a:t>
            </a:r>
          </a:p>
          <a:p>
            <a:r>
              <a:rPr lang="en-US" dirty="0"/>
              <a:t>- Python-based script</a:t>
            </a:r>
          </a:p>
          <a:p>
            <a:r>
              <a:rPr lang="en-US" dirty="0"/>
              <a:t>- Available at: </a:t>
            </a:r>
            <a:r>
              <a:rPr lang="en-US" dirty="0">
                <a:hlinkClick r:id="rId2"/>
              </a:rPr>
              <a:t>https://food-emissions-categorization.wl.r.appspot.com/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640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6CD29-E904-4131-AF0C-41FDD400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Amazon Food Data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D838258-34A6-4CFD-BA9C-7CE544981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187989"/>
              </p:ext>
            </p:extLst>
          </p:nvPr>
        </p:nvGraphicFramePr>
        <p:xfrm>
          <a:off x="622268" y="2093976"/>
          <a:ext cx="6059953" cy="3674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015E229-21AC-4127-9C5E-0911FB92A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790137"/>
              </p:ext>
            </p:extLst>
          </p:nvPr>
        </p:nvGraphicFramePr>
        <p:xfrm>
          <a:off x="6369141" y="2093976"/>
          <a:ext cx="5112675" cy="368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893F8F-8B11-47E2-85EA-7BF318F3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6CA1-4431-47CE-A552-681F79864AB1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14E2A8-7EAE-4476-99D3-70181A354A49}"/>
              </a:ext>
            </a:extLst>
          </p:cNvPr>
          <p:cNvSpPr txBox="1">
            <a:spLocks/>
          </p:cNvSpPr>
          <p:nvPr/>
        </p:nvSpPr>
        <p:spPr>
          <a:xfrm>
            <a:off x="1274237" y="1485900"/>
            <a:ext cx="10267951" cy="4737736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defRPr kern="1200" spc="2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panose="020B0503030403020204" pitchFamily="34" charset="0"/>
              <a:buChar char="›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panose="020B0503030403020204" pitchFamily="34" charset="0"/>
              <a:buChar char="–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0959-1AEB-4578-ADAB-89EC77D9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Liquids Breakdown: Easy target for emissions and waste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8482D-0F91-46D8-A313-3C683095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6CA1-4431-47CE-A552-681F79864AB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C72EC9C-3C97-49B5-8D36-0ED179187857}"/>
              </a:ext>
            </a:extLst>
          </p:cNvPr>
          <p:cNvGraphicFramePr>
            <a:graphicFrameLocks/>
          </p:cNvGraphicFramePr>
          <p:nvPr/>
        </p:nvGraphicFramePr>
        <p:xfrm>
          <a:off x="6725819" y="1341120"/>
          <a:ext cx="5120741" cy="455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BB4C5C6-23C7-4410-9C0A-3E0E5A9C68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950123"/>
              </p:ext>
            </p:extLst>
          </p:nvPr>
        </p:nvGraphicFramePr>
        <p:xfrm>
          <a:off x="626958" y="1341119"/>
          <a:ext cx="5810856" cy="455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262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FA2F-EDFA-431C-8288-C3FCFDE4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C44E-B464-4DD2-AA00-7C07B645B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Clearly defining a goal at the outset is important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UNSPSC codes can provide a way to break your data sets into more manageable chunks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Diving into categories can illuminate opportunities for waste and emissions reduction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CA7D1-AF8C-4DB6-90DB-4758D374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EFAC-8178-104D-847B-408E8D3631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EF776-A777-AA4C-A666-2A162B51FDA0}"/>
              </a:ext>
            </a:extLst>
          </p:cNvPr>
          <p:cNvSpPr txBox="1"/>
          <p:nvPr/>
        </p:nvSpPr>
        <p:spPr>
          <a:xfrm>
            <a:off x="1527494" y="1130087"/>
            <a:ext cx="8535286" cy="171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6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Using and Analyzing Amazon Purchasing Data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UNSPSC Codes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Deep Dive into Food Purchases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EE588-DD3F-4448-8D1A-5445622D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EFAC-8178-104D-847B-408E8D363174}" type="slidenum">
              <a:rPr lang="en-US" smtClean="0"/>
              <a:t>2</a:t>
            </a:fld>
            <a:endParaRPr lang="en-US"/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5BB58639-73E6-4024-A370-A7D44661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9770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DBB479-1221-4D64-9C12-2B7581B32AB3}"/>
              </a:ext>
            </a:extLst>
          </p:cNvPr>
          <p:cNvSpPr/>
          <p:nvPr/>
        </p:nvSpPr>
        <p:spPr>
          <a:xfrm>
            <a:off x="2105744" y="1379210"/>
            <a:ext cx="3837403" cy="22613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/>
              <a:t>Amazon for Business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0F5B73-89C4-4524-9CB9-AD940C444225}"/>
              </a:ext>
            </a:extLst>
          </p:cNvPr>
          <p:cNvSpPr/>
          <p:nvPr/>
        </p:nvSpPr>
        <p:spPr>
          <a:xfrm>
            <a:off x="2105744" y="1379210"/>
            <a:ext cx="3837403" cy="2261385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/>
              <a:t>Amazon for Business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BB74D2-D88C-4859-B86E-24A38DF6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Data Sets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17F6-CB85-4105-B63B-4AEF1FB20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A1456-B694-4C11-9A2C-9BDC92853A43}"/>
              </a:ext>
            </a:extLst>
          </p:cNvPr>
          <p:cNvSpPr/>
          <p:nvPr/>
        </p:nvSpPr>
        <p:spPr>
          <a:xfrm>
            <a:off x="6774655" y="1379210"/>
            <a:ext cx="3837403" cy="22613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 err="1"/>
              <a:t>SmartMart</a:t>
            </a:r>
            <a:endParaRPr lang="en-US" sz="373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1CCFA-7E84-473F-A3F5-ADDF03373337}"/>
              </a:ext>
            </a:extLst>
          </p:cNvPr>
          <p:cNvSpPr/>
          <p:nvPr/>
        </p:nvSpPr>
        <p:spPr>
          <a:xfrm>
            <a:off x="2105744" y="3843128"/>
            <a:ext cx="3837403" cy="226138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/>
              <a:t>Procurement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C5FDA5-1DC2-4B00-BC34-97EE3B763F80}"/>
              </a:ext>
            </a:extLst>
          </p:cNvPr>
          <p:cNvSpPr/>
          <p:nvPr/>
        </p:nvSpPr>
        <p:spPr>
          <a:xfrm>
            <a:off x="6774655" y="3843129"/>
            <a:ext cx="3837403" cy="226138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/>
              <a:t>Personal Business Accounts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C496D4-EFC7-4981-B030-9B3E0F196F42}"/>
              </a:ext>
            </a:extLst>
          </p:cNvPr>
          <p:cNvSpPr/>
          <p:nvPr/>
        </p:nvSpPr>
        <p:spPr>
          <a:xfrm>
            <a:off x="6774655" y="1379210"/>
            <a:ext cx="3837403" cy="2261385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 err="1"/>
              <a:t>SmartMart</a:t>
            </a:r>
            <a:endParaRPr lang="en-US" sz="37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FE488-CBEE-47E2-930C-7D419AC8E6D7}"/>
              </a:ext>
            </a:extLst>
          </p:cNvPr>
          <p:cNvSpPr/>
          <p:nvPr/>
        </p:nvSpPr>
        <p:spPr>
          <a:xfrm>
            <a:off x="6774655" y="3843129"/>
            <a:ext cx="3837403" cy="2261385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</p:spTree>
    <p:extLst>
      <p:ext uri="{BB962C8B-B14F-4D97-AF65-F5344CB8AC3E}">
        <p14:creationId xmlns:p14="http://schemas.microsoft.com/office/powerpoint/2010/main" val="1718759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D1F6-079D-4C03-B253-79B7F357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purpose of analyzing these data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CCAC8-8894-4377-911B-6AC91480526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Quantifying emissions from purchased goods?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Mitigating the biggest contributors of emissions?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Identifying opportunities to reduce waste?</a:t>
            </a:r>
          </a:p>
          <a:p>
            <a:pPr marL="759876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Opportunities to buy items in bulk for multiple departments?</a:t>
            </a:r>
          </a:p>
          <a:p>
            <a:pPr marL="759876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Opportunities to limit or end unnecessary/particularly wasteful purchases?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Something else?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FA911-4706-402C-A29E-65366FA07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22901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5D9C047-3E45-4563-B660-A389D79C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767" y="478367"/>
            <a:ext cx="10276417" cy="651933"/>
          </a:xfrm>
        </p:spPr>
        <p:txBody>
          <a:bodyPr/>
          <a:lstStyle/>
          <a:p>
            <a:r>
              <a:rPr lang="en-US" dirty="0"/>
              <a:t>Determining what data is relevant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155DDD-F03C-4BCE-9178-0BCF02B69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767" y="1709791"/>
            <a:ext cx="10276417" cy="4007801"/>
          </a:xfrm>
          <a:prstGeom prst="rect">
            <a:avLst/>
          </a:prstGeom>
          <a:noFill/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24AF05FA-ACFF-491C-AF9A-3380EE11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509" y="6420910"/>
            <a:ext cx="1128183" cy="361949"/>
          </a:xfrm>
        </p:spPr>
        <p:txBody>
          <a:bodyPr/>
          <a:lstStyle/>
          <a:p>
            <a:pPr>
              <a:spcAft>
                <a:spcPts val="600"/>
              </a:spcAft>
            </a:pPr>
            <a:fld id="{0D28EFAC-8178-104D-847B-408E8D36317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55B004-0DC0-46BC-BEB1-A60548BEE04F}"/>
              </a:ext>
            </a:extLst>
          </p:cNvPr>
          <p:cNvGrpSpPr/>
          <p:nvPr/>
        </p:nvGrpSpPr>
        <p:grpSpPr>
          <a:xfrm>
            <a:off x="658812" y="5904971"/>
            <a:ext cx="10874377" cy="495300"/>
            <a:chOff x="658812" y="5904971"/>
            <a:chExt cx="10874377" cy="4953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F726D2-5B26-4611-9A4D-80ACB5406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812" y="5924021"/>
              <a:ext cx="1581150" cy="4572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8B4940-2311-47E9-9440-C45FC19C7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98775" y="5904971"/>
              <a:ext cx="2362200" cy="4953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3BFC262-FFF2-4F14-B511-B20210C1B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9788" y="5924021"/>
              <a:ext cx="1190625" cy="4572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04A0E90-7CD0-4E4B-91B8-A18856EC4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69226" y="5943071"/>
              <a:ext cx="1190625" cy="4191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9AB72C8-8BCB-4C0F-8663-ADA5F99A1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18664" y="5909734"/>
              <a:ext cx="1914525" cy="485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05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1C70A39-948F-4F27-BC2E-03DAC5D4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UNSPSC Codes to the Rescue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D3AED3-15EB-47F5-81FE-892CF8DE61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74237" y="1211580"/>
            <a:ext cx="10267951" cy="2217420"/>
          </a:xfrm>
        </p:spPr>
        <p:txBody>
          <a:bodyPr/>
          <a:lstStyle/>
          <a:p>
            <a:r>
              <a:rPr lang="en-US" dirty="0"/>
              <a:t>United Nations Standard Products and Services Code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86E38-2FE0-49AD-85C6-13DC6BF215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6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73A72503-A8A9-4888-A1E6-274F99611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49" y="1844576"/>
            <a:ext cx="10295035" cy="158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0CC285A9-9344-45AC-9BBF-52E69729DF3D}"/>
              </a:ext>
            </a:extLst>
          </p:cNvPr>
          <p:cNvSpPr txBox="1">
            <a:spLocks/>
          </p:cNvSpPr>
          <p:nvPr/>
        </p:nvSpPr>
        <p:spPr>
          <a:xfrm>
            <a:off x="1274237" y="3571875"/>
            <a:ext cx="10267951" cy="26517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457189" indent="-457189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defRPr kern="1200" spc="27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ＭＳ Ｐゴシック" charset="0"/>
              </a:defRPr>
            </a:lvl1pPr>
            <a:lvl2pPr marL="385224" indent="-385224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2pPr>
            <a:lvl3pPr marL="759865" indent="-300559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panose="020B0503030403020204" pitchFamily="34" charset="0"/>
              <a:buChar char="›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3pPr>
            <a:lvl4pPr marL="1219170" indent="-302676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4pPr>
            <a:lvl5pPr marL="1678475" indent="-302676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panose="020B0503030403020204" pitchFamily="34" charset="0"/>
              <a:buChar char="–"/>
              <a:defRPr kern="1200">
                <a:solidFill>
                  <a:srgbClr val="595959"/>
                </a:solidFill>
                <a:latin typeface="Arial"/>
                <a:ea typeface="MS PGothic" panose="020B0600070205080204" pitchFamily="34" charset="-128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- 1.2% of Stanford Amazon purchases do not have these codes </a:t>
            </a:r>
          </a:p>
          <a:p>
            <a:r>
              <a:rPr lang="en-US" dirty="0"/>
              <a:t>- 3,000+ unique UNSPSC codes	</a:t>
            </a:r>
          </a:p>
        </p:txBody>
      </p:sp>
    </p:spTree>
    <p:extLst>
      <p:ext uri="{BB962C8B-B14F-4D97-AF65-F5344CB8AC3E}">
        <p14:creationId xmlns:p14="http://schemas.microsoft.com/office/powerpoint/2010/main" val="21169622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1C70A39-948F-4F27-BC2E-03DAC5D4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UNSPSC Codes to the Rescue ….maybe?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86E38-2FE0-49AD-85C6-13DC6BF215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C8FB3-7ECE-46F6-9A01-9EDE11B6242B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C3ABD5-AD34-4D73-BF21-7204D4BF70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052792"/>
              </p:ext>
            </p:extLst>
          </p:nvPr>
        </p:nvGraphicFramePr>
        <p:xfrm>
          <a:off x="1007166" y="2746724"/>
          <a:ext cx="10535021" cy="32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24">
                  <a:extLst>
                    <a:ext uri="{9D8B030D-6E8A-4147-A177-3AD203B41FA5}">
                      <a16:colId xmlns:a16="http://schemas.microsoft.com/office/drawing/2014/main" val="3137269433"/>
                    </a:ext>
                  </a:extLst>
                </a:gridCol>
                <a:gridCol w="795131">
                  <a:extLst>
                    <a:ext uri="{9D8B030D-6E8A-4147-A177-3AD203B41FA5}">
                      <a16:colId xmlns:a16="http://schemas.microsoft.com/office/drawing/2014/main" val="689094953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val="1110247059"/>
                    </a:ext>
                  </a:extLst>
                </a:gridCol>
                <a:gridCol w="773927">
                  <a:extLst>
                    <a:ext uri="{9D8B030D-6E8A-4147-A177-3AD203B41FA5}">
                      <a16:colId xmlns:a16="http://schemas.microsoft.com/office/drawing/2014/main" val="4245013080"/>
                    </a:ext>
                  </a:extLst>
                </a:gridCol>
                <a:gridCol w="1717481">
                  <a:extLst>
                    <a:ext uri="{9D8B030D-6E8A-4147-A177-3AD203B41FA5}">
                      <a16:colId xmlns:a16="http://schemas.microsoft.com/office/drawing/2014/main" val="1438174107"/>
                    </a:ext>
                  </a:extLst>
                </a:gridCol>
                <a:gridCol w="784529">
                  <a:extLst>
                    <a:ext uri="{9D8B030D-6E8A-4147-A177-3AD203B41FA5}">
                      <a16:colId xmlns:a16="http://schemas.microsoft.com/office/drawing/2014/main" val="428774486"/>
                    </a:ext>
                  </a:extLst>
                </a:gridCol>
                <a:gridCol w="1367624">
                  <a:extLst>
                    <a:ext uri="{9D8B030D-6E8A-4147-A177-3AD203B41FA5}">
                      <a16:colId xmlns:a16="http://schemas.microsoft.com/office/drawing/2014/main" val="4090842793"/>
                    </a:ext>
                  </a:extLst>
                </a:gridCol>
                <a:gridCol w="964759">
                  <a:extLst>
                    <a:ext uri="{9D8B030D-6E8A-4147-A177-3AD203B41FA5}">
                      <a16:colId xmlns:a16="http://schemas.microsoft.com/office/drawing/2014/main" val="2886224604"/>
                    </a:ext>
                  </a:extLst>
                </a:gridCol>
                <a:gridCol w="1067667">
                  <a:extLst>
                    <a:ext uri="{9D8B030D-6E8A-4147-A177-3AD203B41FA5}">
                      <a16:colId xmlns:a16="http://schemas.microsoft.com/office/drawing/2014/main" val="717386316"/>
                    </a:ext>
                  </a:extLst>
                </a:gridCol>
              </a:tblGrid>
              <a:tr h="322008">
                <a:tc>
                  <a:txBody>
                    <a:bodyPr/>
                    <a:lstStyle/>
                    <a:p>
                      <a:r>
                        <a:rPr lang="en-US" sz="1600" b="1" dirty="0"/>
                        <a:t>Amazon</a:t>
                      </a:r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98.8%</a:t>
                      </a:r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79.7%</a:t>
                      </a:r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62.2%</a:t>
                      </a:r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30.0%</a:t>
                      </a:r>
                    </a:p>
                  </a:txBody>
                  <a:tcPr marL="78168" marR="78168" marT="39084" marB="39084"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78168" marR="78168" marT="39084" marB="39084"/>
                </a:tc>
                <a:extLst>
                  <a:ext uri="{0D108BD9-81ED-4DB2-BD59-A6C34878D82A}">
                    <a16:rowId xmlns:a16="http://schemas.microsoft.com/office/drawing/2014/main" val="3660036961"/>
                  </a:ext>
                </a:extLst>
              </a:tr>
            </a:tbl>
          </a:graphicData>
        </a:graphic>
      </p:graphicFrame>
      <p:pic>
        <p:nvPicPr>
          <p:cNvPr id="6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73A72503-A8A9-4888-A1E6-274F99611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765" y="1256847"/>
            <a:ext cx="9161012" cy="140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C75193-6F7B-4DCD-B9C5-919278DE2629}"/>
              </a:ext>
            </a:extLst>
          </p:cNvPr>
          <p:cNvSpPr txBox="1"/>
          <p:nvPr/>
        </p:nvSpPr>
        <p:spPr>
          <a:xfrm>
            <a:off x="994343" y="5601154"/>
            <a:ext cx="2909771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dirty="0"/>
              <a:t>*Percentages in terms of line items</a:t>
            </a:r>
          </a:p>
        </p:txBody>
      </p:sp>
    </p:spTree>
    <p:extLst>
      <p:ext uri="{BB962C8B-B14F-4D97-AF65-F5344CB8AC3E}">
        <p14:creationId xmlns:p14="http://schemas.microsoft.com/office/powerpoint/2010/main" val="326000360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E218A24F-3E7E-4F01-80B7-E56A5F152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35" y="479388"/>
            <a:ext cx="10277149" cy="650699"/>
          </a:xfrm>
        </p:spPr>
        <p:txBody>
          <a:bodyPr/>
          <a:lstStyle/>
          <a:p>
            <a:r>
              <a:rPr lang="en-US" dirty="0"/>
              <a:t>Larger data sets come at the expense of detail</a:t>
            </a:r>
          </a:p>
        </p:txBody>
      </p:sp>
      <p:pic>
        <p:nvPicPr>
          <p:cNvPr id="1026" name="Picture 2" descr="Amazon purchases UNSPSC &#10;and Supplies &#10;ctro &#10;dcasting or te &#10;Office Equipment and &#10;Tec &#10;hnology &#10;e And &#10;Matena' &#10;rod u Cts &#10;er Ele n c &#10;produc &#10;Cgmputer;Equipm &#10;m estiekCVchenware &#10;Chines and-t &#10;products &#10;mesti*pplianc &#10;and &#10;ritiog;in &#10;printer &#10;facsimil and ph &#10;*per peds or &#10;ipurpose•p.per— &#10;r dGSti &#10;Game &#10;nd &#10;nd accessor &#10;a og bro &#10;Folders. binders, d execomputermouse or &#10;omesticZiS06sable kitch•nware &#10;and &#10;s CQfts and Educational Equipment arid' Ma a &#10;and sup &#10;Oisti-ibOtiOQ •vhinery%nd Accæsories &#10;Testing Equipm &#10;—Marwfacturing'ConiVonents Suppliæ &#10;other ">
            <a:extLst>
              <a:ext uri="{FF2B5EF4-FFF2-40B4-BE49-F238E27FC236}">
                <a16:creationId xmlns:a16="http://schemas.microsoft.com/office/drawing/2014/main" id="{E9887F76-3A39-4A55-B63C-A9990AA89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1051" y="1079117"/>
            <a:ext cx="10345116" cy="398286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7" name="Slide Number Placeholder 6">
            <a:extLst>
              <a:ext uri="{FF2B5EF4-FFF2-40B4-BE49-F238E27FC236}">
                <a16:creationId xmlns:a16="http://schemas.microsoft.com/office/drawing/2014/main" id="{952F6906-72F8-4E03-A21C-4470BDB270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45509" y="6420910"/>
            <a:ext cx="1128183" cy="361949"/>
          </a:xfrm>
        </p:spPr>
        <p:txBody>
          <a:bodyPr/>
          <a:lstStyle/>
          <a:p>
            <a:pPr>
              <a:spcAft>
                <a:spcPts val="600"/>
              </a:spcAft>
            </a:pPr>
            <a:fld id="{E81C8FB3-7ECE-46F6-9A01-9EDE11B6242B}" type="slidenum">
              <a:rPr lang="en-US" altLang="en-US" smtClean="0"/>
              <a:pPr>
                <a:spcAft>
                  <a:spcPts val="600"/>
                </a:spcAft>
              </a:pPr>
              <a:t>8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E86036-B9C2-41B7-8BB6-FB11E62B5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6958" y="6328174"/>
            <a:ext cx="2095500" cy="485775"/>
          </a:xfrm>
          <a:prstGeom prst="rect">
            <a:avLst/>
          </a:prstGeom>
        </p:spPr>
      </p:pic>
      <p:pic>
        <p:nvPicPr>
          <p:cNvPr id="7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3A354115-D681-4499-98EB-322A99ADA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793"/>
          <a:stretch/>
        </p:blipFill>
        <p:spPr bwMode="auto">
          <a:xfrm>
            <a:off x="1343696" y="5023074"/>
            <a:ext cx="952502" cy="140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819A9462-A62A-4D31-A1AE-F3165C3A9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r="63454"/>
          <a:stretch/>
        </p:blipFill>
        <p:spPr bwMode="auto">
          <a:xfrm>
            <a:off x="4542731" y="5023074"/>
            <a:ext cx="952501" cy="140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72E0687A-3BD9-4783-AC5B-B1397A878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7" r="36476"/>
          <a:stretch/>
        </p:blipFill>
        <p:spPr bwMode="auto">
          <a:xfrm>
            <a:off x="7639049" y="5023074"/>
            <a:ext cx="952501" cy="140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gment &#10;44000000 &#10;Segment name &#10;Offce Equipment and &#10;Accessories and &#10;Supplies &#10;Family &#10;44100000 &#10;Family name &#10;Office machines and &#10;their supplies and &#10;accessones &#10;Class name &#10;Printer and &#10;facsimile and &#10;44103100 &#10;photocopier &#10;supplies &#10;Commodity &#10;Commodity &#10;44103112 &#10;Printer ribbon ">
            <a:extLst>
              <a:ext uri="{FF2B5EF4-FFF2-40B4-BE49-F238E27FC236}">
                <a16:creationId xmlns:a16="http://schemas.microsoft.com/office/drawing/2014/main" id="{16F5528C-B18E-4868-86CB-15E1B27970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87" r="10880"/>
          <a:stretch/>
        </p:blipFill>
        <p:spPr bwMode="auto">
          <a:xfrm>
            <a:off x="10687071" y="5023074"/>
            <a:ext cx="1162050" cy="140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80593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8B0E3E-71C0-42AF-A7F6-1E6167BD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Food Purchased Though Amazon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6C21E9-8F7B-44F7-BBAC-5A45FDB04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9269186-8666-468A-8D44-71DAB88CDB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F4EF4-AD04-47B4-AD9A-57D963F1585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21438"/>
            <a:ext cx="1127125" cy="361950"/>
          </a:xfrm>
        </p:spPr>
        <p:txBody>
          <a:bodyPr/>
          <a:lstStyle/>
          <a:p>
            <a:fld id="{E81C8FB3-7ECE-46F6-9A01-9EDE11B6242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02197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U_Preso_16x9_v6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U_Template_TopBar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SU_Preso_16x9_v7</Template>
  <TotalTime>77699</TotalTime>
  <Words>320</Words>
  <Application>Microsoft Office PowerPoint</Application>
  <PresentationFormat>Widescreen</PresentationFormat>
  <Paragraphs>76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Source Sans Pro</vt:lpstr>
      <vt:lpstr>Source Sans Pro Semibold</vt:lpstr>
      <vt:lpstr>Wingdings</vt:lpstr>
      <vt:lpstr>SU_Preso_16x9_v6</vt:lpstr>
      <vt:lpstr>SU_Template_TopBar</vt:lpstr>
      <vt:lpstr>Scope 3 Emissions: Extracting Useful data from Amazon Purchasing Reports</vt:lpstr>
      <vt:lpstr>Introduction</vt:lpstr>
      <vt:lpstr>Possible Data Sets</vt:lpstr>
      <vt:lpstr>Consider purpose of analyzing these data sets</vt:lpstr>
      <vt:lpstr>Determining what data is relevant</vt:lpstr>
      <vt:lpstr>UNSPSC Codes to the Rescue</vt:lpstr>
      <vt:lpstr>UNSPSC Codes to the Rescue ….maybe?</vt:lpstr>
      <vt:lpstr>Larger data sets come at the expense of detail</vt:lpstr>
      <vt:lpstr>Analyzing Food Purchased Though Amazon</vt:lpstr>
      <vt:lpstr>Going from UNSPSC to Food Categories/Emissions</vt:lpstr>
      <vt:lpstr>Amazon Food Data</vt:lpstr>
      <vt:lpstr>Liquids Breakdown: Easy target for emissions and waste reduction</vt:lpstr>
      <vt:lpstr>Conclusions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creator>Rebecca Grekin</dc:creator>
  <dc:description>2012 PowerPoint template redesign</dc:description>
  <cp:lastModifiedBy>Rebecca Grekin</cp:lastModifiedBy>
  <cp:revision>192</cp:revision>
  <dcterms:created xsi:type="dcterms:W3CDTF">2020-03-11T20:02:35Z</dcterms:created>
  <dcterms:modified xsi:type="dcterms:W3CDTF">2021-12-16T17:53:52Z</dcterms:modified>
</cp:coreProperties>
</file>