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49"/>
  </p:notesMasterIdLst>
  <p:sldIdLst>
    <p:sldId id="257" r:id="rId2"/>
    <p:sldId id="258" r:id="rId3"/>
    <p:sldId id="406" r:id="rId4"/>
    <p:sldId id="432" r:id="rId5"/>
    <p:sldId id="301" r:id="rId6"/>
    <p:sldId id="431" r:id="rId7"/>
    <p:sldId id="302" r:id="rId8"/>
    <p:sldId id="303" r:id="rId9"/>
    <p:sldId id="459" r:id="rId10"/>
    <p:sldId id="468" r:id="rId11"/>
    <p:sldId id="369" r:id="rId12"/>
    <p:sldId id="422" r:id="rId13"/>
    <p:sldId id="419" r:id="rId14"/>
    <p:sldId id="438" r:id="rId15"/>
    <p:sldId id="294" r:id="rId16"/>
    <p:sldId id="405" r:id="rId17"/>
    <p:sldId id="429" r:id="rId18"/>
    <p:sldId id="430" r:id="rId19"/>
    <p:sldId id="451" r:id="rId20"/>
    <p:sldId id="452" r:id="rId21"/>
    <p:sldId id="414" r:id="rId22"/>
    <p:sldId id="440" r:id="rId23"/>
    <p:sldId id="354" r:id="rId24"/>
    <p:sldId id="458" r:id="rId25"/>
    <p:sldId id="315" r:id="rId26"/>
    <p:sldId id="456" r:id="rId27"/>
    <p:sldId id="426" r:id="rId28"/>
    <p:sldId id="361" r:id="rId29"/>
    <p:sldId id="385" r:id="rId30"/>
    <p:sldId id="380" r:id="rId31"/>
    <p:sldId id="466" r:id="rId32"/>
    <p:sldId id="383" r:id="rId33"/>
    <p:sldId id="387" r:id="rId34"/>
    <p:sldId id="384" r:id="rId35"/>
    <p:sldId id="381" r:id="rId36"/>
    <p:sldId id="389" r:id="rId37"/>
    <p:sldId id="390" r:id="rId38"/>
    <p:sldId id="391" r:id="rId39"/>
    <p:sldId id="446" r:id="rId40"/>
    <p:sldId id="445" r:id="rId41"/>
    <p:sldId id="469" r:id="rId42"/>
    <p:sldId id="455" r:id="rId43"/>
    <p:sldId id="444" r:id="rId44"/>
    <p:sldId id="337" r:id="rId45"/>
    <p:sldId id="460" r:id="rId46"/>
    <p:sldId id="282" r:id="rId47"/>
    <p:sldId id="283" r:id="rId4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0" roundtripDataSignature="AMtx7mhphUTPGyBCNPVIJUkQy+ZwEaUtl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raham, Leah" initials="GL" lastIdx="2" clrIdx="0">
    <p:extLst>
      <p:ext uri="{19B8F6BF-5375-455C-9EA6-DF929625EA0E}">
        <p15:presenceInfo xmlns:p15="http://schemas.microsoft.com/office/powerpoint/2012/main" userId="S::lgraha13@kent.edu::688d69f6-b9de-4a87-989e-118dca52ce9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71" autoAdjust="0"/>
    <p:restoredTop sz="94660"/>
  </p:normalViewPr>
  <p:slideViewPr>
    <p:cSldViewPr snapToGrid="0">
      <p:cViewPr>
        <p:scale>
          <a:sx n="66" d="100"/>
          <a:sy n="66" d="100"/>
        </p:scale>
        <p:origin x="240" y="22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customschemas.google.com/relationships/presentationmetadata" Target="meta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2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Fall 2014 n=1,655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69D5-4C71-BDFB-4E433FCA422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69D5-4C71-BDFB-4E433FCA4229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69D5-4C71-BDFB-4E433FCA4229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4B3DBFC2-2DB3-45E9-904C-0FD3D0DE5B3A}" type="VALUE">
                      <a:rPr lang="en-US" sz="1200" b="1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69D5-4C71-BDFB-4E433FCA4229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030E273F-3013-418D-AA43-7FFC088CE476}" type="VALUE">
                      <a:rPr lang="en-US" sz="1200" b="1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69D5-4C71-BDFB-4E433FCA4229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3C43B194-BB56-4807-8A43-503897EF28FF}" type="VALUE">
                      <a:rPr lang="en-US" sz="1200" b="1"/>
                      <a:pPr/>
                      <a:t>[VALUE]</a:t>
                    </a:fld>
                    <a:endParaRPr lang="en-US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69D5-4C71-BDFB-4E433FCA4229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I am an avid recycler; I recycle nearly everything and will go out of my way to do so</c:v>
                </c:pt>
                <c:pt idx="1">
                  <c:v>I am a middle of the road recycler. I recycle when it is convenient</c:v>
                </c:pt>
                <c:pt idx="2">
                  <c:v>I almost never recycle</c:v>
                </c:pt>
              </c:strCache>
            </c:strRef>
          </c:cat>
          <c:val>
            <c:numRef>
              <c:f>Sheet1!$B$2:$B$4</c:f>
              <c:numCache>
                <c:formatCode>0%</c:formatCode>
                <c:ptCount val="3"/>
                <c:pt idx="0">
                  <c:v>0.32</c:v>
                </c:pt>
                <c:pt idx="1">
                  <c:v>0.56999999999999995</c:v>
                </c:pt>
                <c:pt idx="2">
                  <c:v>0.11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9D5-4C71-BDFB-4E433FCA4229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3587205445473161"/>
          <c:y val="0.18107356372120154"/>
          <c:w val="0.34214992356724638"/>
          <c:h val="0.76337088072324299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Sheet1!$B$7</c:f>
              <c:strCache>
                <c:ptCount val="1"/>
                <c:pt idx="0">
                  <c:v>Fall 2017 n=1,445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971-4E62-8311-E31EABADBFD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971-4E62-8311-E31EABADBFD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971-4E62-8311-E31EABADBFD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Sheet1!$A$8:$A$10</c:f>
              <c:strCache>
                <c:ptCount val="3"/>
                <c:pt idx="0">
                  <c:v>I am an avid recycler; I recycle nearly everything and will go out of my way to do so</c:v>
                </c:pt>
                <c:pt idx="1">
                  <c:v>I am a middle of the road recycler. I recycle when it is convenient</c:v>
                </c:pt>
                <c:pt idx="2">
                  <c:v>I almost never recycle</c:v>
                </c:pt>
              </c:strCache>
            </c:strRef>
          </c:cat>
          <c:val>
            <c:numRef>
              <c:f>Sheet1!$B$8:$B$10</c:f>
              <c:numCache>
                <c:formatCode>0%</c:formatCode>
                <c:ptCount val="3"/>
                <c:pt idx="0">
                  <c:v>0.5</c:v>
                </c:pt>
                <c:pt idx="1">
                  <c:v>0.46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71-4E62-8311-E31EABADBFD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Sheet1!$F$1</c:f>
              <c:strCache>
                <c:ptCount val="1"/>
                <c:pt idx="0">
                  <c:v>Fall 2014 n=1,312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2B4-48B2-AA06-9CA9DE3D2F7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2B4-48B2-AA06-9CA9DE3D2F7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2B4-48B2-AA06-9CA9DE3D2F7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Sheet1!$E$2:$E$4</c:f>
              <c:strCache>
                <c:ptCount val="3"/>
                <c:pt idx="0">
                  <c:v>very important</c:v>
                </c:pt>
                <c:pt idx="1">
                  <c:v>somewhat important</c:v>
                </c:pt>
                <c:pt idx="2">
                  <c:v>not important</c:v>
                </c:pt>
              </c:strCache>
            </c:strRef>
          </c:cat>
          <c:val>
            <c:numRef>
              <c:f>Sheet1!$F$2:$F$4</c:f>
              <c:numCache>
                <c:formatCode>0%</c:formatCode>
                <c:ptCount val="3"/>
                <c:pt idx="0">
                  <c:v>0.56999999999999995</c:v>
                </c:pt>
                <c:pt idx="1">
                  <c:v>0.39</c:v>
                </c:pt>
                <c:pt idx="2">
                  <c:v>0.04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2B4-48B2-AA06-9CA9DE3D2F7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Sheet1!$F$7</c:f>
              <c:strCache>
                <c:ptCount val="1"/>
                <c:pt idx="0">
                  <c:v>Fall 2017 n= 1,415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7407-4D77-826F-DB8126DE053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7407-4D77-826F-DB8126DE053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7407-4D77-826F-DB8126DE053D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Sheet1!$E$8:$E$10</c:f>
              <c:strCache>
                <c:ptCount val="3"/>
                <c:pt idx="0">
                  <c:v>very important</c:v>
                </c:pt>
                <c:pt idx="1">
                  <c:v>somewhat important</c:v>
                </c:pt>
                <c:pt idx="2">
                  <c:v>not important</c:v>
                </c:pt>
              </c:strCache>
            </c:strRef>
          </c:cat>
          <c:val>
            <c:numRef>
              <c:f>Sheet1!$F$8:$F$10</c:f>
              <c:numCache>
                <c:formatCode>0%</c:formatCode>
                <c:ptCount val="3"/>
                <c:pt idx="0">
                  <c:v>0.76</c:v>
                </c:pt>
                <c:pt idx="1">
                  <c:v>0.21</c:v>
                </c:pt>
                <c:pt idx="2">
                  <c:v>0.03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407-4D77-826F-DB8126DE053D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" name="Google Shape;88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89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6" name="Google Shape;28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6532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Two" type="title">
  <p:cSld name="TITL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29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1" y="2677"/>
            <a:ext cx="12193683" cy="58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32;p29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0" y="10160"/>
            <a:ext cx="51983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3" name="Google Shape;33;p29"/>
          <p:cNvSpPr/>
          <p:nvPr/>
        </p:nvSpPr>
        <p:spPr>
          <a:xfrm>
            <a:off x="0" y="0"/>
            <a:ext cx="253341" cy="2042556"/>
          </a:xfrm>
          <a:custGeom>
            <a:avLst/>
            <a:gdLst/>
            <a:ahLst/>
            <a:cxnLst/>
            <a:rect l="l" t="t" r="r" b="b"/>
            <a:pathLst>
              <a:path w="253341" h="2042556" extrusionOk="0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" name="Google Shape;34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37807" y="5751174"/>
            <a:ext cx="2485668" cy="766064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29"/>
          <p:cNvSpPr/>
          <p:nvPr/>
        </p:nvSpPr>
        <p:spPr>
          <a:xfrm>
            <a:off x="-1" y="6723193"/>
            <a:ext cx="12192000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" y="16958"/>
            <a:ext cx="12192000" cy="685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30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1" y="2677"/>
            <a:ext cx="12193683" cy="58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30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0" y="10160"/>
            <a:ext cx="51983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Google Shape;42;p30"/>
          <p:cNvSpPr/>
          <p:nvPr/>
        </p:nvSpPr>
        <p:spPr>
          <a:xfrm>
            <a:off x="0" y="0"/>
            <a:ext cx="253341" cy="2042556"/>
          </a:xfrm>
          <a:custGeom>
            <a:avLst/>
            <a:gdLst/>
            <a:ahLst/>
            <a:cxnLst/>
            <a:rect l="l" t="t" r="r" b="b"/>
            <a:pathLst>
              <a:path w="253341" h="2042556" extrusionOk="0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Google Shape;43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3263" y="6052848"/>
            <a:ext cx="1987188" cy="612437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30"/>
          <p:cNvSpPr/>
          <p:nvPr/>
        </p:nvSpPr>
        <p:spPr>
          <a:xfrm>
            <a:off x="-1" y="6723193"/>
            <a:ext cx="12192000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45;p3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0"/>
          <p:cNvSpPr txBox="1">
            <a:spLocks noGrp="1"/>
          </p:cNvSpPr>
          <p:nvPr>
            <p:ph type="ftr" idx="11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0"/>
          <p:cNvSpPr txBox="1">
            <a:spLocks noGrp="1"/>
          </p:cNvSpPr>
          <p:nvPr>
            <p:ph type="dt" idx="10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Char char="•"/>
              <a:defRPr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>
  <p:cSld name="End Slide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33"/>
          <p:cNvPicPr preferRelativeResize="0"/>
          <p:nvPr/>
        </p:nvPicPr>
        <p:blipFill rotWithShape="1">
          <a:blip r:embed="rId3">
            <a:alphaModFix amt="40000"/>
          </a:blip>
          <a:srcRect/>
          <a:stretch/>
        </p:blipFill>
        <p:spPr>
          <a:xfrm>
            <a:off x="-1" y="2677"/>
            <a:ext cx="12193683" cy="58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33"/>
          <p:cNvPicPr preferRelativeResize="0"/>
          <p:nvPr/>
        </p:nvPicPr>
        <p:blipFill rotWithShape="1">
          <a:blip r:embed="rId4">
            <a:alphaModFix amt="15000"/>
          </a:blip>
          <a:srcRect/>
          <a:stretch/>
        </p:blipFill>
        <p:spPr>
          <a:xfrm>
            <a:off x="0" y="0"/>
            <a:ext cx="51983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33"/>
          <p:cNvSpPr/>
          <p:nvPr/>
        </p:nvSpPr>
        <p:spPr>
          <a:xfrm>
            <a:off x="0" y="0"/>
            <a:ext cx="253341" cy="2042556"/>
          </a:xfrm>
          <a:custGeom>
            <a:avLst/>
            <a:gdLst/>
            <a:ahLst/>
            <a:cxnLst/>
            <a:rect l="l" t="t" r="r" b="b"/>
            <a:pathLst>
              <a:path w="253341" h="2042556" extrusionOk="0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65;p33"/>
          <p:cNvSpPr/>
          <p:nvPr/>
        </p:nvSpPr>
        <p:spPr>
          <a:xfrm>
            <a:off x="-1" y="6723193"/>
            <a:ext cx="12192000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66;p33"/>
          <p:cNvSpPr txBox="1">
            <a:spLocks noGrp="1"/>
          </p:cNvSpPr>
          <p:nvPr>
            <p:ph type="ctrTitle"/>
          </p:nvPr>
        </p:nvSpPr>
        <p:spPr>
          <a:xfrm>
            <a:off x="1524000" y="4589782"/>
            <a:ext cx="9144000" cy="1088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3"/>
          <p:cNvSpPr txBox="1">
            <a:spLocks noGrp="1"/>
          </p:cNvSpPr>
          <p:nvPr>
            <p:ph type="subTitle" idx="1"/>
          </p:nvPr>
        </p:nvSpPr>
        <p:spPr>
          <a:xfrm>
            <a:off x="1524000" y="5678310"/>
            <a:ext cx="9144000" cy="103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b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8" name="Google Shape;68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38700" y="2166290"/>
            <a:ext cx="2491740" cy="24140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4"/>
          <p:cNvSpPr txBox="1">
            <a:spLocks noGrp="1"/>
          </p:cNvSpPr>
          <p:nvPr>
            <p:ph type="dt" idx="10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4"/>
          <p:cNvSpPr txBox="1">
            <a:spLocks noGrp="1"/>
          </p:cNvSpPr>
          <p:nvPr>
            <p:ph type="ftr" idx="11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5"/>
          <p:cNvSpPr txBox="1">
            <a:spLocks noGrp="1"/>
          </p:cNvSpPr>
          <p:nvPr>
            <p:ph type="dt" idx="10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5"/>
          <p:cNvSpPr txBox="1">
            <a:spLocks noGrp="1"/>
          </p:cNvSpPr>
          <p:nvPr>
            <p:ph type="ftr" idx="11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-2" y="16958"/>
            <a:ext cx="12192000" cy="6858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7"/>
          <p:cNvPicPr preferRelativeResize="0"/>
          <p:nvPr/>
        </p:nvPicPr>
        <p:blipFill rotWithShape="1">
          <a:blip r:embed="rId8">
            <a:alphaModFix amt="40000"/>
          </a:blip>
          <a:srcRect/>
          <a:stretch/>
        </p:blipFill>
        <p:spPr>
          <a:xfrm>
            <a:off x="-1" y="2677"/>
            <a:ext cx="12193683" cy="5893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7"/>
          <p:cNvPicPr preferRelativeResize="0"/>
          <p:nvPr/>
        </p:nvPicPr>
        <p:blipFill rotWithShape="1">
          <a:blip r:embed="rId9">
            <a:alphaModFix amt="15000"/>
          </a:blip>
          <a:srcRect/>
          <a:stretch/>
        </p:blipFill>
        <p:spPr>
          <a:xfrm>
            <a:off x="0" y="10160"/>
            <a:ext cx="519836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7"/>
          <p:cNvSpPr/>
          <p:nvPr/>
        </p:nvSpPr>
        <p:spPr>
          <a:xfrm>
            <a:off x="0" y="0"/>
            <a:ext cx="253341" cy="2042556"/>
          </a:xfrm>
          <a:custGeom>
            <a:avLst/>
            <a:gdLst/>
            <a:ahLst/>
            <a:cxnLst/>
            <a:rect l="l" t="t" r="r" b="b"/>
            <a:pathLst>
              <a:path w="253341" h="2042556" extrusionOk="0">
                <a:moveTo>
                  <a:pt x="0" y="0"/>
                </a:moveTo>
                <a:lnTo>
                  <a:pt x="253341" y="0"/>
                </a:lnTo>
                <a:lnTo>
                  <a:pt x="253341" y="2042556"/>
                </a:lnTo>
                <a:lnTo>
                  <a:pt x="0" y="1975262"/>
                </a:lnTo>
                <a:lnTo>
                  <a:pt x="0" y="0"/>
                </a:lnTo>
                <a:close/>
              </a:path>
            </a:pathLst>
          </a:custGeom>
          <a:solidFill>
            <a:srgbClr val="07305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Google Shape;14;p27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933263" y="6052848"/>
            <a:ext cx="1987188" cy="61243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7"/>
          <p:cNvSpPr/>
          <p:nvPr/>
        </p:nvSpPr>
        <p:spPr>
          <a:xfrm>
            <a:off x="-1" y="6723193"/>
            <a:ext cx="12192000" cy="14496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D8D8D8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D8D8D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ftr" idx="11"/>
          </p:nvPr>
        </p:nvSpPr>
        <p:spPr>
          <a:xfrm>
            <a:off x="2059805" y="6244525"/>
            <a:ext cx="77579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Google Shape;19;p27"/>
          <p:cNvSpPr txBox="1">
            <a:spLocks noGrp="1"/>
          </p:cNvSpPr>
          <p:nvPr>
            <p:ph type="dt" idx="10"/>
          </p:nvPr>
        </p:nvSpPr>
        <p:spPr>
          <a:xfrm>
            <a:off x="838200" y="6244525"/>
            <a:ext cx="1221606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Google Shape;20;p27"/>
          <p:cNvSpPr txBox="1"/>
          <p:nvPr/>
        </p:nvSpPr>
        <p:spPr>
          <a:xfrm>
            <a:off x="149629" y="6244525"/>
            <a:ext cx="6885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0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4" r:id="rId3"/>
    <p:sldLayoutId id="2147483655" r:id="rId4"/>
    <p:sldLayoutId id="2147483656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ncetonreview.com/college-rankings/college-hopes-worries#Infographic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hub.aashe.org/browse/casestudy/23295/Kent-State-University-Textile-Reuse-and-Recycling-Programs-Divert-441-610-pounds-221-tons-From-Landfill-to-Benefit-Community-and-Campus-Over-Past-5-Years" TargetMode="External"/><Relationship Id="rId2" Type="http://schemas.openxmlformats.org/officeDocument/2006/relationships/hyperlink" Target="https://www.kent.edu/today/news/kent-state-wins-keep-ohio-beautiful-award-colleges-and-universit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png"/><Relationship Id="rId5" Type="http://schemas.microsoft.com/office/2007/relationships/hdphoto" Target="../media/hdphoto2.wdp"/><Relationship Id="rId4" Type="http://schemas.openxmlformats.org/officeDocument/2006/relationships/image" Target="../media/image10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mailto:Lgraha13@kent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ent.edu/sustainability" TargetMode="Externa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>
              <a:buSzPct val="100000"/>
            </a:pPr>
            <a:r>
              <a:rPr lang="en-US" dirty="0"/>
              <a:t>Kent State University:</a:t>
            </a:r>
            <a:br>
              <a:rPr lang="en-US" dirty="0"/>
            </a:br>
            <a:r>
              <a:rPr lang="en-US" dirty="0"/>
              <a:t>Integrating Reduction and Reuse Into Messaging</a:t>
            </a:r>
            <a:endParaRPr dirty="0"/>
          </a:p>
        </p:txBody>
      </p:sp>
      <p:sp>
        <p:nvSpPr>
          <p:cNvPr id="85" name="Google Shape;85;p2"/>
          <p:cNvSpPr txBox="1">
            <a:spLocks noGrp="1"/>
          </p:cNvSpPr>
          <p:nvPr>
            <p:ph type="subTitle" idx="1"/>
          </p:nvPr>
        </p:nvSpPr>
        <p:spPr>
          <a:xfrm>
            <a:off x="1524000" y="4100525"/>
            <a:ext cx="9144000" cy="11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1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Presented by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Leah Graham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Outreach Recycling Coordinator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ACB13-C5CD-4A42-851E-FB4FC1FD0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2EB148-5484-41F9-9AE9-A5E1161B0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446AD42-F69C-4F8F-8725-65EA913B8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883" y="3394410"/>
            <a:ext cx="5502117" cy="3436918"/>
          </a:xfrm>
          <a:prstGeom prst="rect">
            <a:avLst/>
          </a:prstGeom>
        </p:spPr>
      </p:pic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DD62D76A-5605-43DA-977E-DAE6F89A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12" y="358812"/>
            <a:ext cx="5986888" cy="4754057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FBF49285-9B0E-470C-B2EB-E5D77C38E1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125" y="3367738"/>
            <a:ext cx="5486875" cy="3490262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2AA3136D-B796-44CF-997E-1E26623522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113" y="365125"/>
            <a:ext cx="5986888" cy="462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636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69127-AD17-4326-9A7F-C8E257DED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56A318-8685-4B06-B103-0F24F51BD5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82AC821-AD3A-4BC1-9B60-B22840F9B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457" y="0"/>
            <a:ext cx="5299364" cy="6858000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82E00113-5CE6-4F7C-B87B-35C1F90E0C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62" y="0"/>
            <a:ext cx="44375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9968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F28B1-B528-4FAF-818F-566674FC1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48211B-4002-44BC-A0CE-0A0DB70EB4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59090D83-43BA-4F17-A8F0-5998DBBCC6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28" y="3898772"/>
            <a:ext cx="5109072" cy="2873853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945D5B3-3E66-4295-9F4A-8298FAAB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134" y="0"/>
            <a:ext cx="6096000" cy="4769707"/>
          </a:xfrm>
          <a:prstGeom prst="rect">
            <a:avLst/>
          </a:prstGeom>
        </p:spPr>
      </p:pic>
      <p:pic>
        <p:nvPicPr>
          <p:cNvPr id="8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3B055CDF-1997-4211-9328-FBE6B718D9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121" y="0"/>
            <a:ext cx="5874747" cy="3763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67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46DD6-F3FA-4D3B-AD40-5830D67FC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3F15D9-3F83-4D71-9B0A-656236B02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D64F63-8B3F-42FC-876B-5D7C00AB74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13686" cy="3832698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3A9A3653-AF54-49C7-9804-D0332848EC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9550" y="0"/>
            <a:ext cx="5302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9610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30CC5C-178B-4A7A-ACED-012D64799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4A72F0-BF99-4201-874A-B5BDB414EC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5F75F88-774E-4237-8F26-0DBA8D6E6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902820"/>
            <a:ext cx="5959289" cy="2959430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FCABD607-1317-44D4-A294-120ACD6C50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58857"/>
            <a:ext cx="5951456" cy="4285695"/>
          </a:xfrm>
          <a:prstGeom prst="rect">
            <a:avLst/>
          </a:prstGeom>
        </p:spPr>
      </p:pic>
      <p:pic>
        <p:nvPicPr>
          <p:cNvPr id="14" name="Picture 1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77EA093-A885-4CE0-BDCB-6314EBEEDB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53" y="3209026"/>
            <a:ext cx="5570703" cy="3460354"/>
          </a:xfrm>
          <a:prstGeom prst="rect">
            <a:avLst/>
          </a:prstGeom>
        </p:spPr>
      </p:pic>
      <p:pic>
        <p:nvPicPr>
          <p:cNvPr id="15" name="Picture 14" descr="Diagram&#10;&#10;Description automatically generated">
            <a:extLst>
              <a:ext uri="{FF2B5EF4-FFF2-40B4-BE49-F238E27FC236}">
                <a16:creationId xmlns:a16="http://schemas.microsoft.com/office/drawing/2014/main" id="{FCC412BC-B373-466A-9E85-B4D3BCEF53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754" y="758857"/>
            <a:ext cx="5570703" cy="4534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9015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B482B-6F84-4437-87C7-99003E6A7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DAD063-B550-4040-82BA-DC676DB266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ext, indoor, clothes, cluttered&#10;&#10;Description automatically generated">
            <a:extLst>
              <a:ext uri="{FF2B5EF4-FFF2-40B4-BE49-F238E27FC236}">
                <a16:creationId xmlns:a16="http://schemas.microsoft.com/office/drawing/2014/main" id="{64E6471A-CBC1-42EC-954D-6F9E45601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5" y="0"/>
            <a:ext cx="12080670" cy="4476954"/>
          </a:xfrm>
          <a:prstGeom prst="rect">
            <a:avLst/>
          </a:prstGeom>
        </p:spPr>
      </p:pic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7798D830-4AE3-4B9B-A057-106709F77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228" y="2929237"/>
            <a:ext cx="5504772" cy="3825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659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"/>
          <p:cNvSpPr txBox="1">
            <a:spLocks noGrp="1"/>
          </p:cNvSpPr>
          <p:nvPr>
            <p:ph type="title"/>
          </p:nvPr>
        </p:nvSpPr>
        <p:spPr>
          <a:xfrm>
            <a:off x="838200" y="-148590"/>
            <a:ext cx="10515600" cy="108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dirty="0"/>
              <a:t>Office of Sustainability Statistics</a:t>
            </a:r>
            <a:endParaRPr dirty="0"/>
          </a:p>
        </p:txBody>
      </p:sp>
      <p:sp>
        <p:nvSpPr>
          <p:cNvPr id="289" name="Google Shape;289;p20"/>
          <p:cNvSpPr txBox="1">
            <a:spLocks noGrp="1"/>
          </p:cNvSpPr>
          <p:nvPr>
            <p:ph type="ftr" idx="11"/>
          </p:nvPr>
        </p:nvSpPr>
        <p:spPr>
          <a:xfrm>
            <a:off x="-485432" y="6046453"/>
            <a:ext cx="775796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dirty="0"/>
              <a:t>https://www.kent.edu/sustainability/campus-race-zero-waste</a:t>
            </a:r>
            <a:endParaRPr dirty="0"/>
          </a:p>
        </p:txBody>
      </p:sp>
      <p:sp>
        <p:nvSpPr>
          <p:cNvPr id="291" name="Google Shape;291;p20"/>
          <p:cNvSpPr txBox="1">
            <a:spLocks noGrp="1"/>
          </p:cNvSpPr>
          <p:nvPr>
            <p:ph type="body" idx="1"/>
          </p:nvPr>
        </p:nvSpPr>
        <p:spPr>
          <a:xfrm>
            <a:off x="304800" y="1377933"/>
            <a:ext cx="5425440" cy="485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Twitter 1,500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50,000 impressions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166 tweets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Facebook 574</a:t>
            </a: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83 news articles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Newsletter subscribers 1,300; 9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Tagboard #</a:t>
            </a:r>
            <a:r>
              <a:rPr lang="en-US" dirty="0" err="1"/>
              <a:t>FlashesGoGreen</a:t>
            </a:r>
            <a:endParaRPr lang="en-US"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Webpage views ~23,000</a:t>
            </a:r>
            <a:endParaRPr dirty="0"/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Char char="•"/>
            </a:pPr>
            <a:r>
              <a:rPr lang="en-US" dirty="0"/>
              <a:t>CR2ZW statistics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Snapchat 1,500 views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Twitter: 12,000 impressions; 47 tweets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FB: 60 posts; 1,891 visits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KSU CR2ZW video: 556 views</a:t>
            </a:r>
            <a:endParaRPr dirty="0"/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•"/>
            </a:pPr>
            <a:r>
              <a:rPr lang="en-US" dirty="0"/>
              <a:t>1 local press article; 1 campus press article; 1 radio; AASHE presentation 2020; Earth Month presentation 2021</a:t>
            </a:r>
            <a:endParaRPr dirty="0"/>
          </a:p>
        </p:txBody>
      </p:sp>
      <p:sp>
        <p:nvSpPr>
          <p:cNvPr id="293" name="Google Shape;293;p20"/>
          <p:cNvSpPr txBox="1"/>
          <p:nvPr/>
        </p:nvSpPr>
        <p:spPr>
          <a:xfrm>
            <a:off x="230505" y="484648"/>
            <a:ext cx="2437281" cy="1088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2020-21</a:t>
            </a:r>
            <a:endParaRPr dirty="0"/>
          </a:p>
        </p:txBody>
      </p:sp>
      <p:sp>
        <p:nvSpPr>
          <p:cNvPr id="294" name="Google Shape;294;p20"/>
          <p:cNvSpPr txBox="1"/>
          <p:nvPr/>
        </p:nvSpPr>
        <p:spPr>
          <a:xfrm>
            <a:off x="4930140" y="527288"/>
            <a:ext cx="2554742" cy="105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2019-20</a:t>
            </a:r>
            <a:endParaRPr dirty="0"/>
          </a:p>
        </p:txBody>
      </p:sp>
      <p:sp>
        <p:nvSpPr>
          <p:cNvPr id="9" name="Google Shape;291;p20">
            <a:extLst>
              <a:ext uri="{FF2B5EF4-FFF2-40B4-BE49-F238E27FC236}">
                <a16:creationId xmlns:a16="http://schemas.microsoft.com/office/drawing/2014/main" id="{3E307F04-B08F-433B-9F9B-5E3D03EFF28B}"/>
              </a:ext>
            </a:extLst>
          </p:cNvPr>
          <p:cNvSpPr txBox="1">
            <a:spLocks/>
          </p:cNvSpPr>
          <p:nvPr/>
        </p:nvSpPr>
        <p:spPr>
          <a:xfrm>
            <a:off x="5229771" y="1430322"/>
            <a:ext cx="2810908" cy="485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0"/>
              </a:spcBef>
            </a:pPr>
            <a:r>
              <a:rPr lang="en-US" dirty="0"/>
              <a:t>Twitter </a:t>
            </a:r>
          </a:p>
          <a:p>
            <a:pPr marL="685800" lvl="1" indent="-228600">
              <a:spcBef>
                <a:spcPts val="0"/>
              </a:spcBef>
            </a:pPr>
            <a:r>
              <a:rPr lang="en-US" dirty="0"/>
              <a:t>73,000 impressions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146 tweets</a:t>
            </a:r>
          </a:p>
          <a:p>
            <a:pPr marL="228600" indent="-228600"/>
            <a:r>
              <a:rPr lang="en-US" dirty="0"/>
              <a:t>Facebook </a:t>
            </a:r>
          </a:p>
          <a:p>
            <a:pPr marL="228600" indent="-228600"/>
            <a:r>
              <a:rPr lang="en-US" dirty="0"/>
              <a:t>86 news articles</a:t>
            </a:r>
          </a:p>
          <a:p>
            <a:pPr marL="228600" indent="-228600"/>
            <a:r>
              <a:rPr lang="en-US" dirty="0"/>
              <a:t>Newsletter subscribers 1,221; 11 </a:t>
            </a:r>
          </a:p>
          <a:p>
            <a:pPr marL="228600" indent="-228600"/>
            <a:r>
              <a:rPr lang="en-US" dirty="0"/>
              <a:t>Tagboard #</a:t>
            </a:r>
            <a:r>
              <a:rPr lang="en-US" dirty="0" err="1"/>
              <a:t>KSUrecycles</a:t>
            </a:r>
            <a:endParaRPr lang="en-US" dirty="0"/>
          </a:p>
        </p:txBody>
      </p:sp>
      <p:sp>
        <p:nvSpPr>
          <p:cNvPr id="10" name="Google Shape;291;p20">
            <a:extLst>
              <a:ext uri="{FF2B5EF4-FFF2-40B4-BE49-F238E27FC236}">
                <a16:creationId xmlns:a16="http://schemas.microsoft.com/office/drawing/2014/main" id="{CBCD39B6-CB7B-4239-B47E-F90CFBD9DC23}"/>
              </a:ext>
            </a:extLst>
          </p:cNvPr>
          <p:cNvSpPr txBox="1">
            <a:spLocks/>
          </p:cNvSpPr>
          <p:nvPr/>
        </p:nvSpPr>
        <p:spPr>
          <a:xfrm>
            <a:off x="8302806" y="1482815"/>
            <a:ext cx="3520118" cy="48510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81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indent="-228600">
              <a:spcBef>
                <a:spcPts val="0"/>
              </a:spcBef>
            </a:pPr>
            <a:r>
              <a:rPr lang="en-US" dirty="0"/>
              <a:t>Twitter </a:t>
            </a:r>
          </a:p>
          <a:p>
            <a:pPr marL="685800" lvl="1" indent="-228600">
              <a:spcBef>
                <a:spcPts val="0"/>
              </a:spcBef>
            </a:pPr>
            <a:r>
              <a:rPr lang="en-US" dirty="0"/>
              <a:t>70,000 impressions</a:t>
            </a:r>
          </a:p>
          <a:p>
            <a:pPr marL="685800" lvl="1" indent="-228600">
              <a:spcBef>
                <a:spcPts val="0"/>
              </a:spcBef>
              <a:buSzPts val="2400"/>
            </a:pPr>
            <a:r>
              <a:rPr lang="en-US" dirty="0"/>
              <a:t>150 tweets</a:t>
            </a:r>
          </a:p>
          <a:p>
            <a:pPr marL="228600" indent="-228600"/>
            <a:r>
              <a:rPr lang="en-US" dirty="0"/>
              <a:t>Facebook </a:t>
            </a:r>
          </a:p>
          <a:p>
            <a:pPr marL="228600" indent="-228600"/>
            <a:r>
              <a:rPr lang="en-US" dirty="0"/>
              <a:t>42 news articles</a:t>
            </a:r>
          </a:p>
          <a:p>
            <a:pPr marL="228600" indent="-228600"/>
            <a:r>
              <a:rPr lang="en-US" dirty="0"/>
              <a:t>Newsletter subscribers 970; 9 </a:t>
            </a:r>
          </a:p>
          <a:p>
            <a:pPr marL="228600" indent="-228600"/>
            <a:r>
              <a:rPr lang="en-US" dirty="0"/>
              <a:t>Tagboard #</a:t>
            </a:r>
            <a:r>
              <a:rPr lang="en-US" dirty="0" err="1"/>
              <a:t>KSUrecycles</a:t>
            </a:r>
            <a:endParaRPr lang="en-US" dirty="0"/>
          </a:p>
        </p:txBody>
      </p:sp>
      <p:sp>
        <p:nvSpPr>
          <p:cNvPr id="11" name="Google Shape;294;p20">
            <a:extLst>
              <a:ext uri="{FF2B5EF4-FFF2-40B4-BE49-F238E27FC236}">
                <a16:creationId xmlns:a16="http://schemas.microsoft.com/office/drawing/2014/main" id="{B342750D-4228-41DA-BDBF-DD21433F4D69}"/>
              </a:ext>
            </a:extLst>
          </p:cNvPr>
          <p:cNvSpPr txBox="1"/>
          <p:nvPr/>
        </p:nvSpPr>
        <p:spPr>
          <a:xfrm>
            <a:off x="8047922" y="503698"/>
            <a:ext cx="2554742" cy="105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2018-19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90177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8AFD-78BE-4225-8AA8-648DF3BBA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Brenda Pulley KAB; CURC Webinar March 13, 2014: The Science of Getting People to Use the Bin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A1213-0145-4673-B801-71425512E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C3240-64F1-4DB1-8904-159DB03265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81" t="22917" r="27578" b="15000"/>
          <a:stretch/>
        </p:blipFill>
        <p:spPr>
          <a:xfrm>
            <a:off x="0" y="2054224"/>
            <a:ext cx="5686425" cy="4257676"/>
          </a:xfrm>
          <a:prstGeom prst="rect">
            <a:avLst/>
          </a:prstGeom>
        </p:spPr>
      </p:pic>
      <p:pic>
        <p:nvPicPr>
          <p:cNvPr id="6146" name="Picture 2" descr="I Want To Be Recycled” Campaign to Target the...">
            <a:extLst>
              <a:ext uri="{FF2B5EF4-FFF2-40B4-BE49-F238E27FC236}">
                <a16:creationId xmlns:a16="http://schemas.microsoft.com/office/drawing/2014/main" id="{FBEE6D5D-D5B3-4880-85B1-779443408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830" y="2076848"/>
            <a:ext cx="6120766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2A89D8-0A98-480D-98AE-E76BA764D30F}"/>
              </a:ext>
            </a:extLst>
          </p:cNvPr>
          <p:cNvSpPr txBox="1"/>
          <p:nvPr/>
        </p:nvSpPr>
        <p:spPr>
          <a:xfrm>
            <a:off x="5878830" y="5276453"/>
            <a:ext cx="6120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http://curc3r.org/webinars/webinar-archive/archive-webinar-the-science-of-getting-people-to-use-the-bin/</a:t>
            </a:r>
          </a:p>
        </p:txBody>
      </p:sp>
    </p:spTree>
    <p:extLst>
      <p:ext uri="{BB962C8B-B14F-4D97-AF65-F5344CB8AC3E}">
        <p14:creationId xmlns:p14="http://schemas.microsoft.com/office/powerpoint/2010/main" val="435142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D8AFD-78BE-4225-8AA8-648DF3BBA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674" y="-330867"/>
            <a:ext cx="10515600" cy="1630616"/>
          </a:xfrm>
        </p:spPr>
        <p:txBody>
          <a:bodyPr>
            <a:normAutofit/>
          </a:bodyPr>
          <a:lstStyle/>
          <a:p>
            <a:r>
              <a:rPr lang="en-US" altLang="en-US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Kent State Campus Recycling Survey:</a:t>
            </a:r>
            <a:br>
              <a:rPr lang="en-US" altLang="en-US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</a:br>
            <a:r>
              <a:rPr lang="en-US" altLang="en-US" sz="2200" dirty="0">
                <a:solidFill>
                  <a:schemeClr val="bg1"/>
                </a:solidFill>
                <a:latin typeface="+mj-lt"/>
                <a:ea typeface="Times New Roman" panose="02020603050405020304" pitchFamily="18" charset="0"/>
                <a:cs typeface="Calibri" panose="020F0502020204030204" pitchFamily="34" charset="0"/>
              </a:rPr>
              <a:t>Which of these statements best describes your current recycling habits?</a:t>
            </a:r>
            <a:endParaRPr lang="en-US" sz="2200" dirty="0">
              <a:latin typeface="+mj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5A1213-0145-4673-B801-71425512EE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7C872E1-4275-425E-B7FF-7E0FA7D35C4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16056137"/>
              </p:ext>
            </p:extLst>
          </p:nvPr>
        </p:nvGraphicFramePr>
        <p:xfrm>
          <a:off x="399593" y="821104"/>
          <a:ext cx="4571999" cy="36174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8679A40A-49B1-44F2-B231-FEDA1990781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066622"/>
              </p:ext>
            </p:extLst>
          </p:nvPr>
        </p:nvGraphicFramePr>
        <p:xfrm>
          <a:off x="6027140" y="827583"/>
          <a:ext cx="5749447" cy="34496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Picture 10" descr="Picture 2">
            <a:extLst>
              <a:ext uri="{FF2B5EF4-FFF2-40B4-BE49-F238E27FC236}">
                <a16:creationId xmlns:a16="http://schemas.microsoft.com/office/drawing/2014/main" id="{CD3DABE3-B28F-4C0D-9B36-D640B24B386B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-186001" y="4402278"/>
            <a:ext cx="5749447" cy="25463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A102F88-532E-4172-8648-2E8C32A4D373}"/>
              </a:ext>
            </a:extLst>
          </p:cNvPr>
          <p:cNvSpPr txBox="1"/>
          <p:nvPr/>
        </p:nvSpPr>
        <p:spPr>
          <a:xfrm>
            <a:off x="925597" y="4523704"/>
            <a:ext cx="8883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C71A7-6EE5-4416-A6BC-BD1533DAA7D4}"/>
              </a:ext>
            </a:extLst>
          </p:cNvPr>
          <p:cNvSpPr txBox="1"/>
          <p:nvPr/>
        </p:nvSpPr>
        <p:spPr>
          <a:xfrm>
            <a:off x="838200" y="4953203"/>
            <a:ext cx="6086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4%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15C1E8E-B432-4440-9596-1FB17E018A3A}"/>
              </a:ext>
            </a:extLst>
          </p:cNvPr>
          <p:cNvSpPr txBox="1"/>
          <p:nvPr/>
        </p:nvSpPr>
        <p:spPr>
          <a:xfrm>
            <a:off x="922915" y="5431369"/>
            <a:ext cx="764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491009-302C-47A4-B19B-FA9DC8F73F65}"/>
              </a:ext>
            </a:extLst>
          </p:cNvPr>
          <p:cNvSpPr txBox="1"/>
          <p:nvPr/>
        </p:nvSpPr>
        <p:spPr>
          <a:xfrm>
            <a:off x="1633461" y="5871474"/>
            <a:ext cx="7399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22%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36EA80B-BA52-4E94-80CF-0062A695454B}"/>
              </a:ext>
            </a:extLst>
          </p:cNvPr>
          <p:cNvSpPr txBox="1"/>
          <p:nvPr/>
        </p:nvSpPr>
        <p:spPr>
          <a:xfrm>
            <a:off x="3622929" y="6395062"/>
            <a:ext cx="5538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66%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F95311-BD75-4A9B-A28E-C26F122F713A}"/>
              </a:ext>
            </a:extLst>
          </p:cNvPr>
          <p:cNvSpPr txBox="1"/>
          <p:nvPr/>
        </p:nvSpPr>
        <p:spPr>
          <a:xfrm>
            <a:off x="2685592" y="5978235"/>
            <a:ext cx="26005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2014 1,492 respondents</a:t>
            </a:r>
          </a:p>
        </p:txBody>
      </p:sp>
      <p:pic>
        <p:nvPicPr>
          <p:cNvPr id="18" name="Picture 17" descr="Picture 2">
            <a:extLst>
              <a:ext uri="{FF2B5EF4-FFF2-40B4-BE49-F238E27FC236}">
                <a16:creationId xmlns:a16="http://schemas.microsoft.com/office/drawing/2014/main" id="{010C5A5E-7E25-4E0D-848A-611C6EE44FE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027140" y="4062967"/>
            <a:ext cx="6096935" cy="276012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0445AA-AE0F-4D5D-8E6A-771F991C60F2}"/>
              </a:ext>
            </a:extLst>
          </p:cNvPr>
          <p:cNvSpPr txBox="1"/>
          <p:nvPr/>
        </p:nvSpPr>
        <p:spPr>
          <a:xfrm>
            <a:off x="7253749" y="4195299"/>
            <a:ext cx="7112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0.8%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CCBB34-2A25-4D32-B242-37EFF474AD86}"/>
              </a:ext>
            </a:extLst>
          </p:cNvPr>
          <p:cNvSpPr txBox="1"/>
          <p:nvPr/>
        </p:nvSpPr>
        <p:spPr>
          <a:xfrm>
            <a:off x="7194813" y="4649238"/>
            <a:ext cx="74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1.2%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46F780-8C10-46A2-8AE6-0ED80459EA38}"/>
              </a:ext>
            </a:extLst>
          </p:cNvPr>
          <p:cNvSpPr txBox="1"/>
          <p:nvPr/>
        </p:nvSpPr>
        <p:spPr>
          <a:xfrm>
            <a:off x="7076393" y="5075507"/>
            <a:ext cx="5291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3%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36AC13B-B913-47A0-ABC6-BD5706B21368}"/>
              </a:ext>
            </a:extLst>
          </p:cNvPr>
          <p:cNvSpPr txBox="1"/>
          <p:nvPr/>
        </p:nvSpPr>
        <p:spPr>
          <a:xfrm>
            <a:off x="7340944" y="5716442"/>
            <a:ext cx="74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13%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23809E-94EC-47DE-9DF4-136B4DB4EBE5}"/>
              </a:ext>
            </a:extLst>
          </p:cNvPr>
          <p:cNvSpPr txBox="1"/>
          <p:nvPr/>
        </p:nvSpPr>
        <p:spPr>
          <a:xfrm>
            <a:off x="10446272" y="6201187"/>
            <a:ext cx="7459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82%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E4E9B1-D1FF-4D52-AC45-1AA935A0652C}"/>
              </a:ext>
            </a:extLst>
          </p:cNvPr>
          <p:cNvSpPr txBox="1"/>
          <p:nvPr/>
        </p:nvSpPr>
        <p:spPr>
          <a:xfrm>
            <a:off x="9301970" y="5824347"/>
            <a:ext cx="30760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Fall 2017 1,540 respondents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1CFB5F-FB70-4F14-860B-14DD2442120A}"/>
              </a:ext>
            </a:extLst>
          </p:cNvPr>
          <p:cNvSpPr/>
          <p:nvPr/>
        </p:nvSpPr>
        <p:spPr>
          <a:xfrm>
            <a:off x="8475781" y="4277251"/>
            <a:ext cx="385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important is it that Kent State University students, faculty, and staff recycle on campus?</a:t>
            </a:r>
            <a:endParaRPr lang="en-US" b="1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708317F-A56C-4A8D-BEE9-BCBA5E3050CF}"/>
              </a:ext>
            </a:extLst>
          </p:cNvPr>
          <p:cNvSpPr/>
          <p:nvPr/>
        </p:nvSpPr>
        <p:spPr>
          <a:xfrm>
            <a:off x="1798916" y="4599788"/>
            <a:ext cx="385192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How important is it that Kent State University students, faculty, and staff recycle on campus?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53398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59344A-6963-4078-B4BF-8D1110BE1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important is it to you that Kent State be a leader in sustainability?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4740FC-194D-4CF2-B3AD-6FF823A750F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82C0810-663C-4B11-8544-FE0658F58FE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0783817"/>
              </p:ext>
            </p:extLst>
          </p:nvPr>
        </p:nvGraphicFramePr>
        <p:xfrm>
          <a:off x="352817" y="1825625"/>
          <a:ext cx="5662880" cy="339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F4AC44FA-1392-448F-8182-E63C18D7614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8399203"/>
              </p:ext>
            </p:extLst>
          </p:nvPr>
        </p:nvGraphicFramePr>
        <p:xfrm>
          <a:off x="6176305" y="1825625"/>
          <a:ext cx="5662880" cy="3397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0099826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3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2" name="Google Shape;92;p3" descr="An aerial view of a city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3262" r="1" b="1"/>
          <a:stretch/>
        </p:blipFill>
        <p:spPr>
          <a:xfrm>
            <a:off x="603671" y="-1"/>
            <a:ext cx="1158832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3"/>
          <p:cNvSpPr/>
          <p:nvPr/>
        </p:nvSpPr>
        <p:spPr>
          <a:xfrm>
            <a:off x="1" y="0"/>
            <a:ext cx="5419898" cy="6858000"/>
          </a:xfrm>
          <a:prstGeom prst="rect">
            <a:avLst/>
          </a:prstGeom>
          <a:solidFill>
            <a:schemeClr val="dk1">
              <a:alpha val="54901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"/>
          <p:cNvSpPr txBox="1">
            <a:spLocks noGrp="1"/>
          </p:cNvSpPr>
          <p:nvPr>
            <p:ph type="title"/>
          </p:nvPr>
        </p:nvSpPr>
        <p:spPr>
          <a:xfrm>
            <a:off x="1166649" y="721805"/>
            <a:ext cx="3874686" cy="214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en-US" sz="4800" dirty="0">
                <a:latin typeface="+mn-lt"/>
                <a:ea typeface="Calibri"/>
                <a:cs typeface="Calibri"/>
                <a:sym typeface="Calibri"/>
              </a:rPr>
              <a:t>Kent State University</a:t>
            </a:r>
            <a:endParaRPr sz="4800" dirty="0">
              <a:latin typeface="+mn-lt"/>
            </a:endParaRPr>
          </a:p>
        </p:txBody>
      </p:sp>
      <p:sp>
        <p:nvSpPr>
          <p:cNvPr id="95" name="Google Shape;95;p3"/>
          <p:cNvSpPr/>
          <p:nvPr/>
        </p:nvSpPr>
        <p:spPr>
          <a:xfrm>
            <a:off x="-1" y="1"/>
            <a:ext cx="606972" cy="3233984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" name="Google Shape;96;p3"/>
          <p:cNvGrpSpPr/>
          <p:nvPr/>
        </p:nvGrpSpPr>
        <p:grpSpPr>
          <a:xfrm>
            <a:off x="1188720" y="73152"/>
            <a:ext cx="1178966" cy="232963"/>
            <a:chOff x="1188720" y="73152"/>
            <a:chExt cx="1178966" cy="232963"/>
          </a:xfrm>
        </p:grpSpPr>
        <p:sp>
          <p:nvSpPr>
            <p:cNvPr id="97" name="Google Shape;97;p3"/>
            <p:cNvSpPr/>
            <p:nvPr/>
          </p:nvSpPr>
          <p:spPr>
            <a:xfrm>
              <a:off x="1688541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88541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563586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563586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438631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438631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313675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313675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188720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188720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2313318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2313318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2188363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2188363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2063408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2063408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938452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1938452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1813497" y="73152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813497" y="246888"/>
              <a:ext cx="54368" cy="59227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7" name="Google Shape;117;p3"/>
          <p:cNvSpPr/>
          <p:nvPr/>
        </p:nvSpPr>
        <p:spPr>
          <a:xfrm>
            <a:off x="-1" y="3233984"/>
            <a:ext cx="60697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118;p3"/>
          <p:cNvSpPr txBox="1">
            <a:spLocks noGrp="1"/>
          </p:cNvSpPr>
          <p:nvPr>
            <p:ph type="body" idx="1"/>
          </p:nvPr>
        </p:nvSpPr>
        <p:spPr>
          <a:xfrm>
            <a:off x="1166649" y="3379979"/>
            <a:ext cx="3874685" cy="31863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8 Ohio Campuses with 37,000 students</a:t>
            </a:r>
            <a:endParaRPr dirty="0">
              <a:latin typeface="+mn-lt"/>
            </a:endParaRPr>
          </a:p>
          <a:p>
            <a:pPr marL="2286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Kent campus has 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950 Acres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127 Buildings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26,800 Students</a:t>
            </a:r>
            <a:endParaRPr dirty="0">
              <a:latin typeface="+mn-lt"/>
            </a:endParaRP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18 Dining Locations</a:t>
            </a:r>
          </a:p>
          <a:p>
            <a:pPr marL="6858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800" dirty="0">
                <a:latin typeface="+mn-lt"/>
                <a:ea typeface="Calibri"/>
                <a:cs typeface="Calibri"/>
                <a:sym typeface="Calibri"/>
              </a:rPr>
              <a:t>23 Residence Halls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F92D928-2BE9-4230-9988-E58747A24B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96" t="16256" r="2295" b="7397"/>
          <a:stretch/>
        </p:blipFill>
        <p:spPr>
          <a:xfrm>
            <a:off x="838200" y="1004640"/>
            <a:ext cx="9533351" cy="517524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7F083CF-9F34-45E5-B802-59E8301FF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1002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2021 College Hopes &amp; Worries Survey | The Princeton Review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32A23-24A8-4B92-B6A5-D880027866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5968" y="6135557"/>
            <a:ext cx="10515600" cy="1139869"/>
          </a:xfrm>
        </p:spPr>
        <p:txBody>
          <a:bodyPr>
            <a:normAutofit/>
          </a:bodyPr>
          <a:lstStyle/>
          <a:p>
            <a:pPr marL="76200" indent="0">
              <a:buNone/>
            </a:pPr>
            <a:r>
              <a:rPr lang="en-US" sz="1400" dirty="0"/>
              <a:t>https://www.princetonreview.com/college-rankings/college-hopes-worries#Infographic</a:t>
            </a:r>
          </a:p>
        </p:txBody>
      </p:sp>
    </p:spTree>
    <p:extLst>
      <p:ext uri="{BB962C8B-B14F-4D97-AF65-F5344CB8AC3E}">
        <p14:creationId xmlns:p14="http://schemas.microsoft.com/office/powerpoint/2010/main" val="22515360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4DEE9-720B-445C-A12C-F8C93CA147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370392-98BF-430C-8F29-EC385041D1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D35569CD-5C7D-4E61-8379-30D014DF52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173"/>
            <a:ext cx="6837952" cy="62120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B7611CA-90E1-4BFA-A94B-E80AB6331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5105" y="50456"/>
            <a:ext cx="5313970" cy="3011250"/>
          </a:xfrm>
          <a:prstGeom prst="rect">
            <a:avLst/>
          </a:prstGeom>
        </p:spPr>
      </p:pic>
      <p:pic>
        <p:nvPicPr>
          <p:cNvPr id="7" name="Picture 6" descr="A picture containing person, indoor, standing, ceiling&#10;&#10;Description automatically generated">
            <a:extLst>
              <a:ext uri="{FF2B5EF4-FFF2-40B4-BE49-F238E27FC236}">
                <a16:creationId xmlns:a16="http://schemas.microsoft.com/office/drawing/2014/main" id="{150733E7-6AB4-469C-93A7-5182130822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6674" y="3119335"/>
            <a:ext cx="5390832" cy="359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0329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12B20-35C3-43E1-8E09-C8B7503FA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49CC6F-A9DE-471E-92B8-1477B10A23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46A4BC5-1510-4BAE-A83C-565E16621C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11" t="9931" r="15959" b="12146"/>
          <a:stretch/>
        </p:blipFill>
        <p:spPr>
          <a:xfrm>
            <a:off x="-1" y="58750"/>
            <a:ext cx="7882425" cy="4538302"/>
          </a:xfrm>
          <a:prstGeom prst="rect">
            <a:avLst/>
          </a:prstGeom>
        </p:spPr>
      </p:pic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5AD692E-790E-42CF-B0FE-4EFA0CF982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3014" y="3175719"/>
            <a:ext cx="5928986" cy="3698361"/>
          </a:xfrm>
          <a:prstGeom prst="rect">
            <a:avLst/>
          </a:prstGeom>
        </p:spPr>
      </p:pic>
      <p:pic>
        <p:nvPicPr>
          <p:cNvPr id="13" name="Google Shape;304;p21">
            <a:extLst>
              <a:ext uri="{FF2B5EF4-FFF2-40B4-BE49-F238E27FC236}">
                <a16:creationId xmlns:a16="http://schemas.microsoft.com/office/drawing/2014/main" id="{0D59E5C6-82D6-4494-8FF4-0C1E331BC4C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891779" y="52599"/>
            <a:ext cx="2195837" cy="39486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150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F86E86-4649-4B87-930B-1893E81345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A25268-5F78-4C5B-9678-07FBEEBDE1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0" t="5324" r="53484" b="34894"/>
          <a:stretch/>
        </p:blipFill>
        <p:spPr>
          <a:xfrm>
            <a:off x="0" y="-10483"/>
            <a:ext cx="3618688" cy="3890692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D53122-98C1-485B-84E9-89351D578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32" y="2418341"/>
            <a:ext cx="11353800" cy="4386695"/>
          </a:xfrm>
          <a:prstGeom prst="rect">
            <a:avLst/>
          </a:prstGeom>
        </p:spPr>
      </p:pic>
      <p:sp>
        <p:nvSpPr>
          <p:cNvPr id="9" name="Title 8">
            <a:extLst>
              <a:ext uri="{FF2B5EF4-FFF2-40B4-BE49-F238E27FC236}">
                <a16:creationId xmlns:a16="http://schemas.microsoft.com/office/drawing/2014/main" id="{AEC3ABEE-B190-469B-AB3D-B08FD890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 descr="A picture containing sky, outdoor, road, walking&#10;&#10;Description automatically generated">
            <a:extLst>
              <a:ext uri="{FF2B5EF4-FFF2-40B4-BE49-F238E27FC236}">
                <a16:creationId xmlns:a16="http://schemas.microsoft.com/office/drawing/2014/main" id="{48BE49AD-A541-4E35-A0FC-C85E7CB359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5090" y="-154223"/>
            <a:ext cx="4802307" cy="271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23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99966-B154-44CD-BAC8-3156B9B97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PURPOSE: STORYTELLING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4CF1B5-AECF-43CB-9EE4-BF3D21FAC3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People, Place, Plot, Purpose</a:t>
            </a:r>
          </a:p>
          <a:p>
            <a:pPr lvl="1"/>
            <a:r>
              <a:rPr lang="en-US" sz="3200" dirty="0"/>
              <a:t>Peers, Place, Positive, Purpose</a:t>
            </a:r>
          </a:p>
          <a:p>
            <a:r>
              <a:rPr lang="en-US" sz="3200" dirty="0"/>
              <a:t>Transparency</a:t>
            </a:r>
          </a:p>
        </p:txBody>
      </p:sp>
    </p:spTree>
    <p:extLst>
      <p:ext uri="{BB962C8B-B14F-4D97-AF65-F5344CB8AC3E}">
        <p14:creationId xmlns:p14="http://schemas.microsoft.com/office/powerpoint/2010/main" val="1632938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A26FA-8637-4623-92F3-96740D8D1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707" y="-5164"/>
            <a:ext cx="515714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FABRIC SCRAP REUSE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&amp; RECYCLING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C46748-3051-4F7B-905F-35478926CB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text, indoor, window, furniture&#10;&#10;Description automatically generated">
            <a:extLst>
              <a:ext uri="{FF2B5EF4-FFF2-40B4-BE49-F238E27FC236}">
                <a16:creationId xmlns:a16="http://schemas.microsoft.com/office/drawing/2014/main" id="{A813853E-B3C9-4F2B-B046-CB7EF5249A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28" r="7832"/>
          <a:stretch/>
        </p:blipFill>
        <p:spPr>
          <a:xfrm>
            <a:off x="60927" y="150313"/>
            <a:ext cx="5738554" cy="41899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3EC0BC-24D7-4E8F-B10F-127D89EDB9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254" t="20425" r="35373" b="45392"/>
          <a:stretch/>
        </p:blipFill>
        <p:spPr>
          <a:xfrm>
            <a:off x="5738554" y="150313"/>
            <a:ext cx="4269742" cy="2893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48F8D0-A3A7-458C-B623-611302AF39E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238" r="8949" b="8129"/>
          <a:stretch/>
        </p:blipFill>
        <p:spPr>
          <a:xfrm>
            <a:off x="9139655" y="2893699"/>
            <a:ext cx="3052345" cy="3998841"/>
          </a:xfrm>
          <a:prstGeom prst="rect">
            <a:avLst/>
          </a:prstGeom>
        </p:spPr>
      </p:pic>
      <p:pic>
        <p:nvPicPr>
          <p:cNvPr id="8" name="Picture 6" descr="May be an image of indoor">
            <a:extLst>
              <a:ext uri="{FF2B5EF4-FFF2-40B4-BE49-F238E27FC236}">
                <a16:creationId xmlns:a16="http://schemas.microsoft.com/office/drawing/2014/main" id="{5E755344-5EF3-4B27-9444-3F442BF6E0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8" r="18258"/>
          <a:stretch/>
        </p:blipFill>
        <p:spPr bwMode="auto">
          <a:xfrm>
            <a:off x="10008296" y="296232"/>
            <a:ext cx="2141951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>
            <a:extLst>
              <a:ext uri="{FF2B5EF4-FFF2-40B4-BE49-F238E27FC236}">
                <a16:creationId xmlns:a16="http://schemas.microsoft.com/office/drawing/2014/main" id="{7550C2AB-E511-4E09-8EDA-B5C2C6B85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12" r="4454" b="3323"/>
          <a:stretch/>
        </p:blipFill>
        <p:spPr bwMode="auto">
          <a:xfrm>
            <a:off x="5799481" y="3044013"/>
            <a:ext cx="3283763" cy="3517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C40321B-D7AB-4734-8355-FFC2E82ED9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14" t="13802" r="9461" b="25110"/>
          <a:stretch/>
        </p:blipFill>
        <p:spPr>
          <a:xfrm>
            <a:off x="0" y="4345621"/>
            <a:ext cx="5826237" cy="29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490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4052-A860-48F2-B1D6-E6F96AB87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263" y="152182"/>
            <a:ext cx="5557799" cy="1325563"/>
          </a:xfrm>
        </p:spPr>
        <p:txBody>
          <a:bodyPr/>
          <a:lstStyle/>
          <a:p>
            <a:r>
              <a:rPr lang="en-US" dirty="0"/>
              <a:t>TEXTILE REUSE &amp; RECYCLING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4633E-603F-4507-ADF4-052AF0D0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7263" y="1825625"/>
            <a:ext cx="5838173" cy="4351338"/>
          </a:xfrm>
        </p:spPr>
        <p:txBody>
          <a:bodyPr>
            <a:normAutofit/>
          </a:bodyPr>
          <a:lstStyle/>
          <a:p>
            <a:r>
              <a:rPr lang="en-US" dirty="0"/>
              <a:t>Press Release:</a:t>
            </a:r>
          </a:p>
          <a:p>
            <a:pPr lvl="1"/>
            <a:r>
              <a:rPr lang="en-US" dirty="0"/>
              <a:t>https://www.kent.edu/today/news/kent-state-wins-keep-ohio-beautiful-award-colleges-and-universities</a:t>
            </a:r>
          </a:p>
          <a:p>
            <a:r>
              <a:rPr lang="en-US" dirty="0"/>
              <a:t>2019</a:t>
            </a:r>
            <a:r>
              <a:rPr lang="en-US" b="0" dirty="0"/>
              <a:t> </a:t>
            </a:r>
            <a:r>
              <a:rPr lang="en-US" u="sng" dirty="0">
                <a:solidFill>
                  <a:schemeClr val="bg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Keep Ohio Beautiful Youth Group Award: College/University</a:t>
            </a:r>
            <a:endParaRPr lang="en-US" dirty="0"/>
          </a:p>
          <a:p>
            <a:r>
              <a:rPr lang="en-US" dirty="0">
                <a:solidFill>
                  <a:schemeClr val="bg1"/>
                </a:solidFill>
              </a:rPr>
              <a:t>2020 AASHE Sustainability Award Finalist Kent State University’s </a:t>
            </a:r>
            <a:r>
              <a:rPr lang="en-US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Textile Reuse and Recycling Programs</a:t>
            </a:r>
            <a:r>
              <a:rPr lang="en-US" u="sng" dirty="0">
                <a:solidFill>
                  <a:schemeClr val="bg1"/>
                </a:solidFill>
              </a:rPr>
              <a:t> Case Study</a:t>
            </a:r>
            <a:endParaRPr lang="en-US" b="0" dirty="0">
              <a:solidFill>
                <a:schemeClr val="bg1"/>
              </a:solidFill>
            </a:endParaRPr>
          </a:p>
        </p:txBody>
      </p:sp>
      <p:pic>
        <p:nvPicPr>
          <p:cNvPr id="4" name="Picture 3" descr="Graphical user interface, text, website&#10;&#10;Description automatically generated">
            <a:extLst>
              <a:ext uri="{FF2B5EF4-FFF2-40B4-BE49-F238E27FC236}">
                <a16:creationId xmlns:a16="http://schemas.microsoft.com/office/drawing/2014/main" id="{837EE42D-F9BA-4E22-9E47-E135BAE2D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6440" y="151856"/>
            <a:ext cx="5517358" cy="555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6681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57097-BA30-4FAB-9AED-C7C2559FD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FDEA75-4CD5-48D0-8C87-CE75A07A66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B04AC2-8BFE-46F3-BBE0-D368C6BE3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46" t="15745" r="27952" b="32340"/>
          <a:stretch/>
        </p:blipFill>
        <p:spPr>
          <a:xfrm>
            <a:off x="668915" y="235153"/>
            <a:ext cx="11396626" cy="638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76299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E8601-2E8A-48D5-9E07-7D7E93C7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C34011-9A07-4344-8FD9-379B45166A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water, tree, outdoor, riding&#10;&#10;Description automatically generated">
            <a:extLst>
              <a:ext uri="{FF2B5EF4-FFF2-40B4-BE49-F238E27FC236}">
                <a16:creationId xmlns:a16="http://schemas.microsoft.com/office/drawing/2014/main" id="{8348F81C-2301-4179-AB53-744A4981C9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277" y="-691713"/>
            <a:ext cx="13437720" cy="825524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5E83BB1-28CA-45E2-8647-3BCC591313F5}"/>
              </a:ext>
            </a:extLst>
          </p:cNvPr>
          <p:cNvSpPr/>
          <p:nvPr/>
        </p:nvSpPr>
        <p:spPr>
          <a:xfrm>
            <a:off x="1387018" y="110056"/>
            <a:ext cx="941796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</a:rPr>
              <a:t>CONCRETE POETRY</a:t>
            </a:r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84648D8D-A40C-4187-BC7D-74107D41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8" y="3795193"/>
            <a:ext cx="3696406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007054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617BC-9BFD-4902-B3D0-A205EDC9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86869-A71B-4D99-B9F7-11394907225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FE67B129-E379-4B0D-A799-9F47AA26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8310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2A678-23F1-4CF3-A8E2-D66DFA0DD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8D32AF-B197-45A3-B4B4-73931443BD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302" y="3229810"/>
            <a:ext cx="4259698" cy="3406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CD1B0-5057-409E-898F-89262C45D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5745" y="3642587"/>
            <a:ext cx="5361961" cy="2993640"/>
          </a:xfrm>
          <a:prstGeom prst="rect">
            <a:avLst/>
          </a:prstGeom>
        </p:spPr>
      </p:pic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63A07C7-DA0B-4E08-BB65-A79CDB1585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096" y="-43128"/>
            <a:ext cx="8964891" cy="3645212"/>
          </a:xfrm>
          <a:prstGeom prst="rect">
            <a:avLst/>
          </a:prstGeom>
        </p:spPr>
      </p:pic>
      <p:pic>
        <p:nvPicPr>
          <p:cNvPr id="8" name="Google Shape;337;p24">
            <a:extLst>
              <a:ext uri="{FF2B5EF4-FFF2-40B4-BE49-F238E27FC236}">
                <a16:creationId xmlns:a16="http://schemas.microsoft.com/office/drawing/2014/main" id="{70DD064D-1E82-4439-AFA7-DF8E62631AF3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511572" y="2942145"/>
            <a:ext cx="5315526" cy="39104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BDDC3-F161-4916-99B1-535BBE5F36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09987" y="365125"/>
            <a:ext cx="2352473" cy="2713984"/>
          </a:xfrm>
        </p:spPr>
        <p:txBody>
          <a:bodyPr>
            <a:normAutofit fontScale="92500" lnSpcReduction="20000"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Finance and Administration</a:t>
            </a:r>
          </a:p>
          <a:p>
            <a:pPr lvl="1"/>
            <a:r>
              <a:rPr lang="en-US" sz="1600" dirty="0">
                <a:solidFill>
                  <a:schemeClr val="bg1"/>
                </a:solidFill>
              </a:rPr>
              <a:t>Facilities Planning and Operations</a:t>
            </a:r>
          </a:p>
          <a:p>
            <a:r>
              <a:rPr lang="en-US" sz="2000" dirty="0">
                <a:solidFill>
                  <a:schemeClr val="bg1"/>
                </a:solidFill>
              </a:rPr>
              <a:t>1 FTE</a:t>
            </a:r>
          </a:p>
          <a:p>
            <a:r>
              <a:rPr lang="en-US" sz="2000" dirty="0">
                <a:solidFill>
                  <a:schemeClr val="bg1"/>
                </a:solidFill>
              </a:rPr>
              <a:t>1 20 </a:t>
            </a:r>
            <a:r>
              <a:rPr lang="en-US" sz="2000" dirty="0" err="1">
                <a:solidFill>
                  <a:schemeClr val="bg1"/>
                </a:solidFill>
              </a:rPr>
              <a:t>hr</a:t>
            </a:r>
            <a:r>
              <a:rPr lang="en-US" sz="2000" dirty="0">
                <a:solidFill>
                  <a:schemeClr val="bg1"/>
                </a:solidFill>
              </a:rPr>
              <a:t>/week</a:t>
            </a:r>
          </a:p>
          <a:p>
            <a:r>
              <a:rPr lang="en-US" sz="2000" dirty="0">
                <a:solidFill>
                  <a:schemeClr val="bg1"/>
                </a:solidFill>
              </a:rPr>
              <a:t>~Intern depending on semester</a:t>
            </a:r>
          </a:p>
        </p:txBody>
      </p:sp>
    </p:spTree>
    <p:extLst>
      <p:ext uri="{BB962C8B-B14F-4D97-AF65-F5344CB8AC3E}">
        <p14:creationId xmlns:p14="http://schemas.microsoft.com/office/powerpoint/2010/main" val="145716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846FA-3AF1-4D7B-BBA4-0E7C0E35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ABCDA-7B88-4912-A189-D9FAF38C98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325B4E0-7240-4660-920D-71DEE193AD58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593272" y="1"/>
            <a:ext cx="105987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4465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74E04-8AB0-4D85-91CA-A9EA971E0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2D9C05-9725-463E-9283-42FFF924FAB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57739C8B-9D82-4D79-942B-018AEAF768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9125A79E-01AE-4ACD-9CD8-33C4539189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4471" y="0"/>
            <a:ext cx="4437529" cy="6858000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170BBD5A-8071-4088-B3BF-4DE9B310C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269" y="0"/>
            <a:ext cx="251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927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2052-AC79-413F-8E2D-1BC848CB6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CE6FFB-54B0-47BA-8BAD-B98E21462C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770D21-9128-4EFA-B64D-7FAAD0FBF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143000" y="1143000"/>
            <a:ext cx="6858000" cy="4572000"/>
          </a:xfrm>
          <a:prstGeom prst="rect">
            <a:avLst/>
          </a:prstGeom>
        </p:spPr>
      </p:pic>
      <p:pic>
        <p:nvPicPr>
          <p:cNvPr id="7" name="Picture 6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18263666-BACE-4E26-9A65-4806BE810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7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05053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63A2-723C-47DC-81E5-FFC0689D8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66E545-0810-4A31-8F39-DBA180E353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D8CEFC-72CF-41E1-9E51-F48F99C82D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916054" y="1143000"/>
            <a:ext cx="6858000" cy="4572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A6E814F-2A74-419F-8C5B-BEE85C7E7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68052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786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CE0A6-AD42-48BB-80ED-739616765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D9D88-E3C3-428C-A05C-580692639B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A picture containing map&#10;&#10;Description automatically generated">
            <a:extLst>
              <a:ext uri="{FF2B5EF4-FFF2-40B4-BE49-F238E27FC236}">
                <a16:creationId xmlns:a16="http://schemas.microsoft.com/office/drawing/2014/main" id="{29235B07-B145-4D64-B719-9A9011FF6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 descr="A picture containing map&#10;&#10;Description automatically generated">
            <a:extLst>
              <a:ext uri="{FF2B5EF4-FFF2-40B4-BE49-F238E27FC236}">
                <a16:creationId xmlns:a16="http://schemas.microsoft.com/office/drawing/2014/main" id="{2520EFAE-931F-44FE-830B-108F7D5CE5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909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41B75-8618-412C-931D-27C675E8A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F062F2-403C-4938-BABB-CB8AAC26B8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A76E2D28-7864-429A-BF19-F66D725DB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6276"/>
            <a:ext cx="6629400" cy="4800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700E58-2DDC-4BB8-8FDD-157926E11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9132" y="365125"/>
            <a:ext cx="3048425" cy="2181529"/>
          </a:xfrm>
          <a:prstGeom prst="rect">
            <a:avLst/>
          </a:prstGeom>
        </p:spPr>
      </p:pic>
      <p:pic>
        <p:nvPicPr>
          <p:cNvPr id="9" name="Picture 8" descr="A picture containing text, old&#10;&#10;Description automatically generated">
            <a:extLst>
              <a:ext uri="{FF2B5EF4-FFF2-40B4-BE49-F238E27FC236}">
                <a16:creationId xmlns:a16="http://schemas.microsoft.com/office/drawing/2014/main" id="{A1AF8EC1-00D5-4FCE-AE53-4E81D48EC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9785" y="0"/>
            <a:ext cx="10287000" cy="6858000"/>
          </a:xfrm>
          <a:prstGeom prst="rect">
            <a:avLst/>
          </a:prstGeom>
        </p:spPr>
      </p:pic>
      <p:pic>
        <p:nvPicPr>
          <p:cNvPr id="11" name="Picture 10" descr="A picture containing building, outdoor, dirty&#10;&#10;Description automatically generated">
            <a:extLst>
              <a:ext uri="{FF2B5EF4-FFF2-40B4-BE49-F238E27FC236}">
                <a16:creationId xmlns:a16="http://schemas.microsoft.com/office/drawing/2014/main" id="{D3872744-72A7-406E-BF6A-AF71527DC5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131445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891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F799B-0CF0-4A75-8B29-24BFBA723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C2DDF-232E-4AB5-A304-FCB21BA9AA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9C4B86F6-14E3-44E7-A6FE-4434A8F12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4572000" cy="6858000"/>
          </a:xfrm>
          <a:prstGeom prst="rect">
            <a:avLst/>
          </a:prstGeom>
        </p:spPr>
      </p:pic>
      <p:pic>
        <p:nvPicPr>
          <p:cNvPr id="8" name="Picture 7" descr="A person standing next to a sign&#10;&#10;Description automatically generated">
            <a:extLst>
              <a:ext uri="{FF2B5EF4-FFF2-40B4-BE49-F238E27FC236}">
                <a16:creationId xmlns:a16="http://schemas.microsoft.com/office/drawing/2014/main" id="{414F9EA0-448F-4373-A8A3-5CFDA894B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1776" y="63180"/>
            <a:ext cx="6454302" cy="43028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2C8C9C-800E-4EE7-AB31-CD29E69A9D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184" y="3966276"/>
            <a:ext cx="4242816" cy="2828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6392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BB32E4-5ECF-424F-BBD1-FB2F94AD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6B18FF-789C-4807-A2EA-BDAFD2C46F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FBB340E-55CD-4715-945E-3BEE43417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7063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329EE-4E38-4D02-84D8-85F6FA1A64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76B00-6191-48C3-8141-65E040A728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2718F4-0787-4C16-960A-F6DDE556E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592" y="2014728"/>
            <a:ext cx="4242816" cy="28285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FD0A00-6B3F-41C5-AB24-F60FD98F0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592" y="2014728"/>
            <a:ext cx="4242816" cy="28285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25009D-407A-4F31-9EE2-309DDB5821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92" y="2014728"/>
            <a:ext cx="4242816" cy="2828544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4C4AAC03-835E-4325-BEFE-C9E47B76B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pic>
        <p:nvPicPr>
          <p:cNvPr id="12" name="Picture 11" descr="Graphical user interface&#10;&#10;Description automatically generated">
            <a:extLst>
              <a:ext uri="{FF2B5EF4-FFF2-40B4-BE49-F238E27FC236}">
                <a16:creationId xmlns:a16="http://schemas.microsoft.com/office/drawing/2014/main" id="{876197DA-6DD0-4B79-B4BE-02A02014A6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8982" y="34243"/>
            <a:ext cx="4743018" cy="358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12446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6AF998-93B6-475D-BA6A-EB2473F3F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69D94-A0C1-4563-ACC1-4CE372D11C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9EFB6AA-9168-4094-BF51-556AFD208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697" y="3335881"/>
            <a:ext cx="5464013" cy="3497883"/>
          </a:xfrm>
          <a:prstGeom prst="rect">
            <a:avLst/>
          </a:prstGeom>
        </p:spPr>
      </p:pic>
      <p:pic>
        <p:nvPicPr>
          <p:cNvPr id="9" name="Picture 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2882FE6-8583-4604-A0D2-EB8AF8F81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549" y="711313"/>
            <a:ext cx="6178087" cy="4503809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5E5534F-5469-41D0-9637-390A53B701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4642" y="3248244"/>
            <a:ext cx="5517358" cy="3673158"/>
          </a:xfrm>
          <a:prstGeom prst="rect">
            <a:avLst/>
          </a:prstGeom>
        </p:spPr>
      </p:pic>
      <p:pic>
        <p:nvPicPr>
          <p:cNvPr id="13" name="Picture 1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22C0DFC-4A07-443C-BE4F-7F2AA3DE4D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2214" y="684032"/>
            <a:ext cx="5837614" cy="468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27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E94A-D5E1-482F-9E3D-17FE262C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B784F-72CC-490A-8EC1-9883D888A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27906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Message philosophy</a:t>
            </a:r>
          </a:p>
          <a:p>
            <a:pPr lvl="1"/>
            <a:r>
              <a:rPr lang="en-US" sz="3200" dirty="0"/>
              <a:t>Peers, Place, Positive, Purpose</a:t>
            </a:r>
          </a:p>
          <a:p>
            <a:pPr lvl="0"/>
            <a:r>
              <a:rPr lang="en-US" sz="3200" dirty="0"/>
              <a:t>Free information can used to help inform messaging</a:t>
            </a:r>
          </a:p>
          <a:p>
            <a:pPr lvl="0"/>
            <a:r>
              <a:rPr lang="en-US" sz="3200" dirty="0"/>
              <a:t>Traditional </a:t>
            </a:r>
            <a:r>
              <a:rPr lang="en-US" sz="1800" dirty="0"/>
              <a:t>website, press release, social media, digital screens, emails, newsletters  </a:t>
            </a:r>
          </a:p>
          <a:p>
            <a:r>
              <a:rPr lang="en-US" sz="3200" dirty="0"/>
              <a:t>Nontraditional </a:t>
            </a:r>
            <a:r>
              <a:rPr lang="en-US" sz="2000" dirty="0"/>
              <a:t>trivia wheel, prizes/games, CR2ZW GDC, fabric scraps display, Concrete Poetry</a:t>
            </a:r>
          </a:p>
          <a:p>
            <a:pPr lvl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75631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6862-A026-4B84-8499-029629CAE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F64C98-429C-44E0-82F2-0E7EFD7C2D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Picture 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43F1A97-EA36-4726-B9BD-95191A4553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446" y="3340588"/>
            <a:ext cx="5441152" cy="3467400"/>
          </a:xfrm>
          <a:prstGeom prst="rect">
            <a:avLst/>
          </a:prstGeom>
        </p:spPr>
      </p:pic>
      <p:pic>
        <p:nvPicPr>
          <p:cNvPr id="11" name="Picture 10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112C95B-CD90-4D9B-B1AA-47DD73379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1" y="45401"/>
            <a:ext cx="6738347" cy="50288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AEC053C-9205-4CE2-9125-54526EBA9E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38" t="19726" r="43288" b="24931"/>
          <a:stretch/>
        </p:blipFill>
        <p:spPr>
          <a:xfrm>
            <a:off x="7082050" y="205907"/>
            <a:ext cx="4910203" cy="3795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8848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9CB8B-CFA2-4735-B33C-2C868762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95840E-DC57-479D-98C9-2D89C329B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675D90-0316-4DBC-88F9-0A5956EA1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" t="13334" r="9691" b="4732"/>
          <a:stretch/>
        </p:blipFill>
        <p:spPr>
          <a:xfrm>
            <a:off x="622701" y="365125"/>
            <a:ext cx="10247722" cy="5618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230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C4CAD-0176-4EFF-A3B0-BD578788F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D80C9-9ACF-4C22-90F3-ACA1915CD6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8126F630-9D01-4A84-974C-CD0D0D9D10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627" y="2609593"/>
            <a:ext cx="6604450" cy="418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2F1809-A8B4-46CD-B9C6-9FD087FA76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19" t="9931" r="16883" b="12328"/>
          <a:stretch/>
        </p:blipFill>
        <p:spPr>
          <a:xfrm>
            <a:off x="0" y="0"/>
            <a:ext cx="9072077" cy="529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01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153D2-406C-4549-BA77-416C54E866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2E077-5D9F-4E50-9A8A-4BA613C1528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0760F9B-1F01-4447-A44F-80D1B720A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768" y="3368001"/>
            <a:ext cx="5425910" cy="3436918"/>
          </a:xfrm>
          <a:prstGeom prst="rect">
            <a:avLst/>
          </a:prstGeom>
        </p:spPr>
      </p:pic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186C67E9-5FF1-43F5-8913-510FEA8558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758" y="681037"/>
            <a:ext cx="6014840" cy="4546196"/>
          </a:xfrm>
          <a:prstGeom prst="rect">
            <a:avLst/>
          </a:prstGeom>
        </p:spPr>
      </p:pic>
      <p:pic>
        <p:nvPicPr>
          <p:cNvPr id="9" name="Picture 8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9273998-3939-4AC5-AB5D-69CA41734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868" y="2920006"/>
            <a:ext cx="5927890" cy="3749963"/>
          </a:xfrm>
          <a:prstGeom prst="rect">
            <a:avLst/>
          </a:prstGeom>
        </p:spPr>
      </p:pic>
      <p:pic>
        <p:nvPicPr>
          <p:cNvPr id="11" name="Picture 10" descr="Graphical user interface&#10;&#10;Description automatically generated">
            <a:extLst>
              <a:ext uri="{FF2B5EF4-FFF2-40B4-BE49-F238E27FC236}">
                <a16:creationId xmlns:a16="http://schemas.microsoft.com/office/drawing/2014/main" id="{B3C4CAFE-CCD5-4079-8A7A-C8A0D21DC6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868" y="681037"/>
            <a:ext cx="5995082" cy="4113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038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7CD61-EEF9-4DE3-A29E-2372CACF3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D89AD-2DC1-4737-9BE9-C221657E47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CD5369-0328-4F8D-918B-7905CC19DB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94450" y="-716239"/>
            <a:ext cx="8588976" cy="5725984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047D570-FF15-4084-B588-8CF44CA94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00" b="94556" l="5155" r="96263">
                        <a14:foregroundMark x1="59923" y1="9333" x2="51289" y2="10667"/>
                        <a14:foregroundMark x1="51289" y1="10667" x2="59794" y2="7778"/>
                        <a14:foregroundMark x1="59794" y1="7778" x2="68557" y2="8222"/>
                        <a14:foregroundMark x1="68557" y1="8222" x2="63144" y2="13444"/>
                        <a14:foregroundMark x1="63144" y1="13444" x2="49871" y2="11222"/>
                        <a14:foregroundMark x1="39691" y1="11222" x2="44588" y2="5000"/>
                        <a14:foregroundMark x1="44588" y1="5000" x2="52835" y2="5556"/>
                        <a14:foregroundMark x1="52835" y1="5556" x2="44459" y2="7111"/>
                        <a14:foregroundMark x1="44459" y1="7111" x2="40335" y2="11222"/>
                        <a14:foregroundMark x1="89433" y1="40667" x2="95361" y2="45667"/>
                        <a14:foregroundMark x1="95361" y1="45667" x2="96907" y2="88778"/>
                        <a14:foregroundMark x1="96907" y1="88778" x2="90077" y2="93778"/>
                        <a14:foregroundMark x1="90077" y1="93778" x2="19201" y2="93667"/>
                        <a14:foregroundMark x1="19201" y1="93667" x2="11211" y2="91333"/>
                        <a14:foregroundMark x1="11211" y1="91333" x2="6830" y2="84889"/>
                        <a14:foregroundMark x1="6830" y1="84889" x2="4897" y2="77778"/>
                        <a14:foregroundMark x1="4897" y1="77778" x2="9665" y2="63556"/>
                        <a14:foregroundMark x1="9665" y1="63556" x2="42526" y2="59444"/>
                        <a14:foregroundMark x1="42526" y1="59444" x2="60696" y2="60333"/>
                        <a14:foregroundMark x1="60696" y1="60333" x2="75258" y2="59889"/>
                        <a14:foregroundMark x1="75258" y1="59889" x2="81830" y2="53667"/>
                        <a14:foregroundMark x1="81830" y1="53667" x2="89433" y2="41222"/>
                        <a14:foregroundMark x1="93814" y1="44222" x2="97809" y2="81333"/>
                        <a14:foregroundMark x1="97809" y1="81333" x2="96649" y2="88889"/>
                        <a14:foregroundMark x1="96649" y1="88889" x2="89948" y2="94333"/>
                        <a14:foregroundMark x1="89948" y1="94333" x2="81830" y2="91333"/>
                        <a14:foregroundMark x1="81830" y1="91333" x2="83247" y2="75444"/>
                        <a14:foregroundMark x1="83247" y1="75444" x2="89433" y2="61222"/>
                        <a14:foregroundMark x1="89433" y1="61222" x2="90851" y2="45667"/>
                        <a14:foregroundMark x1="90851" y1="45667" x2="93170" y2="44778"/>
                        <a14:foregroundMark x1="96392" y1="65111" x2="98067" y2="88111"/>
                        <a14:foregroundMark x1="98067" y1="88111" x2="94974" y2="95000"/>
                        <a14:foregroundMark x1="94974" y1="95000" x2="69974" y2="95667"/>
                        <a14:foregroundMark x1="69974" y1="95667" x2="61598" y2="93333"/>
                        <a14:foregroundMark x1="61598" y1="93333" x2="64046" y2="83111"/>
                        <a14:foregroundMark x1="64046" y1="83111" x2="80284" y2="79667"/>
                        <a14:foregroundMark x1="80284" y1="79667" x2="87887" y2="74889"/>
                        <a14:foregroundMark x1="87887" y1="74889" x2="92526" y2="67667"/>
                        <a14:foregroundMark x1="92526" y1="67667" x2="96263" y2="65111"/>
                        <a14:foregroundMark x1="89691" y1="93889" x2="51675" y2="94889"/>
                        <a14:foregroundMark x1="51675" y1="94889" x2="57603" y2="87000"/>
                        <a14:foregroundMark x1="57603" y1="87000" x2="66624" y2="86000"/>
                        <a14:foregroundMark x1="66624" y1="86000" x2="93557" y2="89667"/>
                        <a14:foregroundMark x1="93557" y1="89667" x2="87113" y2="94556"/>
                        <a14:foregroundMark x1="87113" y1="94556" x2="86727" y2="94556"/>
                        <a14:foregroundMark x1="65722" y1="85778" x2="67912" y2="92889"/>
                        <a14:foregroundMark x1="67912" y1="92889" x2="64175" y2="86667"/>
                        <a14:foregroundMark x1="64175" y1="86667" x2="63531" y2="86667"/>
                        <a14:foregroundMark x1="30284" y1="91444" x2="21134" y2="91222"/>
                        <a14:foregroundMark x1="21134" y1="91222" x2="8247" y2="81556"/>
                        <a14:foregroundMark x1="8247" y1="81556" x2="5155" y2="74778"/>
                        <a14:foregroundMark x1="5155" y1="74778" x2="13273" y2="71333"/>
                        <a14:foregroundMark x1="13273" y1="71333" x2="22938" y2="71222"/>
                        <a14:foregroundMark x1="22938" y1="71222" x2="28866" y2="79000"/>
                        <a14:foregroundMark x1="28866" y1="79000" x2="30026" y2="86333"/>
                        <a14:foregroundMark x1="30026" y1="86333" x2="28866" y2="91778"/>
                        <a14:foregroundMark x1="11211" y1="82000" x2="10567" y2="75111"/>
                        <a14:foregroundMark x1="10567" y1="75111" x2="22165" y2="72333"/>
                        <a14:foregroundMark x1="22165" y1="72333" x2="31572" y2="77556"/>
                        <a14:foregroundMark x1="31572" y1="77556" x2="33634" y2="85889"/>
                        <a14:foregroundMark x1="33634" y1="85889" x2="25902" y2="90444"/>
                        <a14:foregroundMark x1="25902" y1="90444" x2="17010" y2="87000"/>
                        <a14:foregroundMark x1="17010" y1="87000" x2="11985" y2="81111"/>
                        <a14:foregroundMark x1="11985" y1="81111" x2="11340" y2="79000"/>
                        <a14:foregroundMark x1="14691" y1="81667" x2="22423" y2="78222"/>
                        <a14:foregroundMark x1="22423" y1="78222" x2="20490" y2="85667"/>
                        <a14:foregroundMark x1="20490" y1="85667" x2="17526" y2="78778"/>
                        <a14:foregroundMark x1="17526" y1="78778" x2="18814" y2="77889"/>
                        <a14:foregroundMark x1="27835" y1="85778" x2="18170" y2="85889"/>
                        <a14:foregroundMark x1="18170" y1="85889" x2="27062" y2="88778"/>
                        <a14:foregroundMark x1="27062" y1="88778" x2="25387" y2="86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00202" y="-88244"/>
            <a:ext cx="4246908" cy="4925538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B1C2F9BD-89E9-4EE7-9482-DCB6D912C0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47" b="95186" l="2602" r="97236">
                        <a14:foregroundMark x1="46016" y1="16193" x2="38374" y2="20788"/>
                        <a14:foregroundMark x1="38374" y1="20788" x2="43089" y2="68928"/>
                        <a14:foregroundMark x1="43089" y1="68928" x2="48618" y2="78993"/>
                        <a14:foregroundMark x1="48618" y1="78993" x2="56748" y2="81619"/>
                        <a14:foregroundMark x1="56748" y1="81619" x2="59512" y2="70897"/>
                        <a14:foregroundMark x1="59512" y1="70897" x2="58049" y2="48140"/>
                        <a14:foregroundMark x1="58049" y1="48140" x2="59837" y2="36761"/>
                        <a14:foregroundMark x1="59837" y1="36761" x2="51870" y2="33042"/>
                        <a14:foregroundMark x1="47150" y1="26517" x2="45854" y2="24726"/>
                        <a14:foregroundMark x1="51870" y1="33042" x2="47543" y2="27061"/>
                        <a14:foregroundMark x1="45854" y1="24726" x2="45854" y2="15974"/>
                        <a14:foregroundMark x1="42439" y1="29103" x2="39187" y2="40700"/>
                        <a14:foregroundMark x1="39187" y1="40700" x2="39024" y2="52516"/>
                        <a14:foregroundMark x1="39024" y1="52516" x2="44715" y2="61707"/>
                        <a14:foregroundMark x1="44715" y1="61707" x2="52683" y2="66083"/>
                        <a14:foregroundMark x1="52683" y1="66083" x2="61789" y2="58425"/>
                        <a14:foregroundMark x1="61789" y1="58425" x2="60325" y2="46171"/>
                        <a14:foregroundMark x1="60325" y1="46171" x2="47967" y2="29103"/>
                        <a14:foregroundMark x1="47967" y1="29103" x2="47048" y2="28572"/>
                        <a14:foregroundMark x1="88618" y1="83589" x2="96911" y2="80963"/>
                        <a14:foregroundMark x1="96911" y1="80963" x2="98211" y2="69803"/>
                        <a14:foregroundMark x1="98211" y1="69803" x2="97236" y2="35886"/>
                        <a14:foregroundMark x1="97236" y1="35886" x2="89431" y2="29322"/>
                        <a14:foregroundMark x1="89431" y1="29322" x2="82764" y2="38731"/>
                        <a14:foregroundMark x1="82764" y1="38731" x2="83740" y2="61707"/>
                        <a14:foregroundMark x1="83740" y1="61707" x2="88943" y2="84026"/>
                        <a14:foregroundMark x1="48618" y1="86433" x2="40976" y2="92341"/>
                        <a14:foregroundMark x1="40976" y1="92341" x2="14146" y2="98031"/>
                        <a14:foregroundMark x1="14146" y1="98031" x2="9431" y2="87965"/>
                        <a14:foregroundMark x1="9431" y1="87965" x2="10569" y2="59956"/>
                        <a14:foregroundMark x1="10569" y1="59956" x2="16748" y2="52079"/>
                        <a14:foregroundMark x1="16748" y1="52079" x2="25854" y2="52954"/>
                        <a14:foregroundMark x1="25854" y1="52954" x2="46016" y2="68490"/>
                        <a14:foregroundMark x1="46016" y1="68490" x2="50081" y2="79650"/>
                        <a14:foregroundMark x1="50081" y1="79650" x2="47480" y2="86871"/>
                        <a14:foregroundMark x1="40000" y1="67177" x2="33333" y2="58862"/>
                        <a14:foregroundMark x1="33333" y1="58862" x2="15122" y2="56455"/>
                        <a14:foregroundMark x1="15122" y1="56455" x2="7317" y2="66521"/>
                        <a14:foregroundMark x1="7317" y1="66521" x2="5366" y2="79869"/>
                        <a14:foregroundMark x1="5366" y1="79869" x2="13659" y2="86214"/>
                        <a14:foregroundMark x1="13659" y1="86214" x2="32195" y2="89278"/>
                        <a14:foregroundMark x1="32195" y1="89278" x2="40650" y2="87746"/>
                        <a14:foregroundMark x1="40650" y1="87746" x2="44715" y2="74179"/>
                        <a14:foregroundMark x1="44715" y1="74179" x2="40000" y2="64551"/>
                        <a14:foregroundMark x1="40000" y1="64551" x2="36098" y2="63020"/>
                        <a14:foregroundMark x1="46016" y1="86433" x2="56260" y2="85996"/>
                        <a14:foregroundMark x1="56260" y1="85996" x2="65041" y2="86214"/>
                        <a14:foregroundMark x1="65041" y1="86214" x2="61138" y2="96061"/>
                        <a14:foregroundMark x1="61138" y1="96061" x2="16748" y2="98468"/>
                        <a14:foregroundMark x1="16748" y1="98468" x2="8618" y2="95186"/>
                        <a14:foregroundMark x1="8618" y1="95186" x2="11382" y2="84464"/>
                        <a14:foregroundMark x1="11382" y1="84464" x2="22927" y2="81619"/>
                        <a14:foregroundMark x1="22927" y1="81619" x2="45854" y2="86433"/>
                        <a14:foregroundMark x1="71382" y1="40263" x2="67642" y2="50328"/>
                        <a14:foregroundMark x1="67642" y1="50328" x2="70894" y2="41138"/>
                        <a14:foregroundMark x1="5854" y1="45514" x2="1301" y2="55142"/>
                        <a14:foregroundMark x1="1301" y1="55142" x2="1656" y2="58307"/>
                        <a14:foregroundMark x1="3824" y1="70498" x2="6016" y2="77243"/>
                        <a14:foregroundMark x1="6016" y1="77243" x2="7805" y2="54267"/>
                        <a14:foregroundMark x1="7805" y1="54267" x2="5528" y2="45952"/>
                        <a14:foregroundMark x1="83740" y1="36761" x2="81789" y2="38950"/>
                        <a14:backgroundMark x1="3252" y1="69147" x2="1301" y2="58425"/>
                        <a14:backgroundMark x1="1301" y1="58425" x2="3252" y2="68928"/>
                        <a14:backgroundMark x1="47480" y1="25821" x2="48130" y2="25821"/>
                        <a14:backgroundMark x1="47642" y1="25602" x2="48293" y2="251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76979" y="1825625"/>
            <a:ext cx="6511959" cy="483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5858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0E94A-D5E1-482F-9E3D-17FE262CF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FB784F-72CC-490A-8EC1-9883D888A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027906"/>
            <a:ext cx="10515600" cy="4351338"/>
          </a:xfrm>
        </p:spPr>
        <p:txBody>
          <a:bodyPr>
            <a:noAutofit/>
          </a:bodyPr>
          <a:lstStyle/>
          <a:p>
            <a:pPr lvl="0"/>
            <a:r>
              <a:rPr lang="en-US" sz="3200" dirty="0"/>
              <a:t>Message philosophy</a:t>
            </a:r>
          </a:p>
          <a:p>
            <a:pPr lvl="1"/>
            <a:r>
              <a:rPr lang="en-US" sz="2800" dirty="0"/>
              <a:t>Community Based Social Marketing- </a:t>
            </a:r>
            <a:r>
              <a:rPr lang="en-US" sz="2800" b="1" dirty="0"/>
              <a:t>Peers</a:t>
            </a:r>
          </a:p>
          <a:p>
            <a:pPr lvl="1"/>
            <a:r>
              <a:rPr lang="en-US" sz="2800" dirty="0"/>
              <a:t>Connect to place, community, &amp; gratitude- </a:t>
            </a:r>
            <a:r>
              <a:rPr lang="en-US" sz="2800" b="1" dirty="0"/>
              <a:t>Place</a:t>
            </a:r>
          </a:p>
          <a:p>
            <a:pPr lvl="1"/>
            <a:r>
              <a:rPr lang="en-US" sz="2800" dirty="0"/>
              <a:t>KAB “I want to be recycled campaign”- </a:t>
            </a:r>
            <a:r>
              <a:rPr lang="en-US" sz="2800" b="1" dirty="0"/>
              <a:t>Positive</a:t>
            </a:r>
          </a:p>
          <a:p>
            <a:pPr lvl="1"/>
            <a:r>
              <a:rPr lang="en-US" sz="2800" dirty="0"/>
              <a:t>Storytelling- </a:t>
            </a:r>
            <a:r>
              <a:rPr lang="en-US" sz="2800" b="1" dirty="0"/>
              <a:t>Purpose</a:t>
            </a:r>
          </a:p>
          <a:p>
            <a:pPr lvl="1"/>
            <a:r>
              <a:rPr lang="en-US" sz="3200" b="1" dirty="0"/>
              <a:t>Peers, Place, Positive, Purpose</a:t>
            </a:r>
            <a:endParaRPr lang="en-US" sz="3200" dirty="0"/>
          </a:p>
          <a:p>
            <a:pPr lvl="0"/>
            <a:r>
              <a:rPr lang="en-US" sz="2000" dirty="0"/>
              <a:t>Free information can used to help inform messaging</a:t>
            </a:r>
          </a:p>
          <a:p>
            <a:pPr lvl="1"/>
            <a:r>
              <a:rPr lang="en-US" dirty="0"/>
              <a:t>Princeton Review Survey, Surveys, Waste Audits, Campus Race to Zero Waste &amp; GDC results, social media analytics, website analytics, </a:t>
            </a:r>
            <a:r>
              <a:rPr lang="en-US" dirty="0" err="1"/>
              <a:t>mailchimp</a:t>
            </a:r>
            <a:r>
              <a:rPr lang="en-US" dirty="0"/>
              <a:t> analytics</a:t>
            </a:r>
          </a:p>
          <a:p>
            <a:pPr lvl="0"/>
            <a:r>
              <a:rPr lang="en-US" sz="2000" dirty="0"/>
              <a:t>Traditional </a:t>
            </a:r>
            <a:r>
              <a:rPr lang="en-US" sz="2000" b="0" dirty="0"/>
              <a:t>website, press release, social media, digital screens, emails, newsletters  </a:t>
            </a:r>
          </a:p>
          <a:p>
            <a:r>
              <a:rPr lang="en-US" sz="2000" dirty="0"/>
              <a:t>Nontraditional </a:t>
            </a:r>
            <a:r>
              <a:rPr lang="en-US" sz="2000" b="0" dirty="0"/>
              <a:t>trivia wheel, prizes/games, GDC game/tailgating, fabric scraps display, KIC </a:t>
            </a:r>
            <a:r>
              <a:rPr lang="en-US" sz="2000" b="0" dirty="0" err="1"/>
              <a:t>recyclepalooza</a:t>
            </a:r>
            <a:r>
              <a:rPr lang="en-US" sz="2000" b="0" dirty="0"/>
              <a:t>, Flash, CR2ZW, Concrete Poetry</a:t>
            </a:r>
          </a:p>
          <a:p>
            <a:pPr lvl="0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551863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"/>
          <p:cNvSpPr txBox="1">
            <a:spLocks noGrp="1"/>
          </p:cNvSpPr>
          <p:nvPr>
            <p:ph type="ctrTitle"/>
          </p:nvPr>
        </p:nvSpPr>
        <p:spPr>
          <a:xfrm>
            <a:off x="0" y="114301"/>
            <a:ext cx="12192000" cy="6972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n-US" dirty="0"/>
              <a:t>Thank you!</a:t>
            </a:r>
            <a:endParaRPr dirty="0"/>
          </a:p>
        </p:txBody>
      </p:sp>
      <p:sp>
        <p:nvSpPr>
          <p:cNvPr id="343" name="Google Shape;343;p25"/>
          <p:cNvSpPr txBox="1">
            <a:spLocks noGrp="1"/>
          </p:cNvSpPr>
          <p:nvPr>
            <p:ph type="subTitle" idx="1"/>
          </p:nvPr>
        </p:nvSpPr>
        <p:spPr>
          <a:xfrm>
            <a:off x="1524000" y="1097280"/>
            <a:ext cx="9144000" cy="46405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b="1" dirty="0"/>
              <a:t>Leah Graham</a:t>
            </a:r>
            <a:r>
              <a:rPr lang="en-US" dirty="0"/>
              <a:t>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Outreach/Recycling Coordinator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Kent State University, Office of Sustainability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u="sng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Lgraha13@kent.edu</a:t>
            </a:r>
            <a:endParaRPr lang="en-US" u="sng"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>
                <a:solidFill>
                  <a:schemeClr val="bg1"/>
                </a:solidFill>
              </a:rPr>
              <a:t>330-672-8023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kent.edu/sustainability</a:t>
            </a:r>
            <a:r>
              <a:rPr lang="en-US" dirty="0">
                <a:solidFill>
                  <a:schemeClr val="bg1"/>
                </a:solidFill>
              </a:rPr>
              <a:t> </a:t>
            </a:r>
            <a:endParaRPr dirty="0">
              <a:solidFill>
                <a:schemeClr val="bg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dirty="0"/>
              <a:t>Twitter &amp; FB: @</a:t>
            </a:r>
            <a:r>
              <a:rPr lang="en-US" dirty="0" err="1"/>
              <a:t>KentStateSusty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endParaRPr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6"/>
          <p:cNvSpPr txBox="1">
            <a:spLocks noGrp="1"/>
          </p:cNvSpPr>
          <p:nvPr>
            <p:ph type="subTitle" idx="1"/>
          </p:nvPr>
        </p:nvSpPr>
        <p:spPr>
          <a:xfrm>
            <a:off x="1524000" y="5678310"/>
            <a:ext cx="9144000" cy="1035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en-US" dirty="0"/>
              <a:t>kent.edu/sustainability</a:t>
            </a:r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BA3C6F-16BF-4DAB-8921-B5DFC8790A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16782-427D-48A4-9B76-63B264768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B57E2B-DEC5-4A6C-B9D8-E1577F36E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23041" y="4276594"/>
            <a:ext cx="10515600" cy="435133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8740CB-EC72-44E9-8427-1029F4091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251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1CBDDF-6AAF-4A25-B391-6CE0DA76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49" y="3429000"/>
            <a:ext cx="12243898" cy="334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011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252B6-19C7-44BD-B0B4-1B87E7900E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Community Based Social Marketing</a:t>
            </a:r>
            <a:br>
              <a:rPr lang="en-US" dirty="0"/>
            </a:br>
            <a:r>
              <a:rPr lang="en-US" dirty="0"/>
              <a:t>Dr. Doug McKenzie-Mohr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96342C-E408-44B6-98FC-3DEB84AAAB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8FDED2-E350-4FAD-A69B-C57790307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69" t="9931" r="30156" b="67083"/>
          <a:stretch/>
        </p:blipFill>
        <p:spPr>
          <a:xfrm>
            <a:off x="734599" y="1690688"/>
            <a:ext cx="6324600" cy="15763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E57B72-5E5C-48E2-BF90-5A23D6DFA9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02" t="38722" r="74623" b="23653"/>
          <a:stretch/>
        </p:blipFill>
        <p:spPr>
          <a:xfrm>
            <a:off x="3038865" y="3445627"/>
            <a:ext cx="1822502" cy="2740402"/>
          </a:xfrm>
          <a:prstGeom prst="rect">
            <a:avLst/>
          </a:prstGeom>
        </p:spPr>
      </p:pic>
      <p:pic>
        <p:nvPicPr>
          <p:cNvPr id="6" name="Picture 5" descr="A picture containing toy&#10;&#10;Description automatically generated">
            <a:extLst>
              <a:ext uri="{FF2B5EF4-FFF2-40B4-BE49-F238E27FC236}">
                <a16:creationId xmlns:a16="http://schemas.microsoft.com/office/drawing/2014/main" id="{7CC87BC9-04EF-4EA1-96AF-0D371B96E2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180" r="24743"/>
          <a:stretch/>
        </p:blipFill>
        <p:spPr>
          <a:xfrm>
            <a:off x="8045885" y="1030926"/>
            <a:ext cx="4146115" cy="5827074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325D33-4D65-46BE-8C3D-6E8702CE53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816" t="32236" r="72374" b="30138"/>
          <a:stretch/>
        </p:blipFill>
        <p:spPr>
          <a:xfrm>
            <a:off x="838200" y="3435006"/>
            <a:ext cx="1951299" cy="278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179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0F52F-640C-4926-8A0E-5D3869E6C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0AD86-EB3C-4D3D-B106-B3F95A293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Text, whiteboard&#10;&#10;Description automatically generated">
            <a:extLst>
              <a:ext uri="{FF2B5EF4-FFF2-40B4-BE49-F238E27FC236}">
                <a16:creationId xmlns:a16="http://schemas.microsoft.com/office/drawing/2014/main" id="{75FE9637-FDAB-47D8-96A4-9B61BB4FDE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0" r="30803"/>
          <a:stretch/>
        </p:blipFill>
        <p:spPr>
          <a:xfrm>
            <a:off x="0" y="0"/>
            <a:ext cx="3268494" cy="3209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1C94EE7-EC1B-4912-B28E-11C594351A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386" r="15966"/>
          <a:stretch/>
        </p:blipFill>
        <p:spPr>
          <a:xfrm>
            <a:off x="3268494" y="0"/>
            <a:ext cx="3446832" cy="3156270"/>
          </a:xfrm>
          <a:prstGeom prst="rect">
            <a:avLst/>
          </a:prstGeom>
        </p:spPr>
      </p:pic>
      <p:pic>
        <p:nvPicPr>
          <p:cNvPr id="9" name="Picture 8" descr="A picture containing text, picture frame&#10;&#10;Description automatically generated">
            <a:extLst>
              <a:ext uri="{FF2B5EF4-FFF2-40B4-BE49-F238E27FC236}">
                <a16:creationId xmlns:a16="http://schemas.microsoft.com/office/drawing/2014/main" id="{851C56EE-77B7-4E5F-A907-35393E8918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" y="3228235"/>
            <a:ext cx="2685424" cy="36326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4701CC-8831-473C-8E17-6B25B601B2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996" t="9041" r="38176" b="11407"/>
          <a:stretch/>
        </p:blipFill>
        <p:spPr>
          <a:xfrm>
            <a:off x="8855412" y="3165258"/>
            <a:ext cx="3336588" cy="35992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2B16737-8BBD-482C-8E3E-2272B89DC8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18561" y="3379005"/>
            <a:ext cx="3644314" cy="3596908"/>
          </a:xfrm>
          <a:prstGeom prst="rect">
            <a:avLst/>
          </a:prstGeom>
        </p:spPr>
      </p:pic>
      <p:pic>
        <p:nvPicPr>
          <p:cNvPr id="15" name="Picture 14" descr="A picture containing wall, person, indoor&#10;&#10;Description automatically generated">
            <a:extLst>
              <a:ext uri="{FF2B5EF4-FFF2-40B4-BE49-F238E27FC236}">
                <a16:creationId xmlns:a16="http://schemas.microsoft.com/office/drawing/2014/main" id="{AE2C1773-0118-4EEC-999D-E8A395D15A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083634" y="3221857"/>
            <a:ext cx="3446832" cy="3446832"/>
          </a:xfrm>
          <a:prstGeom prst="rect">
            <a:avLst/>
          </a:prstGeom>
        </p:spPr>
      </p:pic>
      <p:pic>
        <p:nvPicPr>
          <p:cNvPr id="18" name="Picture 1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9F8C0D71-8694-4AB0-85EA-A6ED8477A137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5275" t="13762"/>
          <a:stretch/>
        </p:blipFill>
        <p:spPr>
          <a:xfrm>
            <a:off x="6660624" y="-8808"/>
            <a:ext cx="5519276" cy="3599234"/>
          </a:xfrm>
          <a:prstGeom prst="rect">
            <a:avLst/>
          </a:prstGeom>
        </p:spPr>
      </p:pic>
      <p:pic>
        <p:nvPicPr>
          <p:cNvPr id="20" name="Picture 19" descr="A person holding a sign&#10;&#10;Description automatically generated">
            <a:extLst>
              <a:ext uri="{FF2B5EF4-FFF2-40B4-BE49-F238E27FC236}">
                <a16:creationId xmlns:a16="http://schemas.microsoft.com/office/drawing/2014/main" id="{46BFFCD7-4187-4E5F-901B-C5D825FB22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8008" y="3295890"/>
            <a:ext cx="2777369" cy="356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201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348F0F-AAAA-482F-88B4-4E5CEE4B1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79" y="114231"/>
            <a:ext cx="5309681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SPOTLIGHTS</a:t>
            </a:r>
            <a:br>
              <a:rPr 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428574-B4D7-4BDE-B699-8A4D481403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30DD7D-03AB-45B3-BF49-72774998E3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633" t="9931" r="33298" b="14894"/>
          <a:stretch/>
        </p:blipFill>
        <p:spPr>
          <a:xfrm>
            <a:off x="0" y="1423514"/>
            <a:ext cx="2324911" cy="51555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B6A3BE-64A5-43B0-8A7E-97381981F8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436" t="17872" r="35372" b="14894"/>
          <a:stretch/>
        </p:blipFill>
        <p:spPr>
          <a:xfrm>
            <a:off x="2423548" y="1423514"/>
            <a:ext cx="2451368" cy="50962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C87617-6A5F-473C-AC36-4826AB8447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633" t="18014" r="34175" b="14752"/>
          <a:stretch/>
        </p:blipFill>
        <p:spPr>
          <a:xfrm>
            <a:off x="4962465" y="1433242"/>
            <a:ext cx="2442168" cy="5077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3F4139-CC7C-42A2-9B1F-FBF7E46F53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006" t="31490" r="15824" b="18723"/>
          <a:stretch/>
        </p:blipFill>
        <p:spPr>
          <a:xfrm>
            <a:off x="6994187" y="1423514"/>
            <a:ext cx="5019473" cy="3414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E47E9D-1F82-48F5-929D-585F9E36A968}"/>
              </a:ext>
            </a:extLst>
          </p:cNvPr>
          <p:cNvSpPr txBox="1"/>
          <p:nvPr/>
        </p:nvSpPr>
        <p:spPr>
          <a:xfrm>
            <a:off x="7866697" y="4837923"/>
            <a:ext cx="3684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#</a:t>
            </a:r>
            <a:r>
              <a:rPr lang="en-US" sz="2000" b="1" dirty="0" err="1">
                <a:solidFill>
                  <a:schemeClr val="bg1"/>
                </a:solidFill>
              </a:rPr>
              <a:t>FlashesGoGreen</a:t>
            </a:r>
            <a:endParaRPr lang="en-US" sz="2000" b="1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Previously #</a:t>
            </a:r>
            <a:r>
              <a:rPr lang="en-US" sz="2000" b="1" dirty="0" err="1">
                <a:solidFill>
                  <a:schemeClr val="bg1"/>
                </a:solidFill>
              </a:rPr>
              <a:t>KSUrecycles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E87BC89-46F9-4FBC-BC86-8B11D915BBD0}"/>
              </a:ext>
            </a:extLst>
          </p:cNvPr>
          <p:cNvSpPr txBox="1"/>
          <p:nvPr/>
        </p:nvSpPr>
        <p:spPr>
          <a:xfrm>
            <a:off x="8125969" y="254964"/>
            <a:ext cx="3166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TAGBOARD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7C69C5-0109-4AAC-8C97-AAE65B9AFF85}"/>
              </a:ext>
            </a:extLst>
          </p:cNvPr>
          <p:cNvSpPr txBox="1"/>
          <p:nvPr/>
        </p:nvSpPr>
        <p:spPr>
          <a:xfrm>
            <a:off x="390179" y="764806"/>
            <a:ext cx="51361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kent.edu/sustainability/spotlights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7603FBD-BCB0-4C9B-A8FF-BBD0D97C9604}"/>
              </a:ext>
            </a:extLst>
          </p:cNvPr>
          <p:cNvSpPr txBox="1"/>
          <p:nvPr/>
        </p:nvSpPr>
        <p:spPr>
          <a:xfrm>
            <a:off x="8220003" y="855127"/>
            <a:ext cx="53842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kent.edu/sustainability/</a:t>
            </a:r>
            <a:r>
              <a:rPr lang="en-US" dirty="0" err="1">
                <a:solidFill>
                  <a:schemeClr val="bg1"/>
                </a:solidFill>
              </a:rPr>
              <a:t>flashesgogreen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641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F57FF-B867-45D5-8D6F-B2EF1B5C0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CONNECTING TO PLACE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855C7A-FFEF-47BF-80AF-20B856F2A3B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ENVIRONMENT: connecting to area, nature, stewardship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PEOPLE: community</a:t>
            </a:r>
          </a:p>
          <a:p>
            <a:pPr lvl="1"/>
            <a:r>
              <a:rPr lang="en-US" b="0" dirty="0"/>
              <a:t>#</a:t>
            </a:r>
            <a:r>
              <a:rPr lang="en-US" b="0" dirty="0" err="1"/>
              <a:t>FlashesTakeCareOfFlashes</a:t>
            </a:r>
            <a:endParaRPr lang="en-US" b="0" dirty="0"/>
          </a:p>
          <a:p>
            <a:pPr lvl="0"/>
            <a:endParaRPr lang="en-US" dirty="0"/>
          </a:p>
          <a:p>
            <a:pPr lvl="0"/>
            <a:r>
              <a:rPr lang="en-US" dirty="0"/>
              <a:t>PROSPERITY: quality of life</a:t>
            </a:r>
          </a:p>
          <a:p>
            <a:pPr lvl="1"/>
            <a:r>
              <a:rPr lang="en-US" b="0" dirty="0"/>
              <a:t>Outdoor economy, gratitude</a:t>
            </a:r>
          </a:p>
          <a:p>
            <a:endParaRPr lang="en-US" dirty="0"/>
          </a:p>
          <a:p>
            <a:r>
              <a:rPr lang="en-US" dirty="0"/>
              <a:t>SOCIAL: Pre, During, Post</a:t>
            </a:r>
          </a:p>
        </p:txBody>
      </p:sp>
    </p:spTree>
    <p:extLst>
      <p:ext uri="{BB962C8B-B14F-4D97-AF65-F5344CB8AC3E}">
        <p14:creationId xmlns:p14="http://schemas.microsoft.com/office/powerpoint/2010/main" val="196151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24874</TotalTime>
  <Words>696</Words>
  <Application>Microsoft Office PowerPoint</Application>
  <PresentationFormat>Widescreen</PresentationFormat>
  <Paragraphs>135</Paragraphs>
  <Slides>47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Arial</vt:lpstr>
      <vt:lpstr>Calibri</vt:lpstr>
      <vt:lpstr>Office Theme</vt:lpstr>
      <vt:lpstr>Kent State University: Integrating Reduction and Reuse Into Messaging</vt:lpstr>
      <vt:lpstr>Kent State University</vt:lpstr>
      <vt:lpstr>PowerPoint Presentation</vt:lpstr>
      <vt:lpstr>Overview</vt:lpstr>
      <vt:lpstr>PowerPoint Presentation</vt:lpstr>
      <vt:lpstr>Community Based Social Marketing Dr. Doug McKenzie-Mohr</vt:lpstr>
      <vt:lpstr>PowerPoint Presentation</vt:lpstr>
      <vt:lpstr>SPOTLIGHTS </vt:lpstr>
      <vt:lpstr>CONNECTING TO PLACE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Office of Sustainability Statistics</vt:lpstr>
      <vt:lpstr>Brenda Pulley KAB; CURC Webinar March 13, 2014: The Science of Getting People to Use the Bin</vt:lpstr>
      <vt:lpstr>Kent State Campus Recycling Survey: Which of these statements best describes your current recycling habits?</vt:lpstr>
      <vt:lpstr>How important is it to you that Kent State be a leader in sustainability?</vt:lpstr>
      <vt:lpstr>2021 College Hopes &amp; Worries Survey | The Princeton Review</vt:lpstr>
      <vt:lpstr>PowerPoint Presentation</vt:lpstr>
      <vt:lpstr>PowerPoint Presentation</vt:lpstr>
      <vt:lpstr>PowerPoint Presentation</vt:lpstr>
      <vt:lpstr>PURPOSE: STORYTELLING</vt:lpstr>
      <vt:lpstr>FABRIC SCRAP REUSE  &amp; RECYCLING</vt:lpstr>
      <vt:lpstr>TEXTILE REUSE &amp; RECYCLING</vt:lpstr>
      <vt:lpstr>PowerPoint Presentation</vt:lpstr>
      <vt:lpstr>PowerPoint Presentation</vt:lpstr>
      <vt:lpstr>PowerPoint Presentation</vt:lpstr>
      <vt:lpstr>PowerPoint Presentation</vt:lpstr>
      <vt:lpstr>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Thank you!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Knowles, Melanie</dc:creator>
  <cp:lastModifiedBy>Graham, Leah</cp:lastModifiedBy>
  <cp:revision>171</cp:revision>
  <dcterms:created xsi:type="dcterms:W3CDTF">2020-09-28T06:32:32Z</dcterms:created>
  <dcterms:modified xsi:type="dcterms:W3CDTF">2021-10-18T19:50:48Z</dcterms:modified>
</cp:coreProperties>
</file>