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y="5143500" cx="9144000"/>
  <p:notesSz cx="6858000" cy="9144000"/>
  <p:embeddedFontLst>
    <p:embeddedFont>
      <p:font typeface="Average"/>
      <p:regular r:id="rId16"/>
    </p:embeddedFont>
    <p:embeddedFont>
      <p:font typeface="Oswald"/>
      <p:regular r:id="rId17"/>
      <p:bold r:id="rId1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Oswald-regular.fntdata"/><Relationship Id="rId16" Type="http://schemas.openxmlformats.org/officeDocument/2006/relationships/font" Target="fonts/Average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18" Type="http://schemas.openxmlformats.org/officeDocument/2006/relationships/font" Target="fonts/Oswald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e77c0ad451_0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e77c0ad451_0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e77c0ad451_0_2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e77c0ad451_0_2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e77c0ad451_0_1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e77c0ad451_0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e77c0ad451_0_1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e77c0ad451_0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e77c0ad451_0_2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e77c0ad451_0_2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e77c0ad451_0_1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e77c0ad451_0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ea9f36af47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ea9f36af47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e77c0ad451_0_1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e77c0ad451_0_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e77c0ad451_0_1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e77c0ad451_0_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4350279" y="2855377"/>
            <a:ext cx="443589" cy="105632"/>
            <a:chOff x="4137525" y="2915950"/>
            <a:chExt cx="869100" cy="207000"/>
          </a:xfrm>
        </p:grpSpPr>
        <p:sp>
          <p:nvSpPr>
            <p:cNvPr id="11" name="Google Shape;11;p2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Google Shape;14;p2"/>
          <p:cNvSpPr txBox="1"/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4" name="Google Shape;34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/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8" name="Google Shape;38;p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1" name="Google Shape;4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" name="Google Shape;42;p9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3" name="Google Shape;43;p9"/>
          <p:cNvSpPr txBox="1"/>
          <p:nvPr>
            <p:ph idx="1" type="subTitle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5" name="Google Shape;45;p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/>
        </p:txBody>
      </p:sp>
      <p:sp>
        <p:nvSpPr>
          <p:cNvPr id="48" name="Google Shape;48;p10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lat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hyperlink" Target="mailto:maxwelljb@appstate.edu" TargetMode="External"/><Relationship Id="rId4" Type="http://schemas.openxmlformats.org/officeDocument/2006/relationships/hyperlink" Target="http://sustain.appstate.edu" TargetMode="External"/><Relationship Id="rId5" Type="http://schemas.openxmlformats.org/officeDocument/2006/relationships/image" Target="../media/image1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Relationship Id="rId4" Type="http://schemas.openxmlformats.org/officeDocument/2006/relationships/image" Target="../media/image7.jpg"/><Relationship Id="rId5" Type="http://schemas.openxmlformats.org/officeDocument/2006/relationships/image" Target="../media/image5.png"/><Relationship Id="rId6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/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Zero Waste Leadership Team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(ZWaLT)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D966"/>
                </a:solidFill>
              </a:rPr>
              <a:t>Appalachian State </a:t>
            </a:r>
            <a:r>
              <a:rPr lang="en">
                <a:solidFill>
                  <a:srgbClr val="FFD966"/>
                </a:solidFill>
              </a:rPr>
              <a:t>University</a:t>
            </a:r>
            <a:endParaRPr>
              <a:solidFill>
                <a:srgbClr val="FFD966"/>
              </a:solidFill>
            </a:endParaRPr>
          </a:p>
        </p:txBody>
      </p:sp>
      <p:sp>
        <p:nvSpPr>
          <p:cNvPr id="60" name="Google Shape;60;p13"/>
          <p:cNvSpPr txBox="1"/>
          <p:nvPr>
            <p:ph idx="1" type="subTitle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Jennifer Maxwell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D966"/>
                </a:solidFill>
              </a:rPr>
              <a:t>Sustainability Program Director</a:t>
            </a:r>
            <a:endParaRPr b="1">
              <a:solidFill>
                <a:srgbClr val="FFD966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/>
          <p:nvPr>
            <p:ph type="title"/>
          </p:nvPr>
        </p:nvSpPr>
        <p:spPr>
          <a:xfrm>
            <a:off x="311700" y="445025"/>
            <a:ext cx="4322400" cy="41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/>
              <a:t>Questions?</a:t>
            </a:r>
            <a:endParaRPr sz="5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Jennifer Maxwell (she/her)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Sustainability Program Director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Appalachian State University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828-262-2667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maxwelljb@appstate.edu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http://sustain.appstate.edu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6" name="Google Shape;126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00615" y="960863"/>
            <a:ext cx="4619400" cy="307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/>
          <p:nvPr>
            <p:ph type="title"/>
          </p:nvPr>
        </p:nvSpPr>
        <p:spPr>
          <a:xfrm>
            <a:off x="822450" y="541450"/>
            <a:ext cx="74991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66"/>
              <a:t>Appalachian State University</a:t>
            </a:r>
            <a:endParaRPr sz="3066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14"/>
          <p:cNvSpPr txBox="1"/>
          <p:nvPr>
            <p:ph idx="1" type="body"/>
          </p:nvPr>
        </p:nvSpPr>
        <p:spPr>
          <a:xfrm>
            <a:off x="5377375" y="1241025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Rural Mountain Campus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Boone, NC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20,023 </a:t>
            </a:r>
            <a:r>
              <a:rPr lang="en" sz="1400"/>
              <a:t>students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1,200 acres, with 375 developed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30 academic buildings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20 residence halls- housing about 5,600 students on campus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3 main dining facilities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11 recreational and athletic facilities</a:t>
            </a:r>
            <a:endParaRPr sz="1400"/>
          </a:p>
        </p:txBody>
      </p:sp>
      <p:pic>
        <p:nvPicPr>
          <p:cNvPr id="67" name="Google Shape;67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3600" y="1241025"/>
            <a:ext cx="4635300" cy="3090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Little History...</a:t>
            </a:r>
            <a:endParaRPr/>
          </a:p>
        </p:txBody>
      </p:sp>
      <p:sp>
        <p:nvSpPr>
          <p:cNvPr id="73" name="Google Shape;73;p1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-29749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2006-2011- Jen serves as Resource Conservation Manager for Waste Reduction and Recycling Office within </a:t>
            </a:r>
            <a:r>
              <a:rPr lang="en"/>
              <a:t>Facilities Operations</a:t>
            </a:r>
            <a:endParaRPr/>
          </a:p>
          <a:p>
            <a:pPr indent="-29749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2008- </a:t>
            </a:r>
            <a:r>
              <a:rPr lang="en"/>
              <a:t>Office</a:t>
            </a:r>
            <a:r>
              <a:rPr lang="en"/>
              <a:t> of Sustainability developed </a:t>
            </a:r>
            <a:r>
              <a:rPr lang="en"/>
              <a:t>through</a:t>
            </a:r>
            <a:r>
              <a:rPr lang="en"/>
              <a:t> Sustainability Council </a:t>
            </a:r>
            <a:endParaRPr/>
          </a:p>
          <a:p>
            <a:pPr indent="-29749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2008- 2011- Jen’s </a:t>
            </a:r>
            <a:r>
              <a:rPr lang="en"/>
              <a:t>position</a:t>
            </a:r>
            <a:r>
              <a:rPr lang="en"/>
              <a:t> </a:t>
            </a:r>
            <a:r>
              <a:rPr lang="en"/>
              <a:t>coordinates</a:t>
            </a:r>
            <a:r>
              <a:rPr lang="en"/>
              <a:t> efforts with Office of Sustainability</a:t>
            </a:r>
            <a:endParaRPr/>
          </a:p>
          <a:p>
            <a:pPr indent="-29749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2011- Jen’s position transitions to Office of Sustainability to take on more holistic approach and oversee all outreach associated with WRR efforts</a:t>
            </a:r>
            <a:endParaRPr/>
          </a:p>
          <a:p>
            <a:pPr indent="-29749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2011- Recycling and compost </a:t>
            </a:r>
            <a:r>
              <a:rPr lang="en"/>
              <a:t>operations are</a:t>
            </a:r>
            <a:r>
              <a:rPr lang="en"/>
              <a:t> absorbed into Environmental Services and Landscape Services</a:t>
            </a:r>
            <a:endParaRPr/>
          </a:p>
          <a:p>
            <a:pPr indent="-29749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2011- Indoor collection to env services and outdoor collections to </a:t>
            </a:r>
            <a:r>
              <a:rPr lang="en"/>
              <a:t>landscape</a:t>
            </a:r>
            <a:r>
              <a:rPr lang="en"/>
              <a:t> services</a:t>
            </a:r>
            <a:endParaRPr/>
          </a:p>
          <a:p>
            <a:pPr indent="-29749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2012- Zero Waste commitment made by university</a:t>
            </a:r>
            <a:endParaRPr/>
          </a:p>
          <a:p>
            <a:pPr indent="-29749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2013- Remove </a:t>
            </a:r>
            <a:r>
              <a:rPr lang="en"/>
              <a:t>trash cans</a:t>
            </a:r>
            <a:r>
              <a:rPr lang="en"/>
              <a:t> from classrooms, minibin system, color coded efforts, and so on…</a:t>
            </a:r>
            <a:endParaRPr/>
          </a:p>
          <a:p>
            <a:pPr indent="-29749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2013- Zero Waste Leadership Team developed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4" name="Google Shape;7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56325" y="817000"/>
            <a:ext cx="4527599" cy="3395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/>
          <p:nvPr>
            <p:ph type="title"/>
          </p:nvPr>
        </p:nvSpPr>
        <p:spPr>
          <a:xfrm>
            <a:off x="335750" y="353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Input from Team Lead Supervisors and Crew Members</a:t>
            </a:r>
            <a:endParaRPr/>
          </a:p>
        </p:txBody>
      </p:sp>
      <p:sp>
        <p:nvSpPr>
          <p:cNvPr id="80" name="Google Shape;80;p16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Environmental Services</a:t>
            </a:r>
            <a:endParaRPr sz="16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Four supervisors appointed to zero waste committee for all planning purposes </a:t>
            </a:r>
            <a:r>
              <a:rPr lang="en" sz="1400"/>
              <a:t>through</a:t>
            </a:r>
            <a:r>
              <a:rPr lang="en" sz="1400"/>
              <a:t> </a:t>
            </a:r>
            <a:r>
              <a:rPr lang="en" sz="1400"/>
              <a:t>transition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Six </a:t>
            </a:r>
            <a:r>
              <a:rPr lang="en" sz="1400"/>
              <a:t>additional</a:t>
            </a:r>
            <a:r>
              <a:rPr lang="en" sz="1400"/>
              <a:t> housekeeping </a:t>
            </a:r>
            <a:r>
              <a:rPr lang="en" sz="1400"/>
              <a:t>staff</a:t>
            </a:r>
            <a:r>
              <a:rPr lang="en" sz="1400"/>
              <a:t> </a:t>
            </a:r>
            <a:r>
              <a:rPr lang="en" sz="1400"/>
              <a:t>appointed</a:t>
            </a:r>
            <a:r>
              <a:rPr lang="en" sz="1400"/>
              <a:t> to </a:t>
            </a:r>
            <a:r>
              <a:rPr lang="en" sz="1400"/>
              <a:t>committee</a:t>
            </a:r>
            <a:r>
              <a:rPr lang="en" sz="1400"/>
              <a:t> for input and planning efforts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Focus groups with entire housekeeping staff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Zero waste </a:t>
            </a:r>
            <a:r>
              <a:rPr lang="en" sz="1400"/>
              <a:t>training</a:t>
            </a:r>
            <a:r>
              <a:rPr lang="en" sz="1400"/>
              <a:t> for entire housekeeping staff</a:t>
            </a:r>
            <a:endParaRPr sz="1400"/>
          </a:p>
          <a:p>
            <a:pPr indent="0" lvl="0" marL="9144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1" name="Google Shape;81;p16"/>
          <p:cNvPicPr preferRelativeResize="0"/>
          <p:nvPr/>
        </p:nvPicPr>
        <p:blipFill rotWithShape="1">
          <a:blip r:embed="rId3">
            <a:alphaModFix/>
          </a:blip>
          <a:srcRect b="0" l="3158" r="-938" t="27551"/>
          <a:stretch/>
        </p:blipFill>
        <p:spPr>
          <a:xfrm>
            <a:off x="4572000" y="2975225"/>
            <a:ext cx="4284349" cy="2115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6"/>
          <p:cNvPicPr preferRelativeResize="0"/>
          <p:nvPr/>
        </p:nvPicPr>
        <p:blipFill rotWithShape="1">
          <a:blip r:embed="rId4">
            <a:alphaModFix/>
          </a:blip>
          <a:srcRect b="0" l="3381" r="0" t="32759"/>
          <a:stretch/>
        </p:blipFill>
        <p:spPr>
          <a:xfrm>
            <a:off x="4572000" y="926450"/>
            <a:ext cx="4284349" cy="1987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Input from Team Lead Supervisors and Crew Members</a:t>
            </a:r>
            <a:endParaRPr/>
          </a:p>
        </p:txBody>
      </p:sp>
      <p:sp>
        <p:nvSpPr>
          <p:cNvPr id="88" name="Google Shape;88;p17"/>
          <p:cNvSpPr txBox="1"/>
          <p:nvPr>
            <p:ph idx="2" type="body"/>
          </p:nvPr>
        </p:nvSpPr>
        <p:spPr>
          <a:xfrm>
            <a:off x="4644950" y="12445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Landscape Services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Recycling Coordinator position developed to manage recycling and compost operations efforts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Collections team members positions developed to assist Recycling Coordinator with collections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Compost Operations Coordinator position developed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These positions played role in all planning of zero waste commitments and ZWaLT moving forward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Focus groups with all Landscape Services staff</a:t>
            </a:r>
            <a:endParaRPr/>
          </a:p>
        </p:txBody>
      </p:sp>
      <p:pic>
        <p:nvPicPr>
          <p:cNvPr id="89" name="Google Shape;8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347000"/>
            <a:ext cx="4382725" cy="29211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Zero Waste Leadership Team</a:t>
            </a:r>
            <a:endParaRPr/>
          </a:p>
        </p:txBody>
      </p:sp>
      <p:sp>
        <p:nvSpPr>
          <p:cNvPr id="95" name="Google Shape;95;p18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Office of Sustainability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Sustainability Program Director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Sustainability Outreach Director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Facilities Operations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Director of Campus Services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Landscape Services Director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Facilities</a:t>
            </a:r>
            <a:r>
              <a:rPr lang="en"/>
              <a:t> Superintendent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Environmental Services Director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Recycling Coordinator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Compost Operations Coordinator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University Housing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Facilities Maintenance Supervisor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Project</a:t>
            </a:r>
            <a:r>
              <a:rPr lang="en"/>
              <a:t> Specific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Campus Dining, UREC, Athletics, Student Affairs. Convocation</a:t>
            </a:r>
            <a:endParaRPr/>
          </a:p>
        </p:txBody>
      </p:sp>
      <p:pic>
        <p:nvPicPr>
          <p:cNvPr id="96" name="Google Shape;96;p18"/>
          <p:cNvPicPr preferRelativeResize="0"/>
          <p:nvPr/>
        </p:nvPicPr>
        <p:blipFill rotWithShape="1">
          <a:blip r:embed="rId3">
            <a:alphaModFix/>
          </a:blip>
          <a:srcRect b="33413" l="26615" r="28319" t="34184"/>
          <a:stretch/>
        </p:blipFill>
        <p:spPr>
          <a:xfrm>
            <a:off x="4683650" y="718425"/>
            <a:ext cx="3856952" cy="3590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Input from Campus Dining Team Members</a:t>
            </a:r>
            <a:endParaRPr/>
          </a:p>
        </p:txBody>
      </p:sp>
      <p:sp>
        <p:nvSpPr>
          <p:cNvPr id="102" name="Google Shape;102;p19"/>
          <p:cNvSpPr txBox="1"/>
          <p:nvPr>
            <p:ph idx="2" type="body"/>
          </p:nvPr>
        </p:nvSpPr>
        <p:spPr>
          <a:xfrm>
            <a:off x="4644950" y="12445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Campus Dining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Collaborative planning </a:t>
            </a:r>
            <a:r>
              <a:rPr lang="en"/>
              <a:t>efforts</a:t>
            </a:r>
            <a:r>
              <a:rPr lang="en"/>
              <a:t> with </a:t>
            </a:r>
            <a:r>
              <a:rPr lang="en"/>
              <a:t>management</a:t>
            </a:r>
            <a:r>
              <a:rPr lang="en"/>
              <a:t> and staff on composting specifically back and front of house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Zero waste training and discussions for campus dining staff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Compost training for all staff within dishroom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Coordinated outreach </a:t>
            </a:r>
            <a:r>
              <a:rPr lang="en"/>
              <a:t>efforts</a:t>
            </a:r>
            <a:r>
              <a:rPr lang="en"/>
              <a:t> at the </a:t>
            </a:r>
            <a:r>
              <a:rPr lang="en"/>
              <a:t>beginning</a:t>
            </a:r>
            <a:r>
              <a:rPr lang="en"/>
              <a:t> of each </a:t>
            </a:r>
            <a:r>
              <a:rPr lang="en"/>
              <a:t>semester</a:t>
            </a:r>
            <a:r>
              <a:rPr lang="en"/>
              <a:t> focusing on zero waste efforts</a:t>
            </a:r>
            <a:endParaRPr/>
          </a:p>
        </p:txBody>
      </p:sp>
      <p:pic>
        <p:nvPicPr>
          <p:cNvPr id="103" name="Google Shape;103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1700" y="1315587"/>
            <a:ext cx="4263100" cy="282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ZWaLT Focus</a:t>
            </a:r>
            <a:endParaRPr/>
          </a:p>
        </p:txBody>
      </p:sp>
      <p:sp>
        <p:nvSpPr>
          <p:cNvPr id="109" name="Google Shape;109;p20"/>
          <p:cNvSpPr txBox="1"/>
          <p:nvPr>
            <p:ph idx="1" type="body"/>
          </p:nvPr>
        </p:nvSpPr>
        <p:spPr>
          <a:xfrm>
            <a:off x="148975" y="1195475"/>
            <a:ext cx="2808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10000"/>
          </a:bodyPr>
          <a:lstStyle/>
          <a:p>
            <a:pPr indent="-30416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Waste Reduction Efforts</a:t>
            </a:r>
            <a:endParaRPr/>
          </a:p>
          <a:p>
            <a:pPr indent="-30416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Recycling Operations and Outreach</a:t>
            </a:r>
            <a:endParaRPr/>
          </a:p>
          <a:p>
            <a:pPr indent="-30416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Composting Operations and Outreach</a:t>
            </a:r>
            <a:endParaRPr/>
          </a:p>
          <a:p>
            <a:pPr indent="-30416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Zero Waste Stadium Efforts</a:t>
            </a:r>
            <a:endParaRPr/>
          </a:p>
          <a:p>
            <a:pPr indent="-30416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Move-In</a:t>
            </a:r>
            <a:endParaRPr/>
          </a:p>
          <a:p>
            <a:pPr indent="-30416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Move-Out</a:t>
            </a:r>
            <a:endParaRPr/>
          </a:p>
          <a:p>
            <a:pPr indent="-30416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New initiatives that this team will be involved in: </a:t>
            </a:r>
            <a:endParaRPr/>
          </a:p>
          <a:p>
            <a:pPr indent="-293369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Zero Waste Ambassador Team- 5 students</a:t>
            </a:r>
            <a:endParaRPr/>
          </a:p>
          <a:p>
            <a:pPr indent="-293369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Sustainable Purchasing Plan development</a:t>
            </a:r>
            <a:endParaRPr/>
          </a:p>
          <a:p>
            <a:pPr indent="-293369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Green Labs program development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0" name="Google Shape;11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66200" y="273825"/>
            <a:ext cx="2687725" cy="201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86758" y="2762776"/>
            <a:ext cx="2767169" cy="2075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32500" y="502325"/>
            <a:ext cx="2150974" cy="2868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04400" y="3785101"/>
            <a:ext cx="3255924" cy="110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Benefits and Successes</a:t>
            </a:r>
            <a:endParaRPr/>
          </a:p>
        </p:txBody>
      </p:sp>
      <p:sp>
        <p:nvSpPr>
          <p:cNvPr id="119" name="Google Shape;119;p21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Creates better understanding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Mutual respect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Collective Buy-In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Everyone’s needs are considered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Voices are heard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Strategic Planning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Program Development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Contract Management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Targeted Outreach- inform on focus for Outreach Ambassadors and Eco-reps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Timely follow-up to </a:t>
            </a:r>
            <a:r>
              <a:rPr lang="en"/>
              <a:t>address</a:t>
            </a:r>
            <a:r>
              <a:rPr lang="en"/>
              <a:t> </a:t>
            </a:r>
            <a:r>
              <a:rPr lang="en"/>
              <a:t>challenges</a:t>
            </a:r>
            <a:r>
              <a:rPr lang="en"/>
              <a:t> and barriers 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0" name="Google Shape;120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1703" y="1275928"/>
            <a:ext cx="4226011" cy="31695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