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78" r:id="rId4"/>
    <p:sldMasterId id="2147483943" r:id="rId5"/>
  </p:sldMasterIdLst>
  <p:notesMasterIdLst>
    <p:notesMasterId r:id="rId25"/>
  </p:notesMasterIdLst>
  <p:handoutMasterIdLst>
    <p:handoutMasterId r:id="rId26"/>
  </p:handoutMasterIdLst>
  <p:sldIdLst>
    <p:sldId id="277" r:id="rId6"/>
    <p:sldId id="325" r:id="rId7"/>
    <p:sldId id="326" r:id="rId8"/>
    <p:sldId id="329" r:id="rId9"/>
    <p:sldId id="328" r:id="rId10"/>
    <p:sldId id="331" r:id="rId11"/>
    <p:sldId id="333" r:id="rId12"/>
    <p:sldId id="330" r:id="rId13"/>
    <p:sldId id="345" r:id="rId14"/>
    <p:sldId id="341" r:id="rId15"/>
    <p:sldId id="346" r:id="rId16"/>
    <p:sldId id="349" r:id="rId17"/>
    <p:sldId id="348" r:id="rId18"/>
    <p:sldId id="347" r:id="rId19"/>
    <p:sldId id="351" r:id="rId20"/>
    <p:sldId id="350" r:id="rId21"/>
    <p:sldId id="342" r:id="rId22"/>
    <p:sldId id="343" r:id="rId23"/>
    <p:sldId id="323" r:id="rId24"/>
  </p:sldIdLst>
  <p:sldSz cx="12192000" cy="6858000"/>
  <p:notesSz cx="92964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52" userDrawn="1">
          <p15:clr>
            <a:srgbClr val="A4A3A4"/>
          </p15:clr>
        </p15:guide>
        <p15:guide id="2" orient="horz" pos="3477" userDrawn="1">
          <p15:clr>
            <a:srgbClr val="A4A3A4"/>
          </p15:clr>
        </p15:guide>
        <p15:guide id="3" orient="horz" pos="4032" userDrawn="1">
          <p15:clr>
            <a:srgbClr val="A4A3A4"/>
          </p15:clr>
        </p15:guide>
        <p15:guide id="4" orient="horz" pos="2183" userDrawn="1">
          <p15:clr>
            <a:srgbClr val="A4A3A4"/>
          </p15:clr>
        </p15:guide>
        <p15:guide id="5" orient="horz" pos="287" userDrawn="1">
          <p15:clr>
            <a:srgbClr val="A4A3A4"/>
          </p15:clr>
        </p15:guide>
        <p15:guide id="6" orient="horz" pos="1471" userDrawn="1">
          <p15:clr>
            <a:srgbClr val="A4A3A4"/>
          </p15:clr>
        </p15:guide>
        <p15:guide id="7" orient="horz" pos="535" userDrawn="1">
          <p15:clr>
            <a:srgbClr val="A4A3A4"/>
          </p15:clr>
        </p15:guide>
        <p15:guide id="8" orient="horz" pos="3939" userDrawn="1">
          <p15:clr>
            <a:srgbClr val="A4A3A4"/>
          </p15:clr>
        </p15:guide>
        <p15:guide id="9" orient="horz" pos="231" userDrawn="1">
          <p15:clr>
            <a:srgbClr val="A4A3A4"/>
          </p15:clr>
        </p15:guide>
        <p15:guide id="10" pos="233" userDrawn="1">
          <p15:clr>
            <a:srgbClr val="A4A3A4"/>
          </p15:clr>
        </p15:guide>
        <p15:guide id="11" pos="7453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pos="1035" userDrawn="1">
          <p15:clr>
            <a:srgbClr val="A4A3A4"/>
          </p15:clr>
        </p15:guide>
        <p15:guide id="14" pos="1881" userDrawn="1">
          <p15:clr>
            <a:srgbClr val="A4A3A4"/>
          </p15:clr>
        </p15:guide>
        <p15:guide id="15" pos="7049" userDrawn="1">
          <p15:clr>
            <a:srgbClr val="A4A3A4"/>
          </p15:clr>
        </p15:guide>
        <p15:guide id="16" pos="461" userDrawn="1">
          <p15:clr>
            <a:srgbClr val="A4A3A4"/>
          </p15:clr>
        </p15:guide>
        <p15:guide id="17" pos="545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912" userDrawn="1">
          <p15:clr>
            <a:srgbClr val="A4A3A4"/>
          </p15:clr>
        </p15:guide>
        <p15:guide id="2" orient="horz" pos="4088" userDrawn="1">
          <p15:clr>
            <a:srgbClr val="A4A3A4"/>
          </p15:clr>
        </p15:guide>
        <p15:guide id="3" orient="horz" pos="4262" userDrawn="1">
          <p15:clr>
            <a:srgbClr val="A4A3A4"/>
          </p15:clr>
        </p15:guide>
        <p15:guide id="4" pos="388" userDrawn="1">
          <p15:clr>
            <a:srgbClr val="A4A3A4"/>
          </p15:clr>
        </p15:guide>
        <p15:guide id="5" pos="546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rza, Bryan" initials="G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395E"/>
    <a:srgbClr val="00BAFF"/>
    <a:srgbClr val="86E329"/>
    <a:srgbClr val="FFC002"/>
    <a:srgbClr val="FFE779"/>
    <a:srgbClr val="FF4A89"/>
    <a:srgbClr val="99E74B"/>
    <a:srgbClr val="A8EB66"/>
    <a:srgbClr val="A8CA52"/>
    <a:srgbClr val="94E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83" autoAdjust="0"/>
    <p:restoredTop sz="84066" autoAdjust="0"/>
  </p:normalViewPr>
  <p:slideViewPr>
    <p:cSldViewPr snapToGrid="0" showGuides="1">
      <p:cViewPr varScale="1">
        <p:scale>
          <a:sx n="56" d="100"/>
          <a:sy n="56" d="100"/>
        </p:scale>
        <p:origin x="56" y="1796"/>
      </p:cViewPr>
      <p:guideLst>
        <p:guide orient="horz" pos="1052"/>
        <p:guide orient="horz" pos="3477"/>
        <p:guide orient="horz" pos="4032"/>
        <p:guide orient="horz" pos="2183"/>
        <p:guide orient="horz" pos="287"/>
        <p:guide orient="horz" pos="1471"/>
        <p:guide orient="horz" pos="535"/>
        <p:guide orient="horz" pos="3939"/>
        <p:guide orient="horz" pos="231"/>
        <p:guide pos="233"/>
        <p:guide pos="7453"/>
        <p:guide pos="3840"/>
        <p:guide pos="1035"/>
        <p:guide pos="1881"/>
        <p:guide pos="7049"/>
        <p:guide pos="461"/>
        <p:guide pos="545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1" d="100"/>
        <a:sy n="71" d="100"/>
      </p:scale>
      <p:origin x="0" y="0"/>
    </p:cViewPr>
  </p:sorterViewPr>
  <p:notesViewPr>
    <p:cSldViewPr snapToGrid="0">
      <p:cViewPr>
        <p:scale>
          <a:sx n="158" d="100"/>
          <a:sy n="158" d="100"/>
        </p:scale>
        <p:origin x="1168" y="144"/>
      </p:cViewPr>
      <p:guideLst>
        <p:guide orient="horz" pos="1912"/>
        <p:guide orient="horz" pos="4088"/>
        <p:guide orient="horz" pos="4262"/>
        <p:guide pos="388"/>
        <p:guide pos="546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>
            <a:off x="617571" y="6488635"/>
            <a:ext cx="805688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546763" y="6551451"/>
            <a:ext cx="381226" cy="7769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5485" y="6540766"/>
            <a:ext cx="813309" cy="21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62860" y="6507534"/>
            <a:ext cx="4028440" cy="97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</p:spTree>
    <p:extLst>
      <p:ext uri="{BB962C8B-B14F-4D97-AF65-F5344CB8AC3E}">
        <p14:creationId xmlns:p14="http://schemas.microsoft.com/office/powerpoint/2010/main" val="18283294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74913" y="295275"/>
            <a:ext cx="4570412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98163" y="3010055"/>
            <a:ext cx="8080629" cy="330533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617571" y="6488635"/>
            <a:ext cx="805688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485" y="6540766"/>
            <a:ext cx="813309" cy="21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6763" y="6551451"/>
            <a:ext cx="381226" cy="7769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marL="0" algn="l" defTabSz="914400" rtl="0" eaLnBrk="1" latinLnBrk="0" hangingPunct="1">
              <a:defRPr lang="en-US" sz="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r"/>
            <a:fld id="{111E5896-917A-4035-A860-408E1EC3CD51}" type="slidenum">
              <a:rPr lang="en-US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862860" y="6507534"/>
            <a:ext cx="4028440" cy="970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/>
            </a:lvl1pPr>
          </a:lstStyle>
          <a:p>
            <a:r>
              <a:rPr lang="en-US" sz="800" dirty="0">
                <a:solidFill>
                  <a:srgbClr val="052049"/>
                </a:solidFill>
                <a:latin typeface="+mj-lt"/>
              </a:rPr>
              <a:t>| [footer text here]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idx="1"/>
          </p:nvPr>
        </p:nvSpPr>
        <p:spPr>
          <a:xfrm>
            <a:off x="5265809" y="3"/>
            <a:ext cx="4028440" cy="3443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798EC2-7587-174C-8F9B-BEC1CFBF2B9A}" type="datetimeFigureOut">
              <a:rPr lang="en-US" smtClean="0"/>
              <a:t>8/16/2021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74831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114300" indent="-114300" algn="l" defTabSz="914400" rtl="0" eaLnBrk="1" latinLnBrk="0" hangingPunct="1">
      <a:spcBef>
        <a:spcPts val="800"/>
      </a:spcBef>
      <a:buClr>
        <a:srgbClr val="178CCB"/>
      </a:buClr>
      <a:buFont typeface="Arial" pitchFamily="34" charset="0"/>
      <a:buChar char="•"/>
      <a:defRPr sz="1200" kern="1200">
        <a:solidFill>
          <a:srgbClr val="052049"/>
        </a:solidFill>
        <a:latin typeface="+mj-lt"/>
        <a:ea typeface="+mn-ea"/>
        <a:cs typeface="Arial" pitchFamily="34" charset="0"/>
      </a:defRPr>
    </a:lvl1pPr>
    <a:lvl2pPr marL="285750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100" kern="1200">
        <a:solidFill>
          <a:srgbClr val="052049"/>
        </a:solidFill>
        <a:latin typeface="+mj-lt"/>
        <a:ea typeface="+mn-ea"/>
        <a:cs typeface="Arial" pitchFamily="34" charset="0"/>
      </a:defRPr>
    </a:lvl2pPr>
    <a:lvl3pPr marL="403225" indent="-117475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3pPr>
    <a:lvl4pPr marL="569913" indent="-112713" algn="l" defTabSz="914400" rtl="0" eaLnBrk="1" latinLnBrk="0" hangingPunct="1">
      <a:spcBef>
        <a:spcPts val="200"/>
      </a:spcBef>
      <a:buClr>
        <a:srgbClr val="178CCB"/>
      </a:buClr>
      <a:buFont typeface="Arial" pitchFamily="34" charset="0"/>
      <a:buChar char="•"/>
      <a:defRPr sz="1050" kern="1200">
        <a:solidFill>
          <a:srgbClr val="052049"/>
        </a:solidFill>
        <a:latin typeface="+mj-lt"/>
        <a:ea typeface="+mn-ea"/>
        <a:cs typeface="Arial" pitchFamily="34" charset="0"/>
      </a:defRPr>
    </a:lvl4pPr>
    <a:lvl5pPr marL="457200" indent="114300" algn="l" defTabSz="914400" rtl="0" eaLnBrk="1" latinLnBrk="0" hangingPunct="1">
      <a:buFont typeface="Arial" pitchFamily="34" charset="0"/>
      <a:buChar char="•"/>
      <a:defRPr sz="1050" kern="1200">
        <a:solidFill>
          <a:schemeClr val="tx1"/>
        </a:solidFill>
        <a:latin typeface="+mn-lt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4913" y="295275"/>
            <a:ext cx="4570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Fill out the name of the presenter &amp; Program title</a:t>
            </a:r>
          </a:p>
          <a:p>
            <a:r>
              <a:rPr lang="en-US" dirty="0"/>
              <a:t>Put the date of your presentation</a:t>
            </a:r>
            <a:r>
              <a:rPr lang="en-US" i="1" dirty="0"/>
              <a:t> (Either Jan 24</a:t>
            </a:r>
            <a:r>
              <a:rPr lang="en-US" i="1" baseline="30000" dirty="0"/>
              <a:t>th</a:t>
            </a:r>
            <a:r>
              <a:rPr lang="en-US" i="1" dirty="0"/>
              <a:t> or Jan 25</a:t>
            </a:r>
            <a:r>
              <a:rPr lang="en-US" i="1" baseline="30000" dirty="0"/>
              <a:t>th</a:t>
            </a:r>
            <a:r>
              <a:rPr lang="en-US" i="1" dirty="0"/>
              <a:t>, 2019)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936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4913" y="295275"/>
            <a:ext cx="4570412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111E5896-917A-4035-A860-408E1EC3CD51}" type="slidenum">
              <a:rPr lang="en-US" smtClean="0">
                <a:solidFill>
                  <a:srgbClr val="052049"/>
                </a:solidFill>
                <a:latin typeface="Arial" pitchFamily="34" charset="0"/>
                <a:cs typeface="Arial" pitchFamily="34" charset="0"/>
              </a:rPr>
              <a:pPr algn="r"/>
              <a:t>19</a:t>
            </a:fld>
            <a:endParaRPr lang="en-US" dirty="0">
              <a:solidFill>
                <a:srgbClr val="05204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800">
                <a:solidFill>
                  <a:srgbClr val="052049"/>
                </a:solidFill>
                <a:latin typeface="+mj-lt"/>
              </a:rPr>
              <a:t>| [footer text here]</a:t>
            </a:r>
            <a:endParaRPr lang="en-US" sz="800" dirty="0">
              <a:solidFill>
                <a:srgbClr val="05204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95379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jpe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jpe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5" y="5764696"/>
            <a:ext cx="11979965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Title 15"/>
          <p:cNvSpPr>
            <a:spLocks noGrp="1"/>
          </p:cNvSpPr>
          <p:nvPr>
            <p:ph type="title" hasCustomPrompt="1"/>
          </p:nvPr>
        </p:nvSpPr>
        <p:spPr>
          <a:xfrm>
            <a:off x="398937" y="2504663"/>
            <a:ext cx="11315985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55227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2" y="5469678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4" y="4246882"/>
            <a:ext cx="11327636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960" y="416894"/>
            <a:ext cx="3452400" cy="5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735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idx="1"/>
          </p:nvPr>
        </p:nvSpPr>
        <p:spPr>
          <a:xfrm>
            <a:off x="612912" y="1868558"/>
            <a:ext cx="5098776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6"/>
          </p:nvPr>
        </p:nvSpPr>
        <p:spPr>
          <a:xfrm>
            <a:off x="6354307" y="1868558"/>
            <a:ext cx="5108824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222133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609606" y="265044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tx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179054717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609606" y="265044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accent2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207338431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 bwMode="auto">
          <a:xfrm>
            <a:off x="609606" y="265044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3800" b="1" i="0" dirty="0">
                <a:solidFill>
                  <a:schemeClr val="accent1"/>
                </a:solidFill>
                <a:latin typeface="+mn-lt"/>
              </a:rPr>
              <a:t>“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  <p:extLst>
      <p:ext uri="{BB962C8B-B14F-4D97-AF65-F5344CB8AC3E}">
        <p14:creationId xmlns:p14="http://schemas.microsoft.com/office/powerpoint/2010/main" val="6208254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339689"/>
            <a:ext cx="8791011" cy="1906851"/>
          </a:xfrm>
        </p:spPr>
        <p:txBody>
          <a:bodyPr anchor="ctr">
            <a:noAutofit/>
          </a:bodyPr>
          <a:lstStyle>
            <a:lvl1pPr>
              <a:defRPr sz="3600" baseline="0"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5" y="2358890"/>
            <a:ext cx="331305" cy="1881809"/>
          </a:xfrm>
          <a:prstGeom prst="rect">
            <a:avLst/>
          </a:prstGeom>
          <a:solidFill>
            <a:schemeClr val="tx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822056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339689"/>
            <a:ext cx="8791011" cy="1906851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5" y="2358890"/>
            <a:ext cx="331305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834255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339689"/>
            <a:ext cx="8791011" cy="1906851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5" y="2358890"/>
            <a:ext cx="331305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94464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invGray">
          <a:xfrm>
            <a:off x="5153583" y="2710218"/>
            <a:ext cx="2094721" cy="1367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743" y="2857000"/>
            <a:ext cx="3452400" cy="53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6553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 –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514849"/>
            <a:ext cx="2438400" cy="18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67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247374" y="6175513"/>
            <a:ext cx="959689" cy="2650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5147" r="-103"/>
          <a:stretch/>
        </p:blipFill>
        <p:spPr>
          <a:xfrm>
            <a:off x="-11270" y="5039667"/>
            <a:ext cx="12203270" cy="196788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-6772" y="2"/>
            <a:ext cx="7118772" cy="495478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370508" y="450903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368370" y="382348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395462" y="10974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0280" y="29616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08" y="248920"/>
            <a:ext cx="2356653" cy="622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080" y="1"/>
            <a:ext cx="4955922" cy="49547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11" b="10673"/>
          <a:stretch/>
        </p:blipFill>
        <p:spPr>
          <a:xfrm>
            <a:off x="8768080" y="240213"/>
            <a:ext cx="2043894" cy="85725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">
    <p:bg>
      <p:bgPr>
        <a:solidFill>
          <a:srgbClr val="18A3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5" y="5764696"/>
            <a:ext cx="11979965" cy="1093304"/>
          </a:xfrm>
          <a:prstGeom prst="rect">
            <a:avLst/>
          </a:prstGeom>
          <a:solidFill>
            <a:srgbClr val="18A3AC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55227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2" y="5469678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398936" y="2504663"/>
            <a:ext cx="11209968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5" y="4246882"/>
            <a:ext cx="11221509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63" y="317389"/>
            <a:ext cx="3626992" cy="7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20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– Blue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247374" y="6175513"/>
            <a:ext cx="959689" cy="2650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50" y="386081"/>
            <a:ext cx="11770751" cy="647191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2"/>
            <a:ext cx="7555913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2" y="515927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0" y="33680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37" y="297069"/>
            <a:ext cx="2914351" cy="5745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247374" y="6175513"/>
            <a:ext cx="959689" cy="2650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50" y="406400"/>
            <a:ext cx="11770751" cy="64516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2"/>
            <a:ext cx="7555913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2" y="515927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0" y="33680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37" y="297069"/>
            <a:ext cx="2914351" cy="5745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auto">
          <a:xfrm>
            <a:off x="247374" y="6175513"/>
            <a:ext cx="959689" cy="2650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50" y="406401"/>
            <a:ext cx="11770751" cy="64516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2"/>
            <a:ext cx="7555913" cy="573961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2" y="515927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0" y="33680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37" y="297069"/>
            <a:ext cx="2914351" cy="5745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Teal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 bwMode="auto">
          <a:xfrm>
            <a:off x="247374" y="6175513"/>
            <a:ext cx="959689" cy="265044"/>
          </a:xfrm>
          <a:prstGeom prst="rect">
            <a:avLst/>
          </a:prstGeom>
          <a:solidFill>
            <a:schemeClr val="bg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45" y="406400"/>
            <a:ext cx="11770756" cy="645160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670561" y="2"/>
            <a:ext cx="7555913" cy="573961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2"/>
          </p:nvPr>
        </p:nvSpPr>
        <p:spPr>
          <a:xfrm>
            <a:off x="1047842" y="5159270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5703" y="4473720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bg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/>
              <a:t>Presenter’s </a:t>
            </a:r>
            <a:r>
              <a:rPr lang="en-US" dirty="0"/>
              <a:t>Name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045702" y="1503863"/>
            <a:ext cx="6940943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050520" y="3368002"/>
            <a:ext cx="6935897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bg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37" y="297069"/>
            <a:ext cx="2914351" cy="57451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5" y="5764696"/>
            <a:ext cx="11979965" cy="1093304"/>
          </a:xfrm>
          <a:prstGeom prst="rect">
            <a:avLst/>
          </a:prstGeom>
          <a:solidFill>
            <a:schemeClr val="bg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398936" y="2504663"/>
            <a:ext cx="11209968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55227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5" y="4246882"/>
            <a:ext cx="11221509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2" y="5469678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63" y="317389"/>
            <a:ext cx="3626992" cy="7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3316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/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5216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1881349"/>
            <a:ext cx="10906539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4968705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7452784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5746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4" y="469929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9266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–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12035" y="5764696"/>
            <a:ext cx="11979965" cy="1093304"/>
          </a:xfrm>
          <a:prstGeom prst="rect">
            <a:avLst/>
          </a:prstGeom>
          <a:solidFill>
            <a:srgbClr val="0093D0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2"/>
          </p:nvPr>
        </p:nvSpPr>
        <p:spPr>
          <a:xfrm>
            <a:off x="425600" y="6155227"/>
            <a:ext cx="2567117" cy="238607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algn="l">
              <a:defRPr sz="12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23462" y="5469678"/>
            <a:ext cx="5588615" cy="568959"/>
          </a:xfrm>
          <a:prstGeom prst="rect">
            <a:avLst/>
          </a:prstGeom>
        </p:spPr>
        <p:txBody>
          <a:bodyPr vert="horz" wrap="square" lIns="91440" tIns="0" rIns="91440" bIns="0" rtlCol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lang="en-US" sz="1600" i="0" baseline="0" dirty="0" smtClean="0">
                <a:solidFill>
                  <a:schemeClr val="tx1"/>
                </a:solidFill>
                <a:cs typeface="Arial" pitchFamily="34" charset="0"/>
              </a:defRPr>
            </a:lvl1pPr>
            <a:lvl2pPr>
              <a:defRPr lang="en-US" sz="1800" dirty="0" smtClean="0">
                <a:latin typeface="+mn-lt"/>
              </a:defRPr>
            </a:lvl2pPr>
            <a:lvl3pPr>
              <a:defRPr lang="en-US" sz="1800" dirty="0" smtClean="0">
                <a:latin typeface="+mn-lt"/>
              </a:defRPr>
            </a:lvl3pPr>
            <a:lvl4pPr>
              <a:defRPr lang="en-US" sz="1800" dirty="0" smtClean="0">
                <a:latin typeface="+mn-lt"/>
              </a:defRPr>
            </a:lvl4pPr>
            <a:lvl5pPr>
              <a:defRPr lang="en-US" sz="1800" dirty="0">
                <a:latin typeface="+mn-lt"/>
              </a:defRPr>
            </a:lvl5pPr>
          </a:lstStyle>
          <a:p>
            <a:pPr marL="0" lvl="0"/>
            <a:r>
              <a:rPr lang="en-US" dirty="0"/>
              <a:t>Presenter’s Name</a:t>
            </a:r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398936" y="2504663"/>
            <a:ext cx="11209968" cy="1749284"/>
          </a:xfrm>
        </p:spPr>
        <p:txBody>
          <a:bodyPr anchor="b">
            <a:noAutofit/>
          </a:bodyPr>
          <a:lstStyle>
            <a:lvl1pPr>
              <a:defRPr sz="36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03755" y="4246882"/>
            <a:ext cx="11221509" cy="677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1600" i="0">
                <a:solidFill>
                  <a:schemeClr val="tx1"/>
                </a:solidFill>
                <a:latin typeface="+mj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463" y="317389"/>
            <a:ext cx="3626992" cy="71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13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Nav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4" y="1894327"/>
            <a:ext cx="5102453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87182" y="1894327"/>
            <a:ext cx="5102453" cy="3804111"/>
          </a:xfrm>
        </p:spPr>
        <p:txBody>
          <a:bodyPr/>
          <a:lstStyle>
            <a:lvl2pPr>
              <a:buClr>
                <a:schemeClr val="accent5"/>
              </a:buClr>
              <a:defRPr/>
            </a:lvl2pPr>
            <a:lvl4pPr>
              <a:buClr>
                <a:schemeClr val="accent5"/>
              </a:buClr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20BCC-9AD2-4BC6-9A79-105F74D789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999" b="31874"/>
          <a:stretch/>
        </p:blipFill>
        <p:spPr>
          <a:xfrm>
            <a:off x="10601174" y="6277720"/>
            <a:ext cx="1336826" cy="5498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00FF08C-5918-624D-AE04-9522A0DE4ABC}"/>
              </a:ext>
            </a:extLst>
          </p:cNvPr>
          <p:cNvSpPr/>
          <p:nvPr userDrawn="1"/>
        </p:nvSpPr>
        <p:spPr>
          <a:xfrm>
            <a:off x="690893" y="6392623"/>
            <a:ext cx="25739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A8EB66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FY 2019-2020 </a:t>
            </a:r>
            <a:r>
              <a:rPr lang="en-US" sz="1200" dirty="0" err="1">
                <a:solidFill>
                  <a:srgbClr val="A8EB66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CoE</a:t>
            </a:r>
            <a:endParaRPr lang="en-US" sz="1200" i="1" dirty="0">
              <a:latin typeface="Helvetica Neue Thin" panose="020B0403020202020204" pitchFamily="34" charset="0"/>
              <a:ea typeface="Helvetica Neue Thin" panose="020B0403020202020204" pitchFamily="34" charset="0"/>
              <a:cs typeface="Helvetica Neue Medium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818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6"/>
            <a:ext cx="10893285" cy="4770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9589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-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9600" y="1881349"/>
            <a:ext cx="10906539" cy="3937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defTabSz="274313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bg2"/>
              </a:buClr>
              <a:buNone/>
              <a:tabLst/>
              <a:defRPr sz="1800" baseline="0">
                <a:latin typeface="+mn-lt"/>
              </a:defRPr>
            </a:lvl1pPr>
            <a:lvl2pPr marL="457189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600" baseline="0">
                <a:latin typeface="+mn-lt"/>
              </a:defRPr>
            </a:lvl2pPr>
            <a:lvl3pPr marL="688958" indent="-23177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178CCB"/>
              </a:buClr>
              <a:buSzPct val="70000"/>
              <a:buFont typeface="LucidaGrande" charset="0"/>
              <a:buChar char="■"/>
              <a:tabLst/>
              <a:defRPr sz="1400" baseline="0">
                <a:latin typeface="+mn-lt"/>
              </a:defRPr>
            </a:lvl3pPr>
            <a:lvl4pPr marL="914378" indent="-231770">
              <a:lnSpc>
                <a:spcPct val="100000"/>
              </a:lnSpc>
              <a:spcAft>
                <a:spcPts val="800"/>
              </a:spcAft>
              <a:buClr>
                <a:schemeClr val="accent6">
                  <a:lumMod val="60000"/>
                  <a:lumOff val="40000"/>
                </a:schemeClr>
              </a:buClr>
              <a:buFont typeface="LucidaGrande" charset="0"/>
              <a:buChar char="-"/>
              <a:tabLst/>
              <a:defRPr sz="1200">
                <a:latin typeface="+mn-lt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2103658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4" y="469929"/>
            <a:ext cx="11449876" cy="5297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90365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 –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4" y="1894327"/>
            <a:ext cx="5102453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87182" y="1894327"/>
            <a:ext cx="5102453" cy="3804111"/>
          </a:xfr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792787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4"/>
            <a:ext cx="1431235" cy="1577005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7" y="353943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4"/>
            <a:ext cx="1431235" cy="1577005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7" y="353943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–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83470" y="1908316"/>
            <a:ext cx="10972431" cy="280946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800" i="0" baseline="0">
                <a:latin typeface="+mj-lt"/>
              </a:defRPr>
            </a:lvl1pPr>
            <a:lvl2pPr marL="230181" indent="0">
              <a:buNone/>
              <a:defRPr>
                <a:latin typeface="+mn-lt"/>
              </a:defRPr>
            </a:lvl2pPr>
            <a:lvl3pPr marL="515924" indent="0">
              <a:buNone/>
              <a:defRPr>
                <a:latin typeface="+mn-lt"/>
              </a:defRPr>
            </a:lvl3pPr>
            <a:lvl4pPr marL="800080" indent="0">
              <a:buNone/>
              <a:defRPr>
                <a:latin typeface="+mn-lt"/>
              </a:defRPr>
            </a:lvl4pPr>
            <a:lvl5pPr marL="1085823" indent="0">
              <a:buNone/>
              <a:defRPr>
                <a:latin typeface="+mn-lt"/>
              </a:defRPr>
            </a:lvl5pPr>
          </a:lstStyle>
          <a:p>
            <a:pPr lvl="0"/>
            <a:r>
              <a:rPr lang="en-US" dirty="0"/>
              <a:t>This page is an option should you wish to utilize a quote as a stand-alone slide within your presentation. The rest is </a:t>
            </a: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.</a:t>
            </a: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662608" y="4"/>
            <a:ext cx="1431235" cy="1577005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rgbClr val="90BD31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 userDrawn="1"/>
        </p:nvSpPr>
        <p:spPr bwMode="auto">
          <a:xfrm>
            <a:off x="579507" y="353943"/>
            <a:ext cx="1590260" cy="212365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3800" b="1" i="0" dirty="0">
                <a:solidFill>
                  <a:schemeClr val="bg2"/>
                </a:solidFill>
                <a:latin typeface="+mn-lt"/>
              </a:rPr>
              <a:t>“</a:t>
            </a:r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596899" y="4929107"/>
            <a:ext cx="8685277" cy="5739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Author’s Name</a:t>
            </a:r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596899" y="5307938"/>
            <a:ext cx="8685277" cy="5879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2000"/>
              </a:lnSpc>
              <a:buNone/>
              <a:defRPr sz="1800" b="0" baseline="0">
                <a:solidFill>
                  <a:schemeClr val="accent3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Position Title</a:t>
            </a:r>
          </a:p>
        </p:txBody>
      </p:sp>
    </p:spTree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 bwMode="auto">
          <a:xfrm>
            <a:off x="5" y="2363627"/>
            <a:ext cx="9402305" cy="1881809"/>
          </a:xfrm>
          <a:prstGeom prst="rect">
            <a:avLst/>
          </a:prstGeom>
          <a:solidFill>
            <a:schemeClr val="accent1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559254"/>
            <a:ext cx="8580549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5" y="2363627"/>
            <a:ext cx="9402305" cy="1881809"/>
          </a:xfrm>
          <a:prstGeom prst="rect">
            <a:avLst/>
          </a:prstGeom>
          <a:solidFill>
            <a:schemeClr val="accent2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559254"/>
            <a:ext cx="8580549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54264467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– Gree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5" y="2363627"/>
            <a:ext cx="9402305" cy="1881809"/>
          </a:xfrm>
          <a:prstGeom prst="rect">
            <a:avLst/>
          </a:prstGeom>
          <a:solidFill>
            <a:schemeClr val="accent3"/>
          </a:solidFill>
          <a:ln w="19050" algn="ctr">
            <a:noFill/>
            <a:miter lim="800000"/>
            <a:headEnd/>
            <a:tailEnd/>
          </a:ln>
        </p:spPr>
        <p:txBody>
          <a:bodyPr wrap="none" rtlCol="0" anchor="ctr"/>
          <a:lstStyle/>
          <a:p>
            <a:pPr algn="ctr">
              <a:lnSpc>
                <a:spcPct val="90000"/>
              </a:lnSpc>
            </a:pPr>
            <a:endParaRPr lang="en-US" sz="1600" b="1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2559254"/>
            <a:ext cx="8580549" cy="1477195"/>
          </a:xfrm>
        </p:spPr>
        <p:txBody>
          <a:bodyPr anchor="ctr">
            <a:noAutofit/>
          </a:bodyPr>
          <a:lstStyle>
            <a:lvl1pPr>
              <a:defRPr sz="36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Header Here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6650" y="3060589"/>
            <a:ext cx="2914351" cy="57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282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with logo_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2514849"/>
            <a:ext cx="2438400" cy="182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Resear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5739" y="2415131"/>
            <a:ext cx="2153920" cy="16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0373" y="-16250"/>
            <a:ext cx="4971627" cy="2446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15132"/>
            <a:ext cx="8885739" cy="4442869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Educ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53" y="2267794"/>
            <a:ext cx="2153920" cy="1615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1226"/>
            <a:ext cx="4700596" cy="22790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373" y="2267794"/>
            <a:ext cx="9035628" cy="4590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373" y="2267794"/>
            <a:ext cx="9035627" cy="459020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- Patient Ca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53" y="2267794"/>
            <a:ext cx="2153920" cy="1615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4530033" cy="22677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6373" y="2267794"/>
            <a:ext cx="9035628" cy="459020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idx="1" hasCustomPrompt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2628177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and Sub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</p:spTree>
    <p:extLst>
      <p:ext uri="{BB962C8B-B14F-4D97-AF65-F5344CB8AC3E}">
        <p14:creationId xmlns:p14="http://schemas.microsoft.com/office/powerpoint/2010/main" val="59302280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15925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357814" y="450575"/>
            <a:ext cx="11449876" cy="542014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90672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 hasCustomPrompt="1"/>
          </p:nvPr>
        </p:nvSpPr>
        <p:spPr>
          <a:xfrm>
            <a:off x="604780" y="425003"/>
            <a:ext cx="10898107" cy="611449"/>
          </a:xfrm>
        </p:spPr>
        <p:txBody>
          <a:bodyPr anchor="b">
            <a:noAutofit/>
          </a:bodyPr>
          <a:lstStyle>
            <a:lvl1pPr>
              <a:defRPr sz="3600">
                <a:latin typeface="+mj-lt"/>
              </a:defRPr>
            </a:lvl1pPr>
          </a:lstStyle>
          <a:p>
            <a:r>
              <a:rPr lang="en-US" dirty="0"/>
              <a:t>Slide Title Here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3" y="927657"/>
            <a:ext cx="10893285" cy="4465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800" i="0">
                <a:latin typeface="+mn-lt"/>
              </a:defRPr>
            </a:lvl1pPr>
            <a:lvl2pPr marL="230181" indent="0">
              <a:lnSpc>
                <a:spcPct val="100000"/>
              </a:lnSpc>
              <a:buNone/>
              <a:defRPr i="1">
                <a:latin typeface="+mn-lt"/>
              </a:defRPr>
            </a:lvl2pPr>
            <a:lvl3pPr marL="515924" indent="0">
              <a:lnSpc>
                <a:spcPct val="100000"/>
              </a:lnSpc>
              <a:buNone/>
              <a:defRPr i="1">
                <a:latin typeface="+mn-lt"/>
              </a:defRPr>
            </a:lvl3pPr>
            <a:lvl4pPr marL="800080" indent="0">
              <a:lnSpc>
                <a:spcPct val="100000"/>
              </a:lnSpc>
              <a:buNone/>
              <a:defRPr i="1">
                <a:latin typeface="+mn-lt"/>
              </a:defRPr>
            </a:lvl4pPr>
            <a:lvl5pPr marL="1085823" indent="0">
              <a:lnSpc>
                <a:spcPct val="100000"/>
              </a:lnSpc>
              <a:buNone/>
              <a:defRPr i="1">
                <a:latin typeface="+mn-lt"/>
              </a:defRPr>
            </a:lvl5pPr>
          </a:lstStyle>
          <a:p>
            <a:pPr lvl="0"/>
            <a:r>
              <a:rPr lang="en-US" dirty="0"/>
              <a:t>Optional Subhead here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8" hasCustomPrompt="1"/>
          </p:nvPr>
        </p:nvSpPr>
        <p:spPr>
          <a:xfrm>
            <a:off x="609234" y="1868556"/>
            <a:ext cx="5102453" cy="3909392"/>
          </a:xfrm>
        </p:spPr>
        <p:txBody>
          <a:bodyPr/>
          <a:lstStyle>
            <a:lvl1pPr marL="0" indent="0">
              <a:buNone/>
              <a:defRPr/>
            </a:lvl1pPr>
            <a:lvl2pPr marL="295268" indent="0">
              <a:buNone/>
              <a:defRPr/>
            </a:lvl2pPr>
            <a:lvl3pPr marL="579422" indent="0">
              <a:buNone/>
              <a:defRPr/>
            </a:lvl3pPr>
            <a:lvl4pPr marL="80643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19" hasCustomPrompt="1"/>
          </p:nvPr>
        </p:nvSpPr>
        <p:spPr>
          <a:xfrm>
            <a:off x="6366522" y="1868556"/>
            <a:ext cx="5136369" cy="3909392"/>
          </a:xfrm>
        </p:spPr>
        <p:txBody>
          <a:bodyPr/>
          <a:lstStyle>
            <a:lvl1pPr marL="0" indent="0">
              <a:buNone/>
              <a:defRPr/>
            </a:lvl1pPr>
            <a:lvl2pPr marL="295268" indent="0">
              <a:buNone/>
              <a:defRPr/>
            </a:lvl2pPr>
            <a:lvl3pPr marL="579422" indent="0">
              <a:buNone/>
              <a:defRPr/>
            </a:lvl3pPr>
            <a:lvl4pPr marL="806430" indent="0">
              <a:buNone/>
              <a:defRPr/>
            </a:lvl4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8415597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4780" y="425003"/>
            <a:ext cx="10898107" cy="611449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no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30871" y="6470130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62812" y="645350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 userDrawn="1"/>
        </p:nvCxnSpPr>
        <p:spPr>
          <a:xfrm>
            <a:off x="486834" y="6250080"/>
            <a:ext cx="11218333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4" name="Freeform 77"/>
          <p:cNvSpPr>
            <a:spLocks/>
          </p:cNvSpPr>
          <p:nvPr userDrawn="1"/>
        </p:nvSpPr>
        <p:spPr bwMode="auto">
          <a:xfrm>
            <a:off x="11173148" y="6443869"/>
            <a:ext cx="641349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0305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4" r:id="rId4"/>
    <p:sldLayoutId id="2147483985" r:id="rId5"/>
    <p:sldLayoutId id="2147483983" r:id="rId6"/>
    <p:sldLayoutId id="2147483982" r:id="rId7"/>
    <p:sldLayoutId id="2147483986" r:id="rId8"/>
    <p:sldLayoutId id="2147483987" r:id="rId9"/>
    <p:sldLayoutId id="2147483999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  <p:sldLayoutId id="2147483995" r:id="rId18"/>
  </p:sldLayoutIdLst>
  <p:transition>
    <p:fade/>
  </p:transition>
  <p:hf hdr="0" dt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1"/>
        </a:buClr>
        <a:buSzPct val="80000"/>
        <a:buFont typeface="Wingdings" charset="2"/>
        <a:buChar char="§"/>
        <a:defRPr lang="en-US" sz="1400" b="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4780" y="425003"/>
            <a:ext cx="10898107" cy="611449"/>
          </a:xfrm>
          <a:prstGeom prst="rect">
            <a:avLst/>
          </a:prstGeom>
        </p:spPr>
        <p:txBody>
          <a:bodyPr vert="horz" wrap="square" lIns="91440" tIns="45720" rIns="91440" bIns="45720" rtlCol="0" anchor="b" anchorCtr="0">
            <a:normAutofit/>
          </a:bodyPr>
          <a:lstStyle/>
          <a:p>
            <a:r>
              <a:rPr lang="en-US" dirty="0"/>
              <a:t>Slide Title Here</a:t>
            </a: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730871" y="6470130"/>
            <a:ext cx="5747876" cy="137980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362812" y="6453507"/>
            <a:ext cx="328081" cy="155233"/>
          </a:xfrm>
          <a:prstGeom prst="rect">
            <a:avLst/>
          </a:prstGeom>
        </p:spPr>
        <p:txBody>
          <a:bodyPr vert="horz" wrap="square" lIns="0" tIns="0" rIns="0" bIns="0" rtlCol="0" anchor="b" anchorCtr="0"/>
          <a:lstStyle>
            <a:lvl1pPr algn="l">
              <a:defRPr sz="700" i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BCC8D0D-EAEC-449D-9161-023DFF90F2E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486834" y="6250080"/>
            <a:ext cx="11218333" cy="0"/>
          </a:xfrm>
          <a:prstGeom prst="line">
            <a:avLst/>
          </a:prstGeom>
          <a:noFill/>
          <a:ln w="3175" cap="flat">
            <a:solidFill>
              <a:srgbClr val="05204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/>
          <p:nvPr userDrawn="1"/>
        </p:nvCxnSpPr>
        <p:spPr>
          <a:xfrm>
            <a:off x="370417" y="6250080"/>
            <a:ext cx="11460480" cy="0"/>
          </a:xfrm>
          <a:prstGeom prst="line">
            <a:avLst/>
          </a:prstGeom>
          <a:noFill/>
          <a:ln w="31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Text Placeholder 3"/>
          <p:cNvSpPr>
            <a:spLocks noGrp="1"/>
          </p:cNvSpPr>
          <p:nvPr>
            <p:ph type="body" idx="1"/>
          </p:nvPr>
        </p:nvSpPr>
        <p:spPr>
          <a:xfrm>
            <a:off x="612915" y="1868558"/>
            <a:ext cx="10850220" cy="3909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Freeform 77"/>
          <p:cNvSpPr>
            <a:spLocks/>
          </p:cNvSpPr>
          <p:nvPr userDrawn="1"/>
        </p:nvSpPr>
        <p:spPr bwMode="auto">
          <a:xfrm>
            <a:off x="11173148" y="6443869"/>
            <a:ext cx="641349" cy="231074"/>
          </a:xfrm>
          <a:custGeom>
            <a:avLst/>
            <a:gdLst>
              <a:gd name="T0" fmla="*/ 350 w 350"/>
              <a:gd name="T1" fmla="*/ 52 h 168"/>
              <a:gd name="T2" fmla="*/ 270 w 350"/>
              <a:gd name="T3" fmla="*/ 130 h 168"/>
              <a:gd name="T4" fmla="*/ 240 w 350"/>
              <a:gd name="T5" fmla="*/ 100 h 168"/>
              <a:gd name="T6" fmla="*/ 205 w 350"/>
              <a:gd name="T7" fmla="*/ 91 h 168"/>
              <a:gd name="T8" fmla="*/ 201 w 350"/>
              <a:gd name="T9" fmla="*/ 86 h 168"/>
              <a:gd name="T10" fmla="*/ 200 w 350"/>
              <a:gd name="T11" fmla="*/ 82 h 168"/>
              <a:gd name="T12" fmla="*/ 203 w 350"/>
              <a:gd name="T13" fmla="*/ 73 h 168"/>
              <a:gd name="T14" fmla="*/ 203 w 350"/>
              <a:gd name="T15" fmla="*/ 73 h 168"/>
              <a:gd name="T16" fmla="*/ 205 w 350"/>
              <a:gd name="T17" fmla="*/ 72 h 168"/>
              <a:gd name="T18" fmla="*/ 234 w 350"/>
              <a:gd name="T19" fmla="*/ 71 h 168"/>
              <a:gd name="T20" fmla="*/ 266 w 350"/>
              <a:gd name="T21" fmla="*/ 85 h 168"/>
              <a:gd name="T22" fmla="*/ 222 w 350"/>
              <a:gd name="T23" fmla="*/ 48 h 168"/>
              <a:gd name="T24" fmla="*/ 179 w 350"/>
              <a:gd name="T25" fmla="*/ 73 h 168"/>
              <a:gd name="T26" fmla="*/ 178 w 350"/>
              <a:gd name="T27" fmla="*/ 76 h 168"/>
              <a:gd name="T28" fmla="*/ 122 w 350"/>
              <a:gd name="T29" fmla="*/ 60 h 168"/>
              <a:gd name="T30" fmla="*/ 178 w 350"/>
              <a:gd name="T31" fmla="*/ 41 h 168"/>
              <a:gd name="T32" fmla="*/ 153 w 350"/>
              <a:gd name="T33" fmla="*/ 0 h 168"/>
              <a:gd name="T34" fmla="*/ 97 w 350"/>
              <a:gd name="T35" fmla="*/ 2 h 168"/>
              <a:gd name="T36" fmla="*/ 72 w 350"/>
              <a:gd name="T37" fmla="*/ 73 h 168"/>
              <a:gd name="T38" fmla="*/ 25 w 350"/>
              <a:gd name="T39" fmla="*/ 73 h 168"/>
              <a:gd name="T40" fmla="*/ 0 w 350"/>
              <a:gd name="T41" fmla="*/ 2 h 168"/>
              <a:gd name="T42" fmla="*/ 48 w 350"/>
              <a:gd name="T43" fmla="*/ 119 h 168"/>
              <a:gd name="T44" fmla="*/ 97 w 350"/>
              <a:gd name="T45" fmla="*/ 64 h 168"/>
              <a:gd name="T46" fmla="*/ 187 w 350"/>
              <a:gd name="T47" fmla="*/ 107 h 168"/>
              <a:gd name="T48" fmla="*/ 214 w 350"/>
              <a:gd name="T49" fmla="*/ 117 h 168"/>
              <a:gd name="T50" fmla="*/ 242 w 350"/>
              <a:gd name="T51" fmla="*/ 125 h 168"/>
              <a:gd name="T52" fmla="*/ 237 w 350"/>
              <a:gd name="T53" fmla="*/ 147 h 168"/>
              <a:gd name="T54" fmla="*/ 203 w 350"/>
              <a:gd name="T55" fmla="*/ 141 h 168"/>
              <a:gd name="T56" fmla="*/ 176 w 350"/>
              <a:gd name="T57" fmla="*/ 130 h 168"/>
              <a:gd name="T58" fmla="*/ 224 w 350"/>
              <a:gd name="T59" fmla="*/ 168 h 168"/>
              <a:gd name="T60" fmla="*/ 270 w 350"/>
              <a:gd name="T61" fmla="*/ 134 h 168"/>
              <a:gd name="T62" fmla="*/ 295 w 350"/>
              <a:gd name="T63" fmla="*/ 166 h 168"/>
              <a:gd name="T64" fmla="*/ 343 w 350"/>
              <a:gd name="T65" fmla="*/ 119 h 168"/>
              <a:gd name="T66" fmla="*/ 295 w 350"/>
              <a:gd name="T67" fmla="*/ 99 h 168"/>
              <a:gd name="T68" fmla="*/ 350 w 350"/>
              <a:gd name="T69" fmla="*/ 7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50" h="168">
                <a:moveTo>
                  <a:pt x="350" y="73"/>
                </a:moveTo>
                <a:cubicBezTo>
                  <a:pt x="350" y="52"/>
                  <a:pt x="350" y="52"/>
                  <a:pt x="350" y="52"/>
                </a:cubicBezTo>
                <a:cubicBezTo>
                  <a:pt x="270" y="52"/>
                  <a:pt x="270" y="52"/>
                  <a:pt x="270" y="52"/>
                </a:cubicBezTo>
                <a:cubicBezTo>
                  <a:pt x="270" y="130"/>
                  <a:pt x="270" y="130"/>
                  <a:pt x="270" y="130"/>
                </a:cubicBezTo>
                <a:cubicBezTo>
                  <a:pt x="269" y="121"/>
                  <a:pt x="266" y="114"/>
                  <a:pt x="260" y="109"/>
                </a:cubicBezTo>
                <a:cubicBezTo>
                  <a:pt x="255" y="105"/>
                  <a:pt x="249" y="102"/>
                  <a:pt x="240" y="100"/>
                </a:cubicBezTo>
                <a:cubicBezTo>
                  <a:pt x="220" y="96"/>
                  <a:pt x="220" y="96"/>
                  <a:pt x="220" y="96"/>
                </a:cubicBezTo>
                <a:cubicBezTo>
                  <a:pt x="213" y="94"/>
                  <a:pt x="208" y="92"/>
                  <a:pt x="205" y="91"/>
                </a:cubicBezTo>
                <a:cubicBezTo>
                  <a:pt x="203" y="90"/>
                  <a:pt x="201" y="88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1" y="86"/>
                  <a:pt x="201" y="86"/>
                  <a:pt x="201" y="86"/>
                </a:cubicBezTo>
                <a:cubicBezTo>
                  <a:pt x="200" y="85"/>
                  <a:pt x="200" y="83"/>
                  <a:pt x="200" y="82"/>
                </a:cubicBezTo>
                <a:cubicBezTo>
                  <a:pt x="200" y="78"/>
                  <a:pt x="201" y="75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3" y="73"/>
                  <a:pt x="203" y="73"/>
                  <a:pt x="203" y="73"/>
                </a:cubicBezTo>
                <a:cubicBezTo>
                  <a:pt x="204" y="72"/>
                  <a:pt x="205" y="72"/>
                  <a:pt x="205" y="72"/>
                </a:cubicBezTo>
                <a:cubicBezTo>
                  <a:pt x="209" y="69"/>
                  <a:pt x="214" y="68"/>
                  <a:pt x="220" y="68"/>
                </a:cubicBezTo>
                <a:cubicBezTo>
                  <a:pt x="226" y="68"/>
                  <a:pt x="231" y="69"/>
                  <a:pt x="234" y="71"/>
                </a:cubicBezTo>
                <a:cubicBezTo>
                  <a:pt x="240" y="74"/>
                  <a:pt x="243" y="78"/>
                  <a:pt x="243" y="85"/>
                </a:cubicBezTo>
                <a:cubicBezTo>
                  <a:pt x="266" y="85"/>
                  <a:pt x="266" y="85"/>
                  <a:pt x="266" y="85"/>
                </a:cubicBezTo>
                <a:cubicBezTo>
                  <a:pt x="266" y="73"/>
                  <a:pt x="261" y="64"/>
                  <a:pt x="253" y="58"/>
                </a:cubicBezTo>
                <a:cubicBezTo>
                  <a:pt x="244" y="51"/>
                  <a:pt x="234" y="48"/>
                  <a:pt x="222" y="48"/>
                </a:cubicBezTo>
                <a:cubicBezTo>
                  <a:pt x="207" y="48"/>
                  <a:pt x="196" y="52"/>
                  <a:pt x="189" y="58"/>
                </a:cubicBezTo>
                <a:cubicBezTo>
                  <a:pt x="184" y="62"/>
                  <a:pt x="181" y="67"/>
                  <a:pt x="179" y="73"/>
                </a:cubicBezTo>
                <a:cubicBezTo>
                  <a:pt x="179" y="73"/>
                  <a:pt x="179" y="73"/>
                  <a:pt x="179" y="73"/>
                </a:cubicBezTo>
                <a:cubicBezTo>
                  <a:pt x="179" y="74"/>
                  <a:pt x="179" y="75"/>
                  <a:pt x="178" y="76"/>
                </a:cubicBezTo>
                <a:cubicBezTo>
                  <a:pt x="176" y="89"/>
                  <a:pt x="167" y="98"/>
                  <a:pt x="153" y="98"/>
                </a:cubicBezTo>
                <a:cubicBezTo>
                  <a:pt x="131" y="98"/>
                  <a:pt x="122" y="79"/>
                  <a:pt x="122" y="60"/>
                </a:cubicBezTo>
                <a:cubicBezTo>
                  <a:pt x="122" y="40"/>
                  <a:pt x="131" y="21"/>
                  <a:pt x="153" y="21"/>
                </a:cubicBezTo>
                <a:cubicBezTo>
                  <a:pt x="166" y="21"/>
                  <a:pt x="176" y="29"/>
                  <a:pt x="178" y="41"/>
                </a:cubicBezTo>
                <a:cubicBezTo>
                  <a:pt x="202" y="41"/>
                  <a:pt x="202" y="41"/>
                  <a:pt x="202" y="41"/>
                </a:cubicBezTo>
                <a:cubicBezTo>
                  <a:pt x="199" y="14"/>
                  <a:pt x="178" y="0"/>
                  <a:pt x="153" y="0"/>
                </a:cubicBezTo>
                <a:cubicBezTo>
                  <a:pt x="119" y="0"/>
                  <a:pt x="99" y="24"/>
                  <a:pt x="97" y="55"/>
                </a:cubicBezTo>
                <a:cubicBezTo>
                  <a:pt x="97" y="2"/>
                  <a:pt x="97" y="2"/>
                  <a:pt x="97" y="2"/>
                </a:cubicBezTo>
                <a:cubicBezTo>
                  <a:pt x="72" y="2"/>
                  <a:pt x="72" y="2"/>
                  <a:pt x="72" y="2"/>
                </a:cubicBezTo>
                <a:cubicBezTo>
                  <a:pt x="72" y="73"/>
                  <a:pt x="72" y="73"/>
                  <a:pt x="72" y="73"/>
                </a:cubicBezTo>
                <a:cubicBezTo>
                  <a:pt x="72" y="90"/>
                  <a:pt x="66" y="98"/>
                  <a:pt x="48" y="98"/>
                </a:cubicBezTo>
                <a:cubicBezTo>
                  <a:pt x="28" y="98"/>
                  <a:pt x="25" y="86"/>
                  <a:pt x="25" y="73"/>
                </a:cubicBezTo>
                <a:cubicBezTo>
                  <a:pt x="25" y="2"/>
                  <a:pt x="25" y="2"/>
                  <a:pt x="25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104"/>
                  <a:pt x="18" y="119"/>
                  <a:pt x="48" y="119"/>
                </a:cubicBezTo>
                <a:cubicBezTo>
                  <a:pt x="79" y="119"/>
                  <a:pt x="97" y="104"/>
                  <a:pt x="97" y="73"/>
                </a:cubicBezTo>
                <a:cubicBezTo>
                  <a:pt x="97" y="64"/>
                  <a:pt x="97" y="64"/>
                  <a:pt x="97" y="64"/>
                </a:cubicBezTo>
                <a:cubicBezTo>
                  <a:pt x="99" y="95"/>
                  <a:pt x="119" y="119"/>
                  <a:pt x="153" y="119"/>
                </a:cubicBezTo>
                <a:cubicBezTo>
                  <a:pt x="167" y="119"/>
                  <a:pt x="179" y="115"/>
                  <a:pt x="187" y="107"/>
                </a:cubicBezTo>
                <a:cubicBezTo>
                  <a:pt x="188" y="107"/>
                  <a:pt x="189" y="108"/>
                  <a:pt x="189" y="108"/>
                </a:cubicBezTo>
                <a:cubicBezTo>
                  <a:pt x="194" y="111"/>
                  <a:pt x="202" y="114"/>
                  <a:pt x="214" y="117"/>
                </a:cubicBezTo>
                <a:cubicBezTo>
                  <a:pt x="226" y="119"/>
                  <a:pt x="226" y="119"/>
                  <a:pt x="226" y="119"/>
                </a:cubicBezTo>
                <a:cubicBezTo>
                  <a:pt x="234" y="121"/>
                  <a:pt x="239" y="123"/>
                  <a:pt x="242" y="125"/>
                </a:cubicBezTo>
                <a:cubicBezTo>
                  <a:pt x="245" y="127"/>
                  <a:pt x="247" y="130"/>
                  <a:pt x="247" y="133"/>
                </a:cubicBezTo>
                <a:cubicBezTo>
                  <a:pt x="247" y="140"/>
                  <a:pt x="244" y="144"/>
                  <a:pt x="237" y="147"/>
                </a:cubicBezTo>
                <a:cubicBezTo>
                  <a:pt x="233" y="148"/>
                  <a:pt x="229" y="148"/>
                  <a:pt x="223" y="148"/>
                </a:cubicBezTo>
                <a:cubicBezTo>
                  <a:pt x="213" y="148"/>
                  <a:pt x="207" y="146"/>
                  <a:pt x="203" y="141"/>
                </a:cubicBezTo>
                <a:cubicBezTo>
                  <a:pt x="201" y="139"/>
                  <a:pt x="199" y="135"/>
                  <a:pt x="198" y="130"/>
                </a:cubicBezTo>
                <a:cubicBezTo>
                  <a:pt x="176" y="130"/>
                  <a:pt x="176" y="130"/>
                  <a:pt x="176" y="130"/>
                </a:cubicBezTo>
                <a:cubicBezTo>
                  <a:pt x="176" y="142"/>
                  <a:pt x="180" y="151"/>
                  <a:pt x="189" y="158"/>
                </a:cubicBezTo>
                <a:cubicBezTo>
                  <a:pt x="197" y="164"/>
                  <a:pt x="209" y="168"/>
                  <a:pt x="224" y="168"/>
                </a:cubicBezTo>
                <a:cubicBezTo>
                  <a:pt x="239" y="168"/>
                  <a:pt x="250" y="164"/>
                  <a:pt x="258" y="158"/>
                </a:cubicBezTo>
                <a:cubicBezTo>
                  <a:pt x="265" y="151"/>
                  <a:pt x="269" y="143"/>
                  <a:pt x="270" y="134"/>
                </a:cubicBezTo>
                <a:cubicBezTo>
                  <a:pt x="270" y="166"/>
                  <a:pt x="270" y="166"/>
                  <a:pt x="270" y="166"/>
                </a:cubicBezTo>
                <a:cubicBezTo>
                  <a:pt x="295" y="166"/>
                  <a:pt x="295" y="166"/>
                  <a:pt x="295" y="166"/>
                </a:cubicBezTo>
                <a:cubicBezTo>
                  <a:pt x="295" y="119"/>
                  <a:pt x="295" y="119"/>
                  <a:pt x="295" y="119"/>
                </a:cubicBezTo>
                <a:cubicBezTo>
                  <a:pt x="343" y="119"/>
                  <a:pt x="343" y="119"/>
                  <a:pt x="343" y="119"/>
                </a:cubicBezTo>
                <a:cubicBezTo>
                  <a:pt x="343" y="99"/>
                  <a:pt x="343" y="99"/>
                  <a:pt x="343" y="99"/>
                </a:cubicBezTo>
                <a:cubicBezTo>
                  <a:pt x="295" y="99"/>
                  <a:pt x="295" y="99"/>
                  <a:pt x="295" y="99"/>
                </a:cubicBezTo>
                <a:cubicBezTo>
                  <a:pt x="295" y="73"/>
                  <a:pt x="295" y="73"/>
                  <a:pt x="295" y="73"/>
                </a:cubicBezTo>
                <a:lnTo>
                  <a:pt x="350" y="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3954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5" r:id="rId2"/>
    <p:sldLayoutId id="2147483972" r:id="rId3"/>
    <p:sldLayoutId id="2147483975" r:id="rId4"/>
    <p:sldLayoutId id="2147483976" r:id="rId5"/>
    <p:sldLayoutId id="2147484001" r:id="rId6"/>
    <p:sldLayoutId id="2147483944" r:id="rId7"/>
    <p:sldLayoutId id="2147483947" r:id="rId8"/>
    <p:sldLayoutId id="2147483952" r:id="rId9"/>
    <p:sldLayoutId id="2147483951" r:id="rId10"/>
    <p:sldLayoutId id="2147483953" r:id="rId11"/>
    <p:sldLayoutId id="2147484000" r:id="rId12"/>
    <p:sldLayoutId id="2147483949" r:id="rId13"/>
    <p:sldLayoutId id="2147483950" r:id="rId14"/>
    <p:sldLayoutId id="2147483960" r:id="rId15"/>
    <p:sldLayoutId id="2147483961" r:id="rId16"/>
    <p:sldLayoutId id="2147483966" r:id="rId17"/>
    <p:sldLayoutId id="2147483967" r:id="rId18"/>
    <p:sldLayoutId id="2147483968" r:id="rId19"/>
    <p:sldLayoutId id="2147483969" r:id="rId20"/>
    <p:sldLayoutId id="2147483970" r:id="rId21"/>
    <p:sldLayoutId id="2147483971" r:id="rId22"/>
    <p:sldLayoutId id="2147483954" r:id="rId23"/>
    <p:sldLayoutId id="2147483959" r:id="rId24"/>
    <p:sldLayoutId id="2147484002" r:id="rId25"/>
    <p:sldLayoutId id="2147484003" r:id="rId26"/>
    <p:sldLayoutId id="2147484004" r:id="rId27"/>
  </p:sldLayoutIdLst>
  <p:transition>
    <p:fade/>
  </p:transition>
  <p:hf hdr="0" dt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lang="en-US" sz="2800" b="0" kern="1200" cap="none" spc="0" baseline="0" dirty="0" smtClean="0">
          <a:solidFill>
            <a:schemeClr val="tx1"/>
          </a:solidFill>
          <a:latin typeface="+mj-lt"/>
          <a:ea typeface="+mj-ea"/>
          <a:cs typeface="Arial" pitchFamily="34" charset="0"/>
        </a:defRPr>
      </a:lvl1pPr>
    </p:titleStyle>
    <p:bodyStyle>
      <a:lvl1pPr marL="295268" indent="-295268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2200" b="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79424" indent="-284156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2000" b="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806430" indent="-227007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80000"/>
        <a:buFont typeface="Wingdings" charset="2"/>
        <a:buChar char="§"/>
        <a:tabLst/>
        <a:defRPr lang="en-US" sz="1800" b="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028675" indent="-222245" algn="l" defTabSz="640064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5">
            <a:lumMod val="50000"/>
          </a:schemeClr>
        </a:buClr>
        <a:buSzPct val="100000"/>
        <a:buFont typeface=".AppleSystemUIFont" charset="0"/>
        <a:buChar char="-"/>
        <a:tabLst/>
        <a:defRPr lang="en-US" sz="1600" b="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312830" indent="-227007" algn="l" defTabSz="640064" rtl="0" eaLnBrk="1" latinLnBrk="0" hangingPunct="1">
        <a:lnSpc>
          <a:spcPct val="200000"/>
        </a:lnSpc>
        <a:spcBef>
          <a:spcPts val="0"/>
        </a:spcBef>
        <a:buClr>
          <a:srgbClr val="18A3AC"/>
        </a:buClr>
        <a:buSzPct val="80000"/>
        <a:buFont typeface="Wingdings" charset="2"/>
        <a:buChar char="§"/>
        <a:defRPr lang="en-US" sz="2000" b="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tx2"/>
                </a:solidFill>
                <a:ea typeface="Helvetica Neue Light" panose="02000403000000020004" pitchFamily="2" charset="0"/>
                <a:cs typeface="Helvetica Neue" panose="02000503000000020004" pitchFamily="2" charset="0"/>
              </a:rPr>
              <a:t>Daniel Chau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8488A0-4333-7C4D-93C0-F8F250CB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474" y="1451404"/>
            <a:ext cx="6940943" cy="1749284"/>
          </a:xfrm>
        </p:spPr>
        <p:txBody>
          <a:bodyPr/>
          <a:lstStyle/>
          <a:p>
            <a:r>
              <a:rPr lang="en-US" sz="4000" dirty="0">
                <a:latin typeface="+mn-lt"/>
              </a:rPr>
              <a:t>Operations &amp; Custodians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in Waste Program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Planning and Implementation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sz="2400" i="1" dirty="0">
                <a:solidFill>
                  <a:schemeClr val="tx1"/>
                </a:solidFill>
                <a:latin typeface="+mn-lt"/>
                <a:ea typeface="Helvetica Neue Thin" panose="020B0403020202020204" pitchFamily="34" charset="0"/>
              </a:rPr>
              <a:t>Recycling &amp; Waste Reduction Program</a:t>
            </a:r>
          </a:p>
        </p:txBody>
      </p:sp>
    </p:spTree>
    <p:extLst>
      <p:ext uri="{BB962C8B-B14F-4D97-AF65-F5344CB8AC3E}">
        <p14:creationId xmlns:p14="http://schemas.microsoft.com/office/powerpoint/2010/main" val="90329230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Centralized Waste Disposal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E71F9-6807-440E-AE29-25FA95E9D5DF}"/>
              </a:ext>
            </a:extLst>
          </p:cNvPr>
          <p:cNvSpPr txBox="1"/>
          <p:nvPr/>
        </p:nvSpPr>
        <p:spPr bwMode="auto">
          <a:xfrm>
            <a:off x="730871" y="1777348"/>
            <a:ext cx="6097904" cy="147732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Program helps reduce Custodial injuries and helps redeploy some staff to focus on updated cleaning guidelines due to COVID-19.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Also provides those individuals the opportunity to sort their waste into the correct waste streams.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7B10E7-882B-408C-BC4B-75EB9A3E5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626" y="1593548"/>
            <a:ext cx="3639308" cy="4340459"/>
          </a:xfrm>
          <a:prstGeom prst="rect">
            <a:avLst/>
          </a:prstGeom>
        </p:spPr>
      </p:pic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81EC4946-584B-49CA-A0E9-DADFFF5B73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086346" y="3547605"/>
            <a:ext cx="2667158" cy="24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0968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Waste Bin Design Standards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F568A2-814B-4144-8BF8-3770565AE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11" y="1157682"/>
            <a:ext cx="8767578" cy="492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0311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Waste Bin Design Standards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5FD2A0-B301-41C8-AAAA-7C6680369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11" y="1149617"/>
            <a:ext cx="8767578" cy="494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1729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Waste Bin Design 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4B0CA2-57AD-4CA1-ADB2-30481091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211" y="1154031"/>
            <a:ext cx="8767577" cy="49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7938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Waste Bin Design 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F4B029-6D57-405D-B317-7128A1197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941" y="1150752"/>
            <a:ext cx="8772118" cy="49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27179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Waste Bin Design 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8937C-CB70-422E-87DC-53650D7ED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941" y="1127892"/>
            <a:ext cx="8772118" cy="492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1484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Waste Bin Design Standards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E89C9-B6C3-4C38-A213-456292590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942" y="1146912"/>
            <a:ext cx="8772118" cy="49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078412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Campus Campaigns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52" y="1584650"/>
            <a:ext cx="5713801" cy="3809454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241300">
              <a:schemeClr val="accent1">
                <a:alpha val="40000"/>
              </a:schemeClr>
            </a:glow>
          </a:effectLst>
        </p:spPr>
      </p:pic>
      <p:pic>
        <p:nvPicPr>
          <p:cNvPr id="8" name="Picture 1" descr="togo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5" t="4540" r="8308" b="6928"/>
          <a:stretch/>
        </p:blipFill>
        <p:spPr bwMode="auto">
          <a:xfrm>
            <a:off x="7099165" y="3715161"/>
            <a:ext cx="1613351" cy="2265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Schnirel\Desktop\coffeecupPub106.jpg" title="Coffee cup &quot;where to toss&quot; advertisment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7299" y="3750681"/>
            <a:ext cx="1726614" cy="219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6029" y="199219"/>
            <a:ext cx="4876858" cy="329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32108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UCSF Campaigns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0" y="1278214"/>
            <a:ext cx="3323654" cy="22166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23" y="1302260"/>
            <a:ext cx="3323654" cy="22166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24" y="3849651"/>
            <a:ext cx="3323653" cy="22166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0" y="3857549"/>
            <a:ext cx="3323654" cy="22166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AA86FC-C95C-488C-9C8C-C4659168C8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858" t="29246" r="21862" b="30807"/>
          <a:stretch/>
        </p:blipFill>
        <p:spPr>
          <a:xfrm>
            <a:off x="7919871" y="2410605"/>
            <a:ext cx="3869603" cy="25603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6349448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dirty="0"/>
              <a:t>Thanks!!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59" y="0"/>
            <a:ext cx="4951141" cy="4936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44"/>
          <a:stretch/>
        </p:blipFill>
        <p:spPr>
          <a:xfrm>
            <a:off x="0" y="4936273"/>
            <a:ext cx="12192000" cy="19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7899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UCSF Background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520683" y="1604076"/>
            <a:ext cx="4000701" cy="3956900"/>
          </a:xfrm>
        </p:spPr>
        <p:txBody>
          <a:bodyPr/>
          <a:lstStyle/>
          <a:p>
            <a:r>
              <a:rPr lang="en-US" dirty="0"/>
              <a:t>20 locations around SF</a:t>
            </a:r>
          </a:p>
          <a:p>
            <a:pPr lvl="1"/>
            <a:r>
              <a:rPr lang="en-US" dirty="0"/>
              <a:t>Parnassus</a:t>
            </a:r>
          </a:p>
          <a:p>
            <a:pPr lvl="1"/>
            <a:r>
              <a:rPr lang="en-US" dirty="0"/>
              <a:t>Mission Bay</a:t>
            </a:r>
          </a:p>
          <a:p>
            <a:endParaRPr lang="en-US" dirty="0"/>
          </a:p>
          <a:p>
            <a:r>
              <a:rPr lang="en-US" dirty="0"/>
              <a:t>Population of 30,500</a:t>
            </a:r>
          </a:p>
          <a:p>
            <a:pPr lvl="1"/>
            <a:r>
              <a:rPr lang="en-US" dirty="0"/>
              <a:t>14,500 Campus Faculty and Staff</a:t>
            </a:r>
          </a:p>
          <a:p>
            <a:pPr lvl="1"/>
            <a:r>
              <a:rPr lang="en-US" dirty="0"/>
              <a:t>10,000 Medical Center Staff</a:t>
            </a:r>
          </a:p>
          <a:p>
            <a:pPr lvl="1"/>
            <a:r>
              <a:rPr lang="en-US" dirty="0"/>
              <a:t>6,000 Students and Postdocs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788" y="167221"/>
            <a:ext cx="4419276" cy="6091764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z="800" dirty="0">
                <a:latin typeface="+mn-lt"/>
              </a:rPr>
              <a:t>Operations &amp; Custodians in Waste Program Planning and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38425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Mastering Zero Waste at UCSF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are we?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2915" y="1270862"/>
            <a:ext cx="10850220" cy="4507090"/>
          </a:xfrm>
        </p:spPr>
        <p:txBody>
          <a:bodyPr/>
          <a:lstStyle/>
          <a:p>
            <a:r>
              <a:rPr lang="en-US" sz="2000" dirty="0"/>
              <a:t>Recycling &amp; Waste Reduction Program</a:t>
            </a:r>
          </a:p>
          <a:p>
            <a:pPr lvl="1"/>
            <a:r>
              <a:rPr lang="en-US" dirty="0"/>
              <a:t>Provide consistent, efficient, and user friendly service for UCSF students, staff, and faculty. Make recycling, composting, reuse, and waste reduction easy to understand and convenient. </a:t>
            </a:r>
          </a:p>
          <a:p>
            <a:pPr lvl="1"/>
            <a:endParaRPr lang="en-US" dirty="0"/>
          </a:p>
          <a:p>
            <a:r>
              <a:rPr lang="en-US" sz="2000" dirty="0"/>
              <a:t>Program Scope:</a:t>
            </a:r>
          </a:p>
          <a:p>
            <a:pPr lvl="1"/>
            <a:r>
              <a:rPr lang="en-US" dirty="0"/>
              <a:t>Actively manage solid waste and recycling for the </a:t>
            </a:r>
          </a:p>
          <a:p>
            <a:pPr marL="295268" lvl="1" indent="0">
              <a:buNone/>
            </a:pPr>
            <a:r>
              <a:rPr lang="en-US" dirty="0"/>
              <a:t>    Campus. Implement solutions that reduce waste to </a:t>
            </a:r>
          </a:p>
          <a:p>
            <a:pPr marL="295268" lvl="1" indent="0">
              <a:buNone/>
            </a:pPr>
            <a:r>
              <a:rPr lang="en-US" dirty="0"/>
              <a:t>    landfill and overall University costs. 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58" y="3107408"/>
            <a:ext cx="3698929" cy="277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5763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our goal?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6720839" y="1773198"/>
            <a:ext cx="5108349" cy="3816429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i="1" dirty="0"/>
              <a:t>Achieve zero waste (defined as 90 percent diversion from landfill) by 2020 at all locations other than UC Health locations, which will have separate waste reduction goals.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Reached 78% </a:t>
            </a:r>
          </a:p>
          <a:p>
            <a:pPr algn="ctr"/>
            <a:r>
              <a:rPr lang="en-US" sz="3200" b="1" dirty="0"/>
              <a:t>Diversion Rate at 2020</a:t>
            </a:r>
          </a:p>
          <a:p>
            <a:pPr algn="ctr"/>
            <a:endParaRPr lang="en-US" sz="3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26916-341F-4D67-ADC5-AF22782BA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12" y="1581471"/>
            <a:ext cx="6161160" cy="369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5063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2020 and Beyond</a:t>
            </a:r>
          </a:p>
        </p:txBody>
      </p:sp>
      <p:sp>
        <p:nvSpPr>
          <p:cNvPr id="9" name="TextBox 8"/>
          <p:cNvSpPr txBox="1"/>
          <p:nvPr/>
        </p:nvSpPr>
        <p:spPr bwMode="auto">
          <a:xfrm>
            <a:off x="604780" y="1598662"/>
            <a:ext cx="3464300" cy="387798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b="1" dirty="0"/>
              <a:t>UCOP Zero Waste Policy Goals beyond 2020</a:t>
            </a:r>
          </a:p>
          <a:p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 waste generation per capita to FY2015/16 levels by 2020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 waste generation by 25% per capita from FY2015/16 levels by 2025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 waste generation by 50% per capita from FY2015/16 levels by 2030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63ADE-8697-488E-98C5-70D51FEC6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029" y="1329254"/>
            <a:ext cx="7763442" cy="455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357810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Sorting and Consolidation Program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12915" y="1868558"/>
            <a:ext cx="5505300" cy="3909393"/>
          </a:xfrm>
        </p:spPr>
        <p:txBody>
          <a:bodyPr/>
          <a:lstStyle/>
          <a:p>
            <a:r>
              <a:rPr lang="en-US" dirty="0"/>
              <a:t>Started in 2015, the program reduced landfill tonnage by 893 in the first year </a:t>
            </a:r>
          </a:p>
          <a:p>
            <a:r>
              <a:rPr lang="en-US" dirty="0"/>
              <a:t>Cost avoidance associated with sorting and consolidation  = $115,000/year</a:t>
            </a:r>
          </a:p>
          <a:p>
            <a:r>
              <a:rPr lang="en-US" dirty="0"/>
              <a:t>Use an app to collect all sorting data</a:t>
            </a:r>
          </a:p>
          <a:p>
            <a:r>
              <a:rPr lang="en-US" dirty="0"/>
              <a:t>Ability to target materials for education</a:t>
            </a:r>
          </a:p>
          <a:p>
            <a:r>
              <a:rPr lang="en-US" dirty="0"/>
              <a:t>Consolidated open bins to weighed compactors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15" y="1728631"/>
            <a:ext cx="5384672" cy="40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418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2915" y="796962"/>
            <a:ext cx="10898107" cy="611449"/>
          </a:xfrm>
        </p:spPr>
        <p:txBody>
          <a:bodyPr/>
          <a:lstStyle/>
          <a:p>
            <a:br>
              <a:rPr lang="en-US" b="1" dirty="0"/>
            </a:br>
            <a:r>
              <a:rPr lang="en-US" b="1" dirty="0"/>
              <a:t>Refuse Separation Ordinance: Large Generators and Zero Waste Facilitators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Refuse Separation Ordinance (effective July 1, 2019)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Large generators of waste who have more than 40 cubic yards of waste serviced weekly or has a compactor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An audit of the waste stream will happen at least once every 3 years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200" dirty="0"/>
              <a:t>Levels of allowable contamination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200" dirty="0"/>
              <a:t>Compost – 5%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200" dirty="0"/>
              <a:t>Recycle – 10%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200" dirty="0"/>
              <a:t>Garbage – 25%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200" dirty="0"/>
              <a:t>No tolerance policy for E-waste/Hazardous waste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If any of the waste streams fail, that property must hire a “Zero Waste Facilitator” for a set period of time or face a daily fine of up to $1,000 per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77288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Sorting and Consolidation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747" y="1702578"/>
            <a:ext cx="4971997" cy="3728998"/>
          </a:xfrm>
          <a:prstGeom prst="rect">
            <a:avLst/>
          </a:prstGeom>
        </p:spPr>
      </p:pic>
      <p:pic>
        <p:nvPicPr>
          <p:cNvPr id="9" name="Picture 4" descr="W:\General Office Documents\GENERAL DOCUMENTS\CONSOLIDATE + SORT PROJECT\Parnassus Pics\IMG_09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71" y="1702578"/>
            <a:ext cx="5070379" cy="38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1493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Mastering Zero Waste at UCSF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7BCC8D0D-EAEC-449D-9161-023DFF90F2E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Centralized Waste Disposal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7CB52-83B1-4C73-B0DA-B848C8E30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517" y="2252497"/>
            <a:ext cx="4412522" cy="3369870"/>
          </a:xfrm>
          <a:prstGeom prst="rect">
            <a:avLst/>
          </a:prstGeom>
          <a:ln w="12700" cmpd="sng"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ED10AC-1E4F-415B-B6D4-FFEAD2643B3A}"/>
              </a:ext>
            </a:extLst>
          </p:cNvPr>
          <p:cNvSpPr txBox="1"/>
          <p:nvPr/>
        </p:nvSpPr>
        <p:spPr bwMode="auto">
          <a:xfrm>
            <a:off x="854961" y="2206096"/>
            <a:ext cx="5927811" cy="307776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Partnered with Custodial Services to roll out Centralized Waste Disposal Program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Custodians no longer servicing individual cubicles or offices.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Those who have cubicles or offices must bring their personal waste to a “centralized location” where they can sort their waste.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Centralized locations are typically the breakroom, kitchen, or high traffic location where there are larger sets of bins.</a:t>
            </a:r>
          </a:p>
        </p:txBody>
      </p:sp>
    </p:spTree>
    <p:extLst>
      <p:ext uri="{BB962C8B-B14F-4D97-AF65-F5344CB8AC3E}">
        <p14:creationId xmlns:p14="http://schemas.microsoft.com/office/powerpoint/2010/main" val="322547588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UCSF Classic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D9C2AF2E-EB53-994D-B007-E3AEEE4B0E8B}"/>
    </a:ext>
  </a:extLst>
</a:theme>
</file>

<file path=ppt/theme/theme2.xml><?xml version="1.0" encoding="utf-8"?>
<a:theme xmlns:a="http://schemas.openxmlformats.org/drawingml/2006/main" name="UCSF Contemporary">
  <a:themeElements>
    <a:clrScheme name="UCSF Colors">
      <a:dk1>
        <a:srgbClr val="052049"/>
      </a:dk1>
      <a:lt1>
        <a:srgbClr val="FFFFFF"/>
      </a:lt1>
      <a:dk2>
        <a:srgbClr val="052049"/>
      </a:dk2>
      <a:lt2>
        <a:srgbClr val="FFFFFF"/>
      </a:lt2>
      <a:accent1>
        <a:srgbClr val="0093D0"/>
      </a:accent1>
      <a:accent2>
        <a:srgbClr val="18A3AC"/>
      </a:accent2>
      <a:accent3>
        <a:srgbClr val="9DC23B"/>
      </a:accent3>
      <a:accent4>
        <a:srgbClr val="F58024"/>
      </a:accent4>
      <a:accent5>
        <a:srgbClr val="C7CED1"/>
      </a:accent5>
      <a:accent6>
        <a:srgbClr val="716FB3"/>
      </a:accent6>
      <a:hlink>
        <a:srgbClr val="178CCB"/>
      </a:hlink>
      <a:folHlink>
        <a:srgbClr val="5F5F5F"/>
      </a:folHlink>
    </a:clrScheme>
    <a:fontScheme name="UCSF">
      <a:majorFont>
        <a:latin typeface="Garamon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 algn="ctr">
          <a:noFill/>
          <a:miter lim="800000"/>
          <a:headEnd/>
          <a:tailEnd/>
        </a:ln>
      </a:spPr>
      <a:bodyPr wrap="none" rtlCol="0" anchor="ctr"/>
      <a:lstStyle>
        <a:defPPr algn="ctr">
          <a:lnSpc>
            <a:spcPct val="90000"/>
          </a:lnSpc>
          <a:defRPr sz="1600" b="1" dirty="0" err="1" smtClean="0">
            <a:solidFill>
              <a:schemeClr val="bg1"/>
            </a:solidFill>
            <a:latin typeface="+mj-lt"/>
          </a:defRPr>
        </a:defPPr>
      </a:lstStyle>
    </a:spDef>
    <a:lnDef>
      <a:spPr>
        <a:ln w="285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noFill/>
        <a:ln w="19050" algn="ctr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3_UCSF-16x9-FontA_test2" id="{24DA3907-1B0C-0B4F-8531-D21433304D1E}" vid="{5AF78529-A89B-1E41-BE10-0E2BEF66F84E}"/>
    </a:ext>
  </a:extLst>
</a:theme>
</file>

<file path=ppt/theme/theme3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Coalesse Palette">
      <a:dk1>
        <a:sysClr val="windowText" lastClr="000000"/>
      </a:dk1>
      <a:lt1>
        <a:sysClr val="window" lastClr="FFFFFF"/>
      </a:lt1>
      <a:dk2>
        <a:srgbClr val="342B2A"/>
      </a:dk2>
      <a:lt2>
        <a:srgbClr val="DAD6CB"/>
      </a:lt2>
      <a:accent1>
        <a:srgbClr val="E55302"/>
      </a:accent1>
      <a:accent2>
        <a:srgbClr val="5F3032"/>
      </a:accent2>
      <a:accent3>
        <a:srgbClr val="005774"/>
      </a:accent3>
      <a:accent4>
        <a:srgbClr val="9BA03C"/>
      </a:accent4>
      <a:accent5>
        <a:srgbClr val="34AA71"/>
      </a:accent5>
      <a:accent6>
        <a:srgbClr val="F3BD48"/>
      </a:accent6>
      <a:hlink>
        <a:srgbClr val="34AA71"/>
      </a:hlink>
      <a:folHlink>
        <a:srgbClr val="8C8C8C"/>
      </a:folHlink>
    </a:clrScheme>
    <a:fontScheme name="Coalesse">
      <a:majorFont>
        <a:latin typeface="Arial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BFD5D484ED57438231C5F4848B6EC7" ma:contentTypeVersion="0" ma:contentTypeDescription="Create a new document." ma:contentTypeScope="" ma:versionID="48808eaeca51724a2208bf8797897858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DB48DB2A-A2BB-49B9-B517-04CB45F2482A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F8A51949-CE2D-4D1D-81B7-CD96A13119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86649-89C0-47C3-BB59-3DECE68F34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e3_UCSF-16x9-FontA_Draft4 (1)</Template>
  <TotalTime>32451</TotalTime>
  <Words>654</Words>
  <Application>Microsoft Office PowerPoint</Application>
  <PresentationFormat>Widescreen</PresentationFormat>
  <Paragraphs>107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.AppleSystemUIFont</vt:lpstr>
      <vt:lpstr>Arial</vt:lpstr>
      <vt:lpstr>Garamond</vt:lpstr>
      <vt:lpstr>Helvetica Neue Medium</vt:lpstr>
      <vt:lpstr>Helvetica Neue Thin</vt:lpstr>
      <vt:lpstr>LucidaGrande</vt:lpstr>
      <vt:lpstr>Wingdings</vt:lpstr>
      <vt:lpstr>UCSF Classic</vt:lpstr>
      <vt:lpstr>UCSF Contemporary</vt:lpstr>
      <vt:lpstr>Operations &amp; Custodians  in Waste Program  Planning and Implementation</vt:lpstr>
      <vt:lpstr>UCSF Background</vt:lpstr>
      <vt:lpstr>Who are we?</vt:lpstr>
      <vt:lpstr>What is our goal?</vt:lpstr>
      <vt:lpstr>2020 and Beyond</vt:lpstr>
      <vt:lpstr>Sorting and Consolidation Program</vt:lpstr>
      <vt:lpstr> Refuse Separation Ordinance: Large Generators and Zero Waste Facilitators</vt:lpstr>
      <vt:lpstr>Sorting and Consolidation Program</vt:lpstr>
      <vt:lpstr>Centralized Waste Disposal</vt:lpstr>
      <vt:lpstr>Centralized Waste Disposal</vt:lpstr>
      <vt:lpstr>Waste Bin Design Standards</vt:lpstr>
      <vt:lpstr>Waste Bin Design Standards</vt:lpstr>
      <vt:lpstr>Waste Bin Design Standards</vt:lpstr>
      <vt:lpstr>Waste Bin Design Standards</vt:lpstr>
      <vt:lpstr>Waste Bin Design Standards</vt:lpstr>
      <vt:lpstr>Waste Bin Design Standards</vt:lpstr>
      <vt:lpstr>Campus Campaigns</vt:lpstr>
      <vt:lpstr>UCSF Campaigns</vt:lpstr>
      <vt:lpstr>Thanks!!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your template!</dc:title>
  <dc:subject>Presentation Template</dc:subject>
  <dc:creator>Microsoft Office User</dc:creator>
  <dc:description>Derek MacDavid | derek@bigpicdesign.com</dc:description>
  <cp:lastModifiedBy>Chau, Daniel</cp:lastModifiedBy>
  <cp:revision>255</cp:revision>
  <cp:lastPrinted>2018-05-24T21:02:43Z</cp:lastPrinted>
  <dcterms:created xsi:type="dcterms:W3CDTF">2017-04-18T17:07:44Z</dcterms:created>
  <dcterms:modified xsi:type="dcterms:W3CDTF">2021-08-17T00:52:22Z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0x01010009BFD5D484ED57438231C5F4848B6EC7</vt:lpwstr>
  </property>
</Properties>
</file>