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B Garamond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BGaramond-regular.fntdata"/><Relationship Id="rId21" Type="http://schemas.openxmlformats.org/officeDocument/2006/relationships/slide" Target="slides/slide16.xml"/><Relationship Id="rId24" Type="http://schemas.openxmlformats.org/officeDocument/2006/relationships/font" Target="fonts/EBGaramond-italic.fntdata"/><Relationship Id="rId23" Type="http://schemas.openxmlformats.org/officeDocument/2006/relationships/font" Target="fonts/EBGaramon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regular.fntdata"/><Relationship Id="rId25" Type="http://schemas.openxmlformats.org/officeDocument/2006/relationships/font" Target="fonts/EBGaramond-boldItalic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36d7233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f36d7233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ff426946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ff426946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f36d7233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f36d7233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f36d7233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df36d7233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f36d7233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f36d7233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f36d7233a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f36d7233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dbe7ec8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dbe7ec8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f36d7233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f36d7233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f43054b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f43054b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f36d7233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f36d7233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ff426946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ff426946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ff42694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ff42694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ff426946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ff426946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ff426946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ff426946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ff426946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ff426946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06525e07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06525e07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hyperlink" Target="https://fa.oregonstate.edu/sustainability/environmental-justice" TargetMode="External"/><Relationship Id="rId5" Type="http://schemas.openxmlformats.org/officeDocument/2006/relationships/hyperlink" Target="https://fa.oregonstate.edu/sustainability/environmental-justice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hyperlink" Target="mailto:Leticia.Cavazos@oregonstate.edu" TargetMode="External"/><Relationship Id="rId5" Type="http://schemas.openxmlformats.org/officeDocument/2006/relationships/hyperlink" Target="mailto:Carly.Werdel@oregonstate.edu" TargetMode="External"/><Relationship Id="rId6" Type="http://schemas.openxmlformats.org/officeDocument/2006/relationships/hyperlink" Target="mailto:andrea.norris@oregonstate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696950" y="599375"/>
            <a:ext cx="7778100" cy="3898800"/>
          </a:xfrm>
          <a:prstGeom prst="rect">
            <a:avLst/>
          </a:prstGeom>
          <a:solidFill>
            <a:srgbClr val="FFEDE9">
              <a:alpha val="6966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8809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Integrating Equity into Sustainability Work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Oregon State University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6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Campus Recycling and Sustainability Office</a:t>
            </a:r>
            <a:endParaRPr sz="2456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451700" y="37055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Presented by Leticia Cavazos and Carly Werdel</a:t>
            </a:r>
            <a:endParaRPr i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23400" y="1058200"/>
            <a:ext cx="72801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Set strategic priorities to develop an action plan every year</a:t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Documented core functions of our departments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Reviewed university-wide JEDI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Hosted an internal staff visioning discussion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Reached out to stakeholders to gather input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Synthesized into strategic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NEXT STEPS: Connect work with strategic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t/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Expand Internal Knowledge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623400" y="1073300"/>
            <a:ext cx="83484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“Eco-Justice Trainings” learning outcomes: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 able to define and understand core terms related to Eco-Justice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 able to articulate - and reflect on your own individual - multiple dimensions of identity in the context of power, privilege and oppression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Be able to recognize historical and present inequities in environmental impacts, programs, and movements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623400" y="32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Expand External Knowledge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623400" y="1073300"/>
            <a:ext cx="83484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Objective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Share information related to Eco-Justice and JEDI with a wider university audience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 other universities’ Eco-Justice pages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 articles and definitions to determine what to share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Create, publish, and market a webpage as a central location for Eco-Justice learning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24"/>
          <p:cNvSpPr txBox="1"/>
          <p:nvPr/>
        </p:nvSpPr>
        <p:spPr>
          <a:xfrm>
            <a:off x="1791150" y="4443500"/>
            <a:ext cx="5561700" cy="431100"/>
          </a:xfrm>
          <a:prstGeom prst="rect">
            <a:avLst/>
          </a:prstGeom>
          <a:solidFill>
            <a:srgbClr val="FFFFFF">
              <a:alpha val="898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</a:t>
            </a:r>
            <a:r>
              <a:rPr b="1" lang="en" sz="1600" u="sng">
                <a:solidFill>
                  <a:srgbClr val="0000FF"/>
                </a:solidFill>
                <a:latin typeface="EB Garamond"/>
                <a:ea typeface="EB Garamond"/>
                <a:cs typeface="EB Garamond"/>
                <a:sym typeface="EB Garamo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fa.oregonstate.edu/sustainability/environmental-justice</a:t>
            </a:r>
            <a:endParaRPr b="1" sz="1600">
              <a:solidFill>
                <a:srgbClr val="0000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623400" y="32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Telling Inclusive Stories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623400" y="1073300"/>
            <a:ext cx="83484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Objective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Share stories of BIPOC people engaged in sustainability and environmental justice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Increase social media posts related to JEDI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Interview BIPOC alumni for the Alumni Profiles Project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Track number of social media posts and engagement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623400" y="323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Telling Inclusive Stories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 rotWithShape="1">
          <a:blip r:embed="rId4">
            <a:alphaModFix/>
          </a:blip>
          <a:srcRect b="0" l="845" r="835" t="0"/>
          <a:stretch/>
        </p:blipFill>
        <p:spPr>
          <a:xfrm>
            <a:off x="2436388" y="979200"/>
            <a:ext cx="4271225" cy="3564901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/>
          <p:nvPr/>
        </p:nvSpPr>
        <p:spPr>
          <a:xfrm>
            <a:off x="223025" y="1101175"/>
            <a:ext cx="8697900" cy="3741600"/>
          </a:xfrm>
          <a:prstGeom prst="rect">
            <a:avLst/>
          </a:prstGeom>
          <a:solidFill>
            <a:srgbClr val="DAE7F8">
              <a:alpha val="848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7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Telling Inclusive Stories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43950" y="1211575"/>
            <a:ext cx="8456100" cy="352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Criteria for the metric</a:t>
            </a:r>
            <a:endParaRPr b="1"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Does this post provide recognition or affirmation to the work of underrepresented people?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Does this post provide information or news focusing on the experiences of underrepresented people?</a:t>
            </a:r>
            <a:endParaRPr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EB Garamond"/>
              <a:buChar char="●"/>
            </a:pPr>
            <a:r>
              <a:rPr lang="en" sz="1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For events: Is the event hosted by a group that is explicitly run by or specializes in inclusion of underrepresented people? Is the event focusing on topics related to JEDI?</a:t>
            </a:r>
            <a:endParaRPr b="1" sz="19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2151600" y="380200"/>
            <a:ext cx="4840800" cy="133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latin typeface="Quicksand"/>
                <a:ea typeface="Quicksand"/>
                <a:cs typeface="Quicksand"/>
                <a:sym typeface="Quicksand"/>
              </a:rPr>
              <a:t>Questions?</a:t>
            </a:r>
            <a:endParaRPr sz="72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1337100" y="2030600"/>
            <a:ext cx="6469800" cy="17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Leticia Cavazos, </a:t>
            </a:r>
            <a:r>
              <a:rPr lang="en" sz="20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Leticia.Cavazos@oregonstate.edu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Carly Werdel, </a:t>
            </a:r>
            <a:r>
              <a:rPr lang="en" sz="20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Carly.Werdel@oregonstate.edu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Andrea Norris, </a:t>
            </a:r>
            <a:r>
              <a:rPr lang="en" sz="20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6"/>
              </a:rPr>
              <a:t>Andrea.Norris@oregonstate.edu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3400" y="1088700"/>
            <a:ext cx="779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Holistic definition of sustainability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Objective: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develop a set of goals and actions for advancing JEDI in sustainability work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Customized OSU’s Strategic Plan for Inclusive Excellence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eached out to experienced partners at OSU 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623400" y="299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Getting Started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3400" y="108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Develop a Longer-Term Plan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Expand Internal Knowledge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Expand External Knowledge</a:t>
            </a:r>
            <a:endParaRPr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AutoNum type="arabicPeriod"/>
            </a:pPr>
            <a:r>
              <a:rPr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Tell Inclusive Stories</a:t>
            </a:r>
            <a:endParaRPr/>
          </a:p>
        </p:txBody>
      </p:sp>
      <p:sp>
        <p:nvSpPr>
          <p:cNvPr id="69" name="Google Shape;69;p15"/>
          <p:cNvSpPr txBox="1"/>
          <p:nvPr>
            <p:ph type="title"/>
          </p:nvPr>
        </p:nvSpPr>
        <p:spPr>
          <a:xfrm>
            <a:off x="623400" y="313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Goals</a:t>
            </a: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 for 2020-2021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623400" y="1058200"/>
            <a:ext cx="72801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Set strategic priorities to develop an action plan every year</a:t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Documented core functions of our departments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Reviewed university-wide JEDI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Hosted an internal staff visioning discussion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999999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404225" y="1045425"/>
            <a:ext cx="8391300" cy="3721800"/>
          </a:xfrm>
          <a:prstGeom prst="rect">
            <a:avLst/>
          </a:prstGeom>
          <a:solidFill>
            <a:srgbClr val="DAE7F8">
              <a:alpha val="848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01725" y="1125775"/>
            <a:ext cx="45528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Internal staff visioning discussion</a:t>
            </a:r>
            <a:endParaRPr b="1"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what ways do you think our work is currently inclusive and advancing equity?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barriers are / may be faced by OSU community members to participating in sustainability programs and services? 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How can our work center the needs of the most marginalized OSU community members?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Unburdened by resource and time constraints, how would equity be centered in each function and process of the unit?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4822900" y="1125075"/>
            <a:ext cx="3833100" cy="33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change is necessary to embed equity in each function and process, and within the unit as a whole?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Imagine sustainability at OSU with diversity, inclusion, and equity prioritized and a part of everything we do. What would look like, sound like, and feel like?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623400" y="1058200"/>
            <a:ext cx="72801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Set strategic priorities to develop an action plan every year</a:t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Documented core functions of our departments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Reviewed university-wide JEDI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Hosted an internal staff visioning discussion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Reached out to stakeholders to gather input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223050" y="925975"/>
            <a:ext cx="8697900" cy="3916800"/>
          </a:xfrm>
          <a:prstGeom prst="rect">
            <a:avLst/>
          </a:prstGeom>
          <a:solidFill>
            <a:srgbClr val="DAE7F8">
              <a:alpha val="848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25525" y="1001575"/>
            <a:ext cx="4552800" cy="37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Stakeholder Vision Qs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 what ways do you think OSU sustainability programs and services are currently inclusive and advancing equity?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barriers are / may be faced by OSU community members to participating in sustainability programs and services?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would sustainability programs and services look like, sound like, and feel like when they center the needs of the most marginalized OSU community members?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would sustainability programs and services look like, sound like, and feel like when equity is embedded within them?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 you have any further comments regarding envisioning inclusive excellence in sustainability programming?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878325" y="1001575"/>
            <a:ext cx="3959400" cy="37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Stakeholder </a:t>
            </a:r>
            <a:r>
              <a:rPr b="1"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Action Plan </a:t>
            </a:r>
            <a:r>
              <a:rPr b="1" lang="en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Qs</a:t>
            </a:r>
            <a:endParaRPr b="1"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ideas do you have regarding how to address barriers to inclusion in sustainability programs and services?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ideas do you have regarding how to embed equity in sustainability programs and services?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actions would you like to see our departments take to advance diversity, inclusion, and equity?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What metrics do you suggest we track to see how well we are doing in terms of diversity, inclusion, and equity?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575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EB Garamond"/>
              <a:buChar char="●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 you have any further comments regarding how to achieve inclusive excellence in sustainability programming?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623400" y="1058200"/>
            <a:ext cx="7280100" cy="33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●"/>
            </a:pPr>
            <a:r>
              <a:rPr b="1" lang="en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Set strategic priorities to develop an action plan every year</a:t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Documented core functions of our departments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Reviewed university-wide JEDI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Hosted an internal staff visioning discussion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Reached out to stakeholders to gather input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○"/>
            </a:pPr>
            <a:r>
              <a:rPr lang="en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Synthesized into strategic priorities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/>
          <p:nvPr/>
        </p:nvSpPr>
        <p:spPr>
          <a:xfrm>
            <a:off x="404225" y="1045425"/>
            <a:ext cx="8391300" cy="3721800"/>
          </a:xfrm>
          <a:prstGeom prst="rect">
            <a:avLst/>
          </a:prstGeom>
          <a:solidFill>
            <a:srgbClr val="DAE7F8">
              <a:alpha val="8483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 txBox="1"/>
          <p:nvPr>
            <p:ph type="title"/>
          </p:nvPr>
        </p:nvSpPr>
        <p:spPr>
          <a:xfrm>
            <a:off x="623400" y="32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Quicksand"/>
                <a:ea typeface="Quicksand"/>
                <a:cs typeface="Quicksand"/>
                <a:sym typeface="Quicksand"/>
              </a:rPr>
              <a:t>Goal: Developing a long-term plan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401725" y="1125775"/>
            <a:ext cx="3940800" cy="35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Synthesized into </a:t>
            </a:r>
            <a:r>
              <a:rPr b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b="1" i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draft</a:t>
            </a:r>
            <a:r>
              <a:rPr b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) </a:t>
            </a:r>
            <a:r>
              <a:rPr b="1"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strategic priorities</a:t>
            </a:r>
            <a:endParaRPr b="1"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Build a sense of belonging for all who we employ or serve, to support the retention and success of people of diverse and underrepresented identities.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Expand employee expertise of JEDI topics as well as comfort and skills in discussing and contemplating applications. 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Integrate and advance equity and inclusion within all aspects of our work. 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514600" y="1125075"/>
            <a:ext cx="4141500" cy="33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Engage with underrepresented communities to cultivate mutually beneficial relationships, co-create programs, and/or provide support needed to advance their sustainability efforts. 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Attract and recruit volunteers and employees from communities underrepresented in sustainability programming.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n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Share our JEDI commitments, challenges and accomplishments internally and externally.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