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1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</p:sldIdLst>
  <p:sldSz cy="5143500" cx="9144000"/>
  <p:notesSz cx="6858000" cy="9144000"/>
  <p:embeddedFontLst>
    <p:embeddedFont>
      <p:font typeface="Proxima Nova"/>
      <p:regular r:id="rId56"/>
      <p:bold r:id="rId57"/>
      <p:italic r:id="rId58"/>
      <p:boldItalic r:id="rId59"/>
    </p:embeddedFont>
    <p:embeddedFont>
      <p:font typeface="Lato"/>
      <p:regular r:id="rId60"/>
      <p:bold r:id="rId61"/>
      <p:italic r:id="rId62"/>
      <p:boldItalic r:id="rId6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62" Type="http://schemas.openxmlformats.org/officeDocument/2006/relationships/font" Target="fonts/Lato-italic.fntdata"/><Relationship Id="rId61" Type="http://schemas.openxmlformats.org/officeDocument/2006/relationships/font" Target="fonts/Lato-bold.fntdata"/><Relationship Id="rId20" Type="http://schemas.openxmlformats.org/officeDocument/2006/relationships/slide" Target="slides/slide15.xml"/><Relationship Id="rId63" Type="http://schemas.openxmlformats.org/officeDocument/2006/relationships/font" Target="fonts/Lato-boldItalic.fntdata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60" Type="http://schemas.openxmlformats.org/officeDocument/2006/relationships/font" Target="fonts/Lato-regular.fntdata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53" Type="http://schemas.openxmlformats.org/officeDocument/2006/relationships/slide" Target="slides/slide48.xml"/><Relationship Id="rId52" Type="http://schemas.openxmlformats.org/officeDocument/2006/relationships/slide" Target="slides/slide47.xml"/><Relationship Id="rId11" Type="http://schemas.openxmlformats.org/officeDocument/2006/relationships/slide" Target="slides/slide6.xml"/><Relationship Id="rId55" Type="http://schemas.openxmlformats.org/officeDocument/2006/relationships/slide" Target="slides/slide50.xml"/><Relationship Id="rId10" Type="http://schemas.openxmlformats.org/officeDocument/2006/relationships/slide" Target="slides/slide5.xml"/><Relationship Id="rId54" Type="http://schemas.openxmlformats.org/officeDocument/2006/relationships/slide" Target="slides/slide49.xml"/><Relationship Id="rId13" Type="http://schemas.openxmlformats.org/officeDocument/2006/relationships/slide" Target="slides/slide8.xml"/><Relationship Id="rId57" Type="http://schemas.openxmlformats.org/officeDocument/2006/relationships/font" Target="fonts/ProximaNova-bold.fntdata"/><Relationship Id="rId12" Type="http://schemas.openxmlformats.org/officeDocument/2006/relationships/slide" Target="slides/slide7.xml"/><Relationship Id="rId56" Type="http://schemas.openxmlformats.org/officeDocument/2006/relationships/font" Target="fonts/ProximaNova-regular.fntdata"/><Relationship Id="rId15" Type="http://schemas.openxmlformats.org/officeDocument/2006/relationships/slide" Target="slides/slide10.xml"/><Relationship Id="rId59" Type="http://schemas.openxmlformats.org/officeDocument/2006/relationships/font" Target="fonts/ProximaNova-boldItalic.fntdata"/><Relationship Id="rId14" Type="http://schemas.openxmlformats.org/officeDocument/2006/relationships/slide" Target="slides/slide9.xml"/><Relationship Id="rId58" Type="http://schemas.openxmlformats.org/officeDocument/2006/relationships/font" Target="fonts/ProximaNova-italic.fntdata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88c64169ae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88c64169ae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898272dd54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898272dd54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6 interactions with tags, 160 accounts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88e81bf3a7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88e81bf3a7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898272dd54_0_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898272dd54_0_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898272dd54_0_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898272dd54_0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898272dd54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898272dd54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898272dd54_0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898272dd54_0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88c64169ae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88c64169ae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88a63d58ab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5" name="Google Shape;195;g88a63d58ab_0_5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88a63d58ab_0_18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g88a63d58ab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650e13a289_1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650e13a289_1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88a63d58ab_0_29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Google Shape;211;g88a63d58ab_0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88a63d58ab_0_36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Google Shape;218;g88a63d58ab_0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88a63d58ab_0_49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88a63d58ab_0_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88a63d58ab_0_6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88a63d58ab_0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88a63d58ab_0_71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88a63d58ab_0_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Brief shout-out to our designer, Brooke Weiland: </a:t>
            </a:r>
            <a:endParaRPr sz="1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Got her </a:t>
            </a:r>
            <a:r>
              <a:rPr lang="en" sz="1400">
                <a:solidFill>
                  <a:schemeClr val="dk1"/>
                </a:solidFill>
              </a:rPr>
              <a:t>Scientific Illustration Certificate at</a:t>
            </a:r>
            <a:r>
              <a:rPr lang="en" sz="1400"/>
              <a:t> California State University – Monterey Bay, followed by Masters in Life Sciences Communication at UW-Madison</a:t>
            </a:r>
            <a:endParaRPr sz="140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88a63d58ab_0_2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88a63d58ab_0_2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88a63d58ab_0_85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" name="Google Shape;250;g88a63d58ab_0_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en" sz="1400">
                <a:solidFill>
                  <a:schemeClr val="dk1"/>
                </a:solidFill>
              </a:rPr>
              <a:t>Height, size, point and method of attachment</a:t>
            </a:r>
            <a:endParaRPr sz="1400"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en" sz="1400">
                <a:solidFill>
                  <a:schemeClr val="dk1"/>
                </a:solidFill>
              </a:rPr>
              <a:t>Didn’t have consistent wallspace behind the bin sets</a:t>
            </a:r>
            <a:endParaRPr sz="1400"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en" sz="1400">
                <a:solidFill>
                  <a:schemeClr val="dk1"/>
                </a:solidFill>
              </a:rPr>
              <a:t>We made use of the real estate on the top of the bins to reinforce our message</a:t>
            </a:r>
            <a:endParaRPr sz="140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88a63d58ab_0_95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Google Shape;257;g88a63d58ab_0_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rabicParenR"/>
            </a:pPr>
            <a:r>
              <a:rPr lang="en" sz="1400">
                <a:solidFill>
                  <a:schemeClr val="dk1"/>
                </a:solidFill>
              </a:rPr>
              <a:t>Strive for a balance between clarity/readability and aesthetic appeal 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rabicParenR"/>
            </a:pPr>
            <a:r>
              <a:rPr lang="en" sz="1400">
                <a:solidFill>
                  <a:schemeClr val="dk1"/>
                </a:solidFill>
              </a:rPr>
              <a:t>Use actual images of items--inspired by difficulty in distinguishing between cup and container types (plastic/paper/plastic look-alike?)</a:t>
            </a:r>
            <a:endParaRPr sz="1400"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rabicParenR"/>
            </a:pPr>
            <a:r>
              <a:rPr lang="en" sz="1400">
                <a:solidFill>
                  <a:schemeClr val="dk1"/>
                </a:solidFill>
              </a:rPr>
              <a:t>Emphasize what should be kept OUT</a:t>
            </a:r>
            <a:endParaRPr sz="140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88a63d58ab_0_103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" name="Google Shape;266;g88a63d58ab_0_1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rabicPeriod"/>
            </a:pPr>
            <a:r>
              <a:rPr lang="en" sz="1400">
                <a:solidFill>
                  <a:schemeClr val="dk1"/>
                </a:solidFill>
              </a:rPr>
              <a:t>Supplemented the signs with posters</a:t>
            </a:r>
            <a:endParaRPr sz="1400"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rabicPeriod"/>
            </a:pPr>
            <a:r>
              <a:rPr lang="en" sz="1400">
                <a:solidFill>
                  <a:schemeClr val="dk1"/>
                </a:solidFill>
              </a:rPr>
              <a:t>Table tents helped patrons understand what to do with problem items</a:t>
            </a:r>
            <a:endParaRPr sz="1400"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rabicPeriod"/>
            </a:pPr>
            <a:r>
              <a:rPr lang="en" sz="1400">
                <a:solidFill>
                  <a:schemeClr val="dk1"/>
                </a:solidFill>
              </a:rPr>
              <a:t>Together these prompts helped clue patrons into the project, rather than relying on the point-of-interaction with the bin sets</a:t>
            </a:r>
            <a:endParaRPr sz="140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88a63d58ab_0_114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" name="Google Shape;277;g88a63d58ab_0_1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rabicPeriod"/>
            </a:pPr>
            <a:r>
              <a:rPr lang="en" sz="1400">
                <a:solidFill>
                  <a:schemeClr val="dk1"/>
                </a:solidFill>
              </a:rPr>
              <a:t>Social media campaign mirrored the physical campaign by focusing on general announcement info &amp; problem items</a:t>
            </a:r>
            <a:endParaRPr sz="1400"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rabicPeriod"/>
            </a:pPr>
            <a:r>
              <a:rPr lang="en" sz="1400">
                <a:solidFill>
                  <a:schemeClr val="dk1"/>
                </a:solidFill>
              </a:rPr>
              <a:t>Newsletter articles published during and following implementation</a:t>
            </a:r>
            <a:endParaRPr sz="1400"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rabicPeriod"/>
            </a:pPr>
            <a:r>
              <a:rPr lang="en" sz="1400">
                <a:solidFill>
                  <a:schemeClr val="dk1"/>
                </a:solidFill>
              </a:rPr>
              <a:t>Cross-promotion with College Library’s feeds</a:t>
            </a:r>
            <a:endParaRPr sz="1400"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rabicPeriod"/>
            </a:pPr>
            <a:r>
              <a:rPr lang="en" sz="1400">
                <a:solidFill>
                  <a:schemeClr val="dk1"/>
                </a:solidFill>
              </a:rPr>
              <a:t>Sought a different audience and offered more detail with a radio interview/podcast</a:t>
            </a:r>
            <a:endParaRPr sz="140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6546f7d215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6546f7d215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88a63d58ab_0_127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" name="Google Shape;286;g88a63d58ab_0_1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Audits were done before and after implementation. Our office does trash audits by weight - so we take bags of trash and recycling, sort out the contamination and weigh it, and analyze the results.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Initial trash audit was helpful in identifying key contaminants in the streams</a:t>
            </a:r>
            <a:endParaRPr>
              <a:solidFill>
                <a:schemeClr val="dk1"/>
              </a:solidFill>
            </a:endParaRPr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</a:pPr>
            <a:r>
              <a:rPr lang="en">
                <a:solidFill>
                  <a:schemeClr val="dk1"/>
                </a:solidFill>
              </a:rPr>
              <a:t>Reinforced survey data from the students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We asked custodial staff to set aside bags for us to audit from multiple levels of the building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Sorted the materials, </a:t>
            </a:r>
            <a:r>
              <a:rPr b="1" lang="en">
                <a:solidFill>
                  <a:schemeClr val="dk1"/>
                </a:solidFill>
              </a:rPr>
              <a:t>weighed</a:t>
            </a:r>
            <a:r>
              <a:rPr lang="en">
                <a:solidFill>
                  <a:schemeClr val="dk1"/>
                </a:solidFill>
              </a:rPr>
              <a:t> different streams (not by item), analyzed data</a:t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88a63d58ab_0_134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4" name="Google Shape;294;g88a63d58ab_0_1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Reflect on the fact that it’s a 50% weight reduction (12%-&gt;6%)</a:t>
            </a:r>
            <a:endParaRPr>
              <a:solidFill>
                <a:schemeClr val="dk1"/>
              </a:solidFill>
            </a:endParaRPr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</a:pPr>
            <a:r>
              <a:rPr lang="en">
                <a:solidFill>
                  <a:schemeClr val="dk1"/>
                </a:solidFill>
              </a:rPr>
              <a:t>Contaminants are often light-weight items</a:t>
            </a:r>
            <a:endParaRPr>
              <a:solidFill>
                <a:schemeClr val="dk1"/>
              </a:solidFill>
            </a:endParaRPr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</a:pPr>
            <a:r>
              <a:rPr b="1" lang="en">
                <a:solidFill>
                  <a:schemeClr val="dk1"/>
                </a:solidFill>
              </a:rPr>
              <a:t>Underscores how visual that 12% of contamination really is (the pictures from before)</a:t>
            </a:r>
            <a:endParaRPr b="1">
              <a:solidFill>
                <a:schemeClr val="dk1"/>
              </a:solidFill>
            </a:endParaRPr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</a:pPr>
            <a:r>
              <a:rPr lang="en">
                <a:solidFill>
                  <a:schemeClr val="dk1"/>
                </a:solidFill>
              </a:rPr>
              <a:t>12% doesn’t look like a lot of contamination, but the weight doesn’t reflect the volume in a sense that 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6% contamination is a great improvement, but it doesn’t meet the community recycling standards 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88a63d58ab_0_147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88a63d58ab_0_1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From a research standpoint, who knows better about students </a:t>
            </a:r>
            <a:r>
              <a:rPr i="1" lang="en"/>
              <a:t>than</a:t>
            </a:r>
            <a:r>
              <a:rPr lang="en"/>
              <a:t> students??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88f39f5212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" name="Google Shape;307;g88f39f5212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5-7 minutes</a:t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g88f39f5212_0_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3" name="Google Shape;313;g88f39f5212_0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88f39f5212_0_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" name="Google Shape;320;g88f39f5212_0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g88f39f5212_0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5" name="Google Shape;325;g88f39f5212_0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g88f39f5212_0_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2" name="Google Shape;332;g88f39f5212_0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88f39f5212_0_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" name="Google Shape;339;g88f39f5212_0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g88f39f5212_0_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6" name="Google Shape;346;g88f39f5212_0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6f72c0ccab_0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6f72c0ccab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88f39f5212_0_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4" name="Google Shape;354;g88f39f5212_0_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Cups were one of our biggest sources of contamination so we decided to focus on them first. We figured, rather than focusing on EVERYTHING, let’s start with this</a:t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g88f39f5212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7" name="Google Shape;367;g88f39f5212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Staff and faculty were a secondary audience - engaged through our employee educators program.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Custodial staff was a stakeholder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Survey was the most practical for us - we don’t do the best job of keeping track of recycling metrics because of turnover in B&amp;G - didn’t have the work pewer to do waste audits either</a:t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g88f39f5212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3" name="Google Shape;373;g88f39f5212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HIghlighted the why with peer-to-peer / my presentations so that they could communicate this to their peers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Kahoot quizzes during trainings </a:t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g88f39f5212_0_1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9" name="Google Shape;379;g88f39f5212_0_1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g88f39f5212_0_1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5" name="Google Shape;385;g88f39f5212_0_1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g8a6dcf3a8a_1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0" name="Google Shape;390;g8a6dcf3a8a_1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 did NOT POST THIS  - our office had nothing to do with this, but this was kind of an important moment for us -this is when we knew we made it. This was the result of peer-to-peer and a few social media posts. This helped us to expand our reach 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g88f39f5212_0_10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7" name="Google Shape;397;g88f39f5212_0_1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g88f39f5212_0_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3" name="Google Shape;403;g88f39f5212_0_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Engaged Madison County Recycling coordinator - Important to encourage dialogue - ask me why</a:t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g88f39f5212_0_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9" name="Google Shape;409;g88f39f5212_0_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8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g88f39f5212_0_1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0" name="Google Shape;420;g88f39f5212_0_1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6f72c0ccab_0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6f72c0ccab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g6faa28fc5e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7" name="Google Shape;427;g6faa28fc5e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6faa28fbd6_0_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6faa28fbd6_0_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898272dd54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898272dd54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898272dd54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898272dd54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300 impressions, 232 accounts, 217 continued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898272dd54_0_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898272dd54_0_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dk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Google Shape;10;p2"/>
          <p:cNvCxnSpPr/>
          <p:nvPr/>
        </p:nvCxnSpPr>
        <p:spPr>
          <a:xfrm>
            <a:off x="0" y="2998150"/>
            <a:ext cx="9144000" cy="0"/>
          </a:xfrm>
          <a:prstGeom prst="straightConnector1">
            <a:avLst/>
          </a:prstGeom>
          <a:noFill/>
          <a:ln cap="flat" cmpd="sng" w="1905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1" name="Google Shape;11;p2"/>
          <p:cNvSpPr txBox="1"/>
          <p:nvPr>
            <p:ph type="ctrTitle"/>
          </p:nvPr>
        </p:nvSpPr>
        <p:spPr>
          <a:xfrm>
            <a:off x="510450" y="1257300"/>
            <a:ext cx="8123100" cy="1588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2" name="Google Shape;12;p2"/>
          <p:cNvSpPr txBox="1"/>
          <p:nvPr>
            <p:ph idx="1" type="subTitle"/>
          </p:nvPr>
        </p:nvSpPr>
        <p:spPr>
          <a:xfrm>
            <a:off x="510450" y="3182313"/>
            <a:ext cx="8123100" cy="63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3" name="Google Shape;13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1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" name="Google Shape;50;p11"/>
          <p:cNvSpPr txBox="1"/>
          <p:nvPr>
            <p:ph hasCustomPrompt="1" type="title"/>
          </p:nvPr>
        </p:nvSpPr>
        <p:spPr>
          <a:xfrm>
            <a:off x="311700" y="991475"/>
            <a:ext cx="8520600" cy="191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9pPr>
          </a:lstStyle>
          <a:p>
            <a:r>
              <a:t>xx%</a:t>
            </a:r>
          </a:p>
        </p:txBody>
      </p:sp>
      <p:sp>
        <p:nvSpPr>
          <p:cNvPr id="51" name="Google Shape;51;p11"/>
          <p:cNvSpPr txBox="1"/>
          <p:nvPr>
            <p:ph idx="1" type="body"/>
          </p:nvPr>
        </p:nvSpPr>
        <p:spPr>
          <a:xfrm>
            <a:off x="311700" y="3071300"/>
            <a:ext cx="8520600" cy="90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2" name="Google Shape;52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pen">
  <p:cSld name="Open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3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7" name="Google Shape;57;p13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8" name="Google Shape;58;p13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59" name="Google Shape;59;p1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48552" y="-9628"/>
            <a:ext cx="6900486" cy="51728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/>
          <p:nvPr>
            <p:ph type="title"/>
          </p:nvPr>
        </p:nvSpPr>
        <p:spPr>
          <a:xfrm>
            <a:off x="628650" y="237279"/>
            <a:ext cx="7886700" cy="48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b="0" i="0" sz="3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9pPr>
          </a:lstStyle>
          <a:p/>
        </p:txBody>
      </p:sp>
      <p:sp>
        <p:nvSpPr>
          <p:cNvPr id="62" name="Google Shape;62;p14"/>
          <p:cNvSpPr txBox="1"/>
          <p:nvPr>
            <p:ph idx="1" type="body"/>
          </p:nvPr>
        </p:nvSpPr>
        <p:spPr>
          <a:xfrm>
            <a:off x="628650" y="922948"/>
            <a:ext cx="7886700" cy="378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4325" lvl="3" marL="1828800" marR="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4325" lvl="4" marL="2286000" marR="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4325" lvl="5" marL="2743200" marR="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4325" lvl="6" marL="3200400" marR="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4325" lvl="7" marL="3657600" marR="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4325" lvl="8" marL="4114800" marR="0" rtl="0" algn="l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3" name="Google Shape;63;p14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4" name="Google Shape;64;p14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5" name="Google Shape;65;p14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dk1"/>
        </a:solidFill>
      </p:bgPr>
    </p:bg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Google Shape;15;p3"/>
          <p:cNvCxnSpPr/>
          <p:nvPr/>
        </p:nvCxnSpPr>
        <p:spPr>
          <a:xfrm>
            <a:off x="0" y="2998150"/>
            <a:ext cx="9144000" cy="0"/>
          </a:xfrm>
          <a:prstGeom prst="straightConnector1">
            <a:avLst/>
          </a:prstGeom>
          <a:noFill/>
          <a:ln cap="flat" cmpd="sng" w="1905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6" name="Google Shape;16;p3"/>
          <p:cNvSpPr txBox="1"/>
          <p:nvPr>
            <p:ph type="title"/>
          </p:nvPr>
        </p:nvSpPr>
        <p:spPr>
          <a:xfrm>
            <a:off x="510450" y="2057400"/>
            <a:ext cx="8123100" cy="778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7" name="Google Shape;17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" name="Google Shape;20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1" name="Google Shape;21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2" name="Google Shape;22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5" name="Google Shape;25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6" name="Google Shape;26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7" name="Google Shape;27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0" name="Google Shape;30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3" name="Google Shape;33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4" name="Google Shape;34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lt2"/>
        </a:solidFill>
      </p:bgPr>
    </p:bg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8"/>
          <p:cNvSpPr txBox="1"/>
          <p:nvPr>
            <p:ph type="title"/>
          </p:nvPr>
        </p:nvSpPr>
        <p:spPr>
          <a:xfrm>
            <a:off x="490250" y="526350"/>
            <a:ext cx="57975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7" name="Google Shape;37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9"/>
          <p:cNvSpPr/>
          <p:nvPr/>
        </p:nvSpPr>
        <p:spPr>
          <a:xfrm>
            <a:off x="4572000" y="7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0" name="Google Shape;40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1" name="Google Shape;41;p9"/>
          <p:cNvSpPr txBox="1"/>
          <p:nvPr>
            <p:ph type="title"/>
          </p:nvPr>
        </p:nvSpPr>
        <p:spPr>
          <a:xfrm>
            <a:off x="265500" y="1205825"/>
            <a:ext cx="4045200" cy="1509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2" name="Google Shape;42;p9"/>
          <p:cNvSpPr txBox="1"/>
          <p:nvPr>
            <p:ph idx="1" type="subTitle"/>
          </p:nvPr>
        </p:nvSpPr>
        <p:spPr>
          <a:xfrm>
            <a:off x="265500" y="2769001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3" name="Google Shape;43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4" name="Google Shape;44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0"/>
          <p:cNvSpPr txBox="1"/>
          <p:nvPr>
            <p:ph idx="1" type="body"/>
          </p:nvPr>
        </p:nvSpPr>
        <p:spPr>
          <a:xfrm>
            <a:off x="311700" y="4236825"/>
            <a:ext cx="5998800" cy="59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</a:lstStyle>
          <a:p/>
        </p:txBody>
      </p:sp>
      <p:sp>
        <p:nvSpPr>
          <p:cNvPr id="47" name="Google Shape;47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pearmint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roxima Nova"/>
              <a:buChar char="●"/>
              <a:defRPr sz="18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○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■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●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○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■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●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○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400"/>
              <a:buFont typeface="Proxima Nova"/>
              <a:buChar char="■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0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7.png"/><Relationship Id="rId4" Type="http://schemas.openxmlformats.org/officeDocument/2006/relationships/image" Target="../media/image14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3.jpg"/><Relationship Id="rId4" Type="http://schemas.openxmlformats.org/officeDocument/2006/relationships/image" Target="../media/image20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4.jpg"/><Relationship Id="rId4" Type="http://schemas.openxmlformats.org/officeDocument/2006/relationships/image" Target="../media/image12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61.png"/><Relationship Id="rId4" Type="http://schemas.openxmlformats.org/officeDocument/2006/relationships/image" Target="../media/image22.jpg"/><Relationship Id="rId5" Type="http://schemas.openxmlformats.org/officeDocument/2006/relationships/image" Target="../media/image17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3.jpg"/><Relationship Id="rId4" Type="http://schemas.openxmlformats.org/officeDocument/2006/relationships/image" Target="../media/image19.jpg"/><Relationship Id="rId5" Type="http://schemas.openxmlformats.org/officeDocument/2006/relationships/image" Target="../media/image62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6.png"/><Relationship Id="rId4" Type="http://schemas.openxmlformats.org/officeDocument/2006/relationships/image" Target="../media/image18.png"/><Relationship Id="rId5" Type="http://schemas.openxmlformats.org/officeDocument/2006/relationships/image" Target="../media/image15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6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jpg"/><Relationship Id="rId4" Type="http://schemas.openxmlformats.org/officeDocument/2006/relationships/image" Target="../media/image9.png"/><Relationship Id="rId5" Type="http://schemas.openxmlformats.org/officeDocument/2006/relationships/image" Target="../media/image33.jpg"/><Relationship Id="rId6" Type="http://schemas.openxmlformats.org/officeDocument/2006/relationships/image" Target="../media/image2.png"/><Relationship Id="rId7" Type="http://schemas.openxmlformats.org/officeDocument/2006/relationships/image" Target="../media/image11.png"/><Relationship Id="rId8" Type="http://schemas.openxmlformats.org/officeDocument/2006/relationships/image" Target="../media/image25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7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5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1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2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8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0.jpg"/><Relationship Id="rId4" Type="http://schemas.openxmlformats.org/officeDocument/2006/relationships/image" Target="../media/image36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9.jpg"/><Relationship Id="rId4" Type="http://schemas.openxmlformats.org/officeDocument/2006/relationships/image" Target="../media/image38.jpg"/><Relationship Id="rId5" Type="http://schemas.openxmlformats.org/officeDocument/2006/relationships/image" Target="../media/image41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4.png"/><Relationship Id="rId4" Type="http://schemas.openxmlformats.org/officeDocument/2006/relationships/image" Target="../media/image37.png"/><Relationship Id="rId5" Type="http://schemas.openxmlformats.org/officeDocument/2006/relationships/image" Target="../media/image3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9.jpg"/><Relationship Id="rId4" Type="http://schemas.openxmlformats.org/officeDocument/2006/relationships/image" Target="../media/image48.jp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40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55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55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55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55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42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42.jp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1.xml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2.xml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47.png"/><Relationship Id="rId4" Type="http://schemas.openxmlformats.org/officeDocument/2006/relationships/image" Target="../media/image45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56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56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57.png"/><Relationship Id="rId4" Type="http://schemas.openxmlformats.org/officeDocument/2006/relationships/image" Target="../media/image51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49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9" Type="http://schemas.openxmlformats.org/officeDocument/2006/relationships/image" Target="../media/image52.png"/><Relationship Id="rId5" Type="http://schemas.openxmlformats.org/officeDocument/2006/relationships/image" Target="../media/image46.png"/><Relationship Id="rId6" Type="http://schemas.openxmlformats.org/officeDocument/2006/relationships/image" Target="../media/image50.png"/><Relationship Id="rId7" Type="http://schemas.openxmlformats.org/officeDocument/2006/relationships/image" Target="../media/image53.png"/><Relationship Id="rId8" Type="http://schemas.openxmlformats.org/officeDocument/2006/relationships/image" Target="../media/image54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59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0.xml"/><Relationship Id="rId3" Type="http://schemas.openxmlformats.org/officeDocument/2006/relationships/hyperlink" Target="mailto:pgramlich@colgate.edu" TargetMode="External"/><Relationship Id="rId4" Type="http://schemas.openxmlformats.org/officeDocument/2006/relationships/hyperlink" Target="mailto:njandl@wisc.edu" TargetMode="External"/><Relationship Id="rId5" Type="http://schemas.openxmlformats.org/officeDocument/2006/relationships/hyperlink" Target="mailto:ln2@princeton.edu" TargetMode="Externa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.jpg"/><Relationship Id="rId4" Type="http://schemas.openxmlformats.org/officeDocument/2006/relationships/image" Target="../media/image58.png"/><Relationship Id="rId5" Type="http://schemas.openxmlformats.org/officeDocument/2006/relationships/image" Target="../media/image60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6.jpg"/><Relationship Id="rId4" Type="http://schemas.openxmlformats.org/officeDocument/2006/relationships/image" Target="../media/image4.jpg"/><Relationship Id="rId5" Type="http://schemas.openxmlformats.org/officeDocument/2006/relationships/image" Target="../media/image5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5"/>
          <p:cNvSpPr txBox="1"/>
          <p:nvPr>
            <p:ph type="ctrTitle"/>
          </p:nvPr>
        </p:nvSpPr>
        <p:spPr>
          <a:xfrm>
            <a:off x="510450" y="1257300"/>
            <a:ext cx="8123100" cy="1588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Communicating for Connection and Education</a:t>
            </a:r>
            <a:endParaRPr/>
          </a:p>
        </p:txBody>
      </p:sp>
      <p:sp>
        <p:nvSpPr>
          <p:cNvPr id="71" name="Google Shape;71;p15"/>
          <p:cNvSpPr txBox="1"/>
          <p:nvPr>
            <p:ph idx="1" type="subTitle"/>
          </p:nvPr>
        </p:nvSpPr>
        <p:spPr>
          <a:xfrm>
            <a:off x="510450" y="3182313"/>
            <a:ext cx="8123100" cy="63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June 18, 2020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Takeaways</a:t>
            </a:r>
            <a:endParaRPr/>
          </a:p>
        </p:txBody>
      </p:sp>
      <p:sp>
        <p:nvSpPr>
          <p:cNvPr id="138" name="Google Shape;138;p2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Which items are most confusing (i.e. coffee cups)</a:t>
            </a:r>
            <a:endParaRPr sz="2000"/>
          </a:p>
          <a:p>
            <a:pPr indent="-349250" lvl="1" marL="914400" rtl="0" algn="l">
              <a:spcBef>
                <a:spcPts val="0"/>
              </a:spcBef>
              <a:spcAft>
                <a:spcPts val="0"/>
              </a:spcAft>
              <a:buSzPts val="1900"/>
              <a:buChar char="○"/>
            </a:pPr>
            <a:r>
              <a:rPr lang="en" sz="1900"/>
              <a:t>Focused education around those items</a:t>
            </a:r>
            <a:endParaRPr sz="19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Need to explain the “why”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Promote collections for special items (i.e. batteries)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Promote reusables</a:t>
            </a:r>
            <a:endParaRPr sz="2000"/>
          </a:p>
        </p:txBody>
      </p:sp>
      <p:pic>
        <p:nvPicPr>
          <p:cNvPr id="139" name="Google Shape;139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62000" y="191525"/>
            <a:ext cx="2379400" cy="4716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Follow-up</a:t>
            </a:r>
            <a:endParaRPr/>
          </a:p>
        </p:txBody>
      </p:sp>
      <p:sp>
        <p:nvSpPr>
          <p:cNvPr id="145" name="Google Shape;145;p2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46" name="Google Shape;146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8387" y="1320476"/>
            <a:ext cx="5168526" cy="3181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08777" y="647075"/>
            <a:ext cx="2431850" cy="4214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Waste Wednesday </a:t>
            </a:r>
            <a:r>
              <a:rPr lang="en"/>
              <a:t>Key questions</a:t>
            </a:r>
            <a:endParaRPr/>
          </a:p>
        </p:txBody>
      </p:sp>
      <p:sp>
        <p:nvSpPr>
          <p:cNvPr id="153" name="Google Shape;153;p26"/>
          <p:cNvSpPr txBox="1"/>
          <p:nvPr>
            <p:ph idx="1" type="body"/>
          </p:nvPr>
        </p:nvSpPr>
        <p:spPr>
          <a:xfrm>
            <a:off x="311700" y="941525"/>
            <a:ext cx="8520600" cy="355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AutoNum type="arabicPeriod"/>
            </a:pPr>
            <a:r>
              <a:rPr lang="en">
                <a:solidFill>
                  <a:srgbClr val="000000"/>
                </a:solidFill>
              </a:rPr>
              <a:t>Who is your audience? Who are your stakeholders?</a:t>
            </a:r>
            <a:endParaRPr>
              <a:solidFill>
                <a:srgbClr val="000000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2"/>
                </a:solidFill>
              </a:rPr>
              <a:t>Students, campus community</a:t>
            </a:r>
            <a:endParaRPr b="1">
              <a:solidFill>
                <a:schemeClr val="dk2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AutoNum type="arabicPeriod"/>
            </a:pPr>
            <a:r>
              <a:rPr lang="en">
                <a:solidFill>
                  <a:srgbClr val="000000"/>
                </a:solidFill>
              </a:rPr>
              <a:t>What are you trying to communicate (topic + take-away)?</a:t>
            </a:r>
            <a:endParaRPr>
              <a:solidFill>
                <a:srgbClr val="000000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2"/>
                </a:solidFill>
              </a:rPr>
              <a:t>What is recyclable, various waste education</a:t>
            </a:r>
            <a:endParaRPr>
              <a:solidFill>
                <a:srgbClr val="000000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AutoNum type="arabicPeriod"/>
            </a:pPr>
            <a:r>
              <a:rPr lang="en">
                <a:solidFill>
                  <a:srgbClr val="000000"/>
                </a:solidFill>
              </a:rPr>
              <a:t>What is the behavior/attitude you’re trying to change?</a:t>
            </a:r>
            <a:endParaRPr>
              <a:solidFill>
                <a:srgbClr val="000000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AutoNum type="alphaLcPeriod"/>
            </a:pPr>
            <a:r>
              <a:rPr lang="en">
                <a:solidFill>
                  <a:srgbClr val="000000"/>
                </a:solidFill>
              </a:rPr>
              <a:t>Via norm, value, and/or motivation, e.g. psychology!</a:t>
            </a:r>
            <a:endParaRPr>
              <a:solidFill>
                <a:srgbClr val="000000"/>
              </a:solidFill>
            </a:endParaRPr>
          </a:p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2"/>
                </a:solidFill>
              </a:rPr>
              <a:t>Improved recycling, reduce contamination</a:t>
            </a:r>
            <a:endParaRPr>
              <a:solidFill>
                <a:srgbClr val="000000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AutoNum type="arabicPeriod"/>
            </a:pPr>
            <a:r>
              <a:rPr lang="en">
                <a:solidFill>
                  <a:srgbClr val="000000"/>
                </a:solidFill>
              </a:rPr>
              <a:t>What is the intended outcome of your communications?</a:t>
            </a:r>
            <a:br>
              <a:rPr lang="en">
                <a:solidFill>
                  <a:srgbClr val="000000"/>
                </a:solidFill>
              </a:rPr>
            </a:br>
            <a:r>
              <a:rPr b="1" lang="en">
                <a:solidFill>
                  <a:schemeClr val="dk2"/>
                </a:solidFill>
              </a:rPr>
              <a:t>Students understand different waste concepts</a:t>
            </a:r>
            <a:endParaRPr b="1">
              <a:solidFill>
                <a:schemeClr val="dk2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AutoNum type="arabicPeriod"/>
            </a:pPr>
            <a:r>
              <a:rPr lang="en">
                <a:solidFill>
                  <a:srgbClr val="000000"/>
                </a:solidFill>
              </a:rPr>
              <a:t>What are the platforms/mediums, and why? </a:t>
            </a:r>
            <a:br>
              <a:rPr lang="en">
                <a:solidFill>
                  <a:srgbClr val="000000"/>
                </a:solidFill>
              </a:rPr>
            </a:br>
            <a:r>
              <a:rPr b="1" lang="en">
                <a:solidFill>
                  <a:schemeClr val="dk2"/>
                </a:solidFill>
              </a:rPr>
              <a:t>Instagram stories - Student focus, interactive features, story highlights</a:t>
            </a:r>
            <a:endParaRPr b="1">
              <a:solidFill>
                <a:schemeClr val="dk2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AutoNum type="arabicPeriod"/>
            </a:pPr>
            <a:r>
              <a:rPr lang="en">
                <a:solidFill>
                  <a:srgbClr val="000000"/>
                </a:solidFill>
              </a:rPr>
              <a:t>How will you recognize success?  </a:t>
            </a:r>
            <a:r>
              <a:rPr b="1" lang="en">
                <a:solidFill>
                  <a:schemeClr val="dk2"/>
                </a:solidFill>
              </a:rPr>
              <a:t>Analytics, contamination rates, student engagement in office programming</a:t>
            </a:r>
            <a:endParaRPr b="1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Waste Wednesday</a:t>
            </a:r>
            <a:endParaRPr/>
          </a:p>
        </p:txBody>
      </p:sp>
      <p:sp>
        <p:nvSpPr>
          <p:cNvPr id="159" name="Google Shape;159;p2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Local - Princeton</a:t>
            </a:r>
            <a:endParaRPr sz="20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000"/>
              <a:t>Regional - New Jersey</a:t>
            </a:r>
            <a:endParaRPr sz="2000"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2000"/>
              <a:t>Global</a:t>
            </a:r>
            <a:endParaRPr/>
          </a:p>
        </p:txBody>
      </p:sp>
      <p:pic>
        <p:nvPicPr>
          <p:cNvPr id="160" name="Google Shape;160;p27"/>
          <p:cNvPicPr preferRelativeResize="0"/>
          <p:nvPr/>
        </p:nvPicPr>
        <p:blipFill rotWithShape="1">
          <a:blip r:embed="rId3">
            <a:alphaModFix/>
          </a:blip>
          <a:srcRect b="723" l="0" r="0" t="1447"/>
          <a:stretch/>
        </p:blipFill>
        <p:spPr>
          <a:xfrm>
            <a:off x="6309400" y="252200"/>
            <a:ext cx="2688874" cy="46737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12975" y="234850"/>
            <a:ext cx="2688874" cy="47084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7" name="Google Shape;167;p2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Interactive stories:</a:t>
            </a:r>
            <a:endParaRPr sz="20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000"/>
              <a:t>Quiz</a:t>
            </a:r>
            <a:endParaRPr sz="20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000"/>
              <a:t>Poll</a:t>
            </a:r>
            <a:endParaRPr sz="20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000"/>
              <a:t>Slider </a:t>
            </a:r>
            <a:endParaRPr sz="2000"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2000"/>
              <a:t>Questions</a:t>
            </a:r>
            <a:endParaRPr sz="2000"/>
          </a:p>
        </p:txBody>
      </p:sp>
      <p:pic>
        <p:nvPicPr>
          <p:cNvPr id="168" name="Google Shape;168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93425" y="178419"/>
            <a:ext cx="2722449" cy="4786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09850" y="214732"/>
            <a:ext cx="2722449" cy="47140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Waste Themes - Laundry</a:t>
            </a:r>
            <a:endParaRPr/>
          </a:p>
        </p:txBody>
      </p:sp>
      <p:sp>
        <p:nvSpPr>
          <p:cNvPr id="175" name="Google Shape;175;p2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Water</a:t>
            </a:r>
            <a:endParaRPr sz="2000"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2000"/>
              <a:t>Energy</a:t>
            </a:r>
            <a:endParaRPr sz="2000"/>
          </a:p>
        </p:txBody>
      </p:sp>
      <p:pic>
        <p:nvPicPr>
          <p:cNvPr id="176" name="Google Shape;176;p29"/>
          <p:cNvPicPr preferRelativeResize="0"/>
          <p:nvPr/>
        </p:nvPicPr>
        <p:blipFill rotWithShape="1">
          <a:blip r:embed="rId3">
            <a:alphaModFix/>
          </a:blip>
          <a:srcRect b="12977" l="0" r="0" t="5403"/>
          <a:stretch/>
        </p:blipFill>
        <p:spPr>
          <a:xfrm>
            <a:off x="1791775" y="1161750"/>
            <a:ext cx="2150300" cy="3800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44900" y="1136925"/>
            <a:ext cx="2150300" cy="3799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82000" y="1161761"/>
            <a:ext cx="2150300" cy="37501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ICAW 2020 - Compost</a:t>
            </a:r>
            <a:endParaRPr/>
          </a:p>
        </p:txBody>
      </p:sp>
      <p:pic>
        <p:nvPicPr>
          <p:cNvPr id="184" name="Google Shape;184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30075" y="1017725"/>
            <a:ext cx="2223574" cy="3939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23725" y="1032524"/>
            <a:ext cx="2223574" cy="39095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30"/>
          <p:cNvPicPr preferRelativeResize="0"/>
          <p:nvPr/>
        </p:nvPicPr>
        <p:blipFill rotWithShape="1">
          <a:blip r:embed="rId5">
            <a:alphaModFix/>
          </a:blip>
          <a:srcRect b="13530" l="0" r="0" t="6122"/>
          <a:stretch/>
        </p:blipFill>
        <p:spPr>
          <a:xfrm>
            <a:off x="3477226" y="1017725"/>
            <a:ext cx="2264290" cy="39391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3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Future Plans</a:t>
            </a:r>
            <a:endParaRPr/>
          </a:p>
        </p:txBody>
      </p:sp>
      <p:sp>
        <p:nvSpPr>
          <p:cNvPr id="192" name="Google Shape;192;p3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Topics</a:t>
            </a:r>
            <a:endParaRPr sz="2000"/>
          </a:p>
          <a:p>
            <a:pPr indent="-349250" lvl="1" marL="914400" rtl="0" algn="l">
              <a:spcBef>
                <a:spcPts val="0"/>
              </a:spcBef>
              <a:spcAft>
                <a:spcPts val="0"/>
              </a:spcAft>
              <a:buSzPts val="1900"/>
              <a:buChar char="○"/>
            </a:pPr>
            <a:r>
              <a:rPr lang="en" sz="1900"/>
              <a:t>Reusables</a:t>
            </a:r>
            <a:endParaRPr sz="1900"/>
          </a:p>
          <a:p>
            <a:pPr indent="-349250" lvl="1" marL="914400" rtl="0" algn="l">
              <a:spcBef>
                <a:spcPts val="0"/>
              </a:spcBef>
              <a:spcAft>
                <a:spcPts val="0"/>
              </a:spcAft>
              <a:buSzPts val="1900"/>
              <a:buChar char="○"/>
            </a:pPr>
            <a:r>
              <a:rPr lang="en" sz="1900"/>
              <a:t>Hard to recycle </a:t>
            </a:r>
            <a:r>
              <a:rPr lang="en" sz="1900"/>
              <a:t>items and </a:t>
            </a:r>
            <a:r>
              <a:rPr lang="en" sz="1900"/>
              <a:t>collections</a:t>
            </a:r>
            <a:endParaRPr sz="1900"/>
          </a:p>
          <a:p>
            <a:pPr indent="-349250" lvl="1" marL="914400" rtl="0" algn="l">
              <a:spcBef>
                <a:spcPts val="0"/>
              </a:spcBef>
              <a:spcAft>
                <a:spcPts val="0"/>
              </a:spcAft>
              <a:buSzPts val="1900"/>
              <a:buChar char="○"/>
            </a:pPr>
            <a:r>
              <a:rPr lang="en" sz="1900"/>
              <a:t>Event specific: Move-In, Move-Out, Vampire energy (Halloween)</a:t>
            </a:r>
            <a:endParaRPr sz="1900"/>
          </a:p>
          <a:p>
            <a:pPr indent="-349250" lvl="1" marL="914400" rtl="0" algn="l">
              <a:spcBef>
                <a:spcPts val="0"/>
              </a:spcBef>
              <a:spcAft>
                <a:spcPts val="0"/>
              </a:spcAft>
              <a:buSzPts val="1900"/>
              <a:buChar char="○"/>
            </a:pPr>
            <a:r>
              <a:rPr lang="en" sz="1900"/>
              <a:t>S.C.R.A.P. Lab (on campus composter)</a:t>
            </a:r>
            <a:endParaRPr sz="19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Partnerships</a:t>
            </a:r>
            <a:endParaRPr sz="2000"/>
          </a:p>
          <a:p>
            <a:pPr indent="-349250" lvl="1" marL="914400" rtl="0" algn="l">
              <a:spcBef>
                <a:spcPts val="0"/>
              </a:spcBef>
              <a:spcAft>
                <a:spcPts val="0"/>
              </a:spcAft>
              <a:buSzPts val="1900"/>
              <a:buChar char="○"/>
            </a:pPr>
            <a:r>
              <a:rPr lang="en" sz="1900"/>
              <a:t>Coffee cup posters in the Student Coffee Club</a:t>
            </a:r>
            <a:endParaRPr sz="19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Giveaways</a:t>
            </a:r>
            <a:endParaRPr sz="20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Waste Wednesday beyond Instagram</a:t>
            </a:r>
            <a:endParaRPr sz="2000"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 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32"/>
          <p:cNvSpPr txBox="1"/>
          <p:nvPr>
            <p:ph type="title"/>
          </p:nvPr>
        </p:nvSpPr>
        <p:spPr>
          <a:xfrm>
            <a:off x="510450" y="769150"/>
            <a:ext cx="8123100" cy="778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Arial"/>
              <a:buNone/>
            </a:pPr>
            <a:r>
              <a:rPr lang="en" sz="60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#RecycleRight</a:t>
            </a:r>
            <a:endParaRPr i="0" sz="6000" u="none" cap="none" strike="noStrike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98" name="Google Shape;198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28159" y="3013703"/>
            <a:ext cx="3687674" cy="1147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48588" y="4352048"/>
            <a:ext cx="2869594" cy="4668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8813" y="4208000"/>
            <a:ext cx="3092772" cy="754951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32"/>
          <p:cNvSpPr txBox="1"/>
          <p:nvPr/>
        </p:nvSpPr>
        <p:spPr>
          <a:xfrm>
            <a:off x="510450" y="1687750"/>
            <a:ext cx="5650200" cy="114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Project partners:</a:t>
            </a:r>
            <a:endParaRPr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Proxima Nova"/>
              <a:buChar char="●"/>
            </a:pPr>
            <a:r>
              <a:rPr lang="en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Nathan Jandl, Ally Burg, Hannah Kasun, Office of Sustainability</a:t>
            </a:r>
            <a:endParaRPr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Proxima Nova"/>
              <a:buChar char="●"/>
            </a:pPr>
            <a:r>
              <a:rPr lang="en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Prof. Bret Shaw, Dept. of Life Sciences Communication</a:t>
            </a:r>
            <a:endParaRPr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Proxima Nova"/>
              <a:buChar char="●"/>
            </a:pPr>
            <a:r>
              <a:rPr lang="en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Carrie Kruse, College Library</a:t>
            </a:r>
            <a:endParaRPr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Proxima Nova"/>
              <a:buChar char="●"/>
            </a:pPr>
            <a:r>
              <a:rPr lang="en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Brooke Weiland, designer</a:t>
            </a:r>
            <a:endParaRPr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3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Life Sciences Communication 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Lato"/>
                <a:ea typeface="Lato"/>
                <a:cs typeface="Lato"/>
                <a:sym typeface="Lato"/>
              </a:rPr>
              <a:t>Senior Capstone Class Learning Objectives</a:t>
            </a:r>
            <a:endParaRPr sz="30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07" name="Google Shape;207;p33"/>
          <p:cNvSpPr txBox="1"/>
          <p:nvPr>
            <p:ph idx="1" type="body"/>
          </p:nvPr>
        </p:nvSpPr>
        <p:spPr>
          <a:xfrm>
            <a:off x="311700" y="1533475"/>
            <a:ext cx="54138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Lato"/>
                <a:ea typeface="Lato"/>
                <a:cs typeface="Lato"/>
                <a:sym typeface="Lato"/>
              </a:rPr>
              <a:t>Pedagogical objectives</a:t>
            </a:r>
            <a:endParaRPr b="1" sz="1600"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Font typeface="Lato"/>
              <a:buChar char="●"/>
            </a:pPr>
            <a:r>
              <a:rPr lang="en" sz="1600">
                <a:latin typeface="Lato"/>
                <a:ea typeface="Lato"/>
                <a:cs typeface="Lato"/>
                <a:sym typeface="Lato"/>
              </a:rPr>
              <a:t>Learn principles of social marketing </a:t>
            </a:r>
            <a:endParaRPr sz="1600"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"/>
              <a:buChar char="●"/>
            </a:pPr>
            <a:r>
              <a:rPr lang="en" sz="1600">
                <a:latin typeface="Lato"/>
                <a:ea typeface="Lato"/>
                <a:cs typeface="Lato"/>
                <a:sym typeface="Lato"/>
              </a:rPr>
              <a:t>Conduct qualitative and quantitative research</a:t>
            </a:r>
            <a:endParaRPr sz="1600"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"/>
              <a:buChar char="●"/>
            </a:pPr>
            <a:r>
              <a:rPr lang="en" sz="1600">
                <a:latin typeface="Lato"/>
                <a:ea typeface="Lato"/>
                <a:cs typeface="Lato"/>
                <a:sym typeface="Lato"/>
              </a:rPr>
              <a:t>Use persuasion and behavioral principles to inform campaign planning</a:t>
            </a:r>
            <a:endParaRPr sz="1600"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"/>
              <a:buChar char="●"/>
            </a:pPr>
            <a:r>
              <a:rPr lang="en" sz="1600">
                <a:latin typeface="Lato"/>
                <a:ea typeface="Lato"/>
                <a:cs typeface="Lato"/>
                <a:sym typeface="Lato"/>
              </a:rPr>
              <a:t>Strategic and creative thinking, writing, and message production</a:t>
            </a:r>
            <a:endParaRPr sz="16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b="1" lang="en" sz="1600">
                <a:latin typeface="Lato"/>
                <a:ea typeface="Lato"/>
                <a:cs typeface="Lato"/>
                <a:sym typeface="Lato"/>
              </a:rPr>
              <a:t>Service learning goals</a:t>
            </a:r>
            <a:endParaRPr b="1" sz="1600"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Font typeface="Lato"/>
              <a:buChar char="●"/>
            </a:pPr>
            <a:r>
              <a:rPr lang="en" sz="1600">
                <a:latin typeface="Lato"/>
                <a:ea typeface="Lato"/>
                <a:cs typeface="Lato"/>
                <a:sym typeface="Lato"/>
              </a:rPr>
              <a:t>Focus on student behavior change campaign for real-world client on campus</a:t>
            </a:r>
            <a:endParaRPr sz="1600">
              <a:latin typeface="Lato"/>
              <a:ea typeface="Lato"/>
              <a:cs typeface="Lato"/>
              <a:sym typeface="Lato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2400"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08" name="Google Shape;208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85500" y="1533478"/>
            <a:ext cx="3046799" cy="22850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6"/>
          <p:cNvSpPr txBox="1"/>
          <p:nvPr>
            <p:ph type="title"/>
          </p:nvPr>
        </p:nvSpPr>
        <p:spPr>
          <a:xfrm>
            <a:off x="311700" y="1984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Presenters</a:t>
            </a:r>
            <a:endParaRPr/>
          </a:p>
        </p:txBody>
      </p:sp>
      <p:pic>
        <p:nvPicPr>
          <p:cNvPr id="77" name="Google Shape;77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40938" y="884900"/>
            <a:ext cx="1368400" cy="1824550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16"/>
          <p:cNvSpPr txBox="1"/>
          <p:nvPr/>
        </p:nvSpPr>
        <p:spPr>
          <a:xfrm>
            <a:off x="3940950" y="2709450"/>
            <a:ext cx="1434000" cy="49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Nathan Jandl (he/him)</a:t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Assistant Director,</a:t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UW-Madison Office of Sustainability</a:t>
            </a:r>
            <a:endParaRPr sz="1000"/>
          </a:p>
        </p:txBody>
      </p:sp>
      <p:pic>
        <p:nvPicPr>
          <p:cNvPr id="79" name="Google Shape;79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85431" y="3943812"/>
            <a:ext cx="1837717" cy="572700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16"/>
          <p:cNvSpPr txBox="1"/>
          <p:nvPr/>
        </p:nvSpPr>
        <p:spPr>
          <a:xfrm>
            <a:off x="6352450" y="2709450"/>
            <a:ext cx="1670700" cy="49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Lisa Nicolaison (she/her)</a:t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Engagement and Communications Coordinator,</a:t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Office of Sustainability</a:t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</a:rPr>
              <a:t>Princeton University </a:t>
            </a:r>
            <a:endParaRPr sz="1000"/>
          </a:p>
        </p:txBody>
      </p:sp>
      <p:pic>
        <p:nvPicPr>
          <p:cNvPr id="81" name="Google Shape;81;p16"/>
          <p:cNvPicPr preferRelativeResize="0"/>
          <p:nvPr/>
        </p:nvPicPr>
        <p:blipFill rotWithShape="1">
          <a:blip r:embed="rId5">
            <a:alphaModFix/>
          </a:blip>
          <a:srcRect b="14007" l="8485" r="4836" t="3450"/>
          <a:stretch/>
        </p:blipFill>
        <p:spPr>
          <a:xfrm>
            <a:off x="1541375" y="884900"/>
            <a:ext cx="1368299" cy="1824552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16"/>
          <p:cNvSpPr txBox="1"/>
          <p:nvPr/>
        </p:nvSpPr>
        <p:spPr>
          <a:xfrm>
            <a:off x="1465175" y="2709450"/>
            <a:ext cx="1837800" cy="49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Pamela Gramlich (she/her)</a:t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Assistant Director, Sustainability</a:t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Program Coordinator, Environmental Studies</a:t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Colgate University </a:t>
            </a:r>
            <a:endParaRPr sz="1000"/>
          </a:p>
        </p:txBody>
      </p:sp>
      <p:pic>
        <p:nvPicPr>
          <p:cNvPr id="83" name="Google Shape;83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797900" y="3702476"/>
            <a:ext cx="855250" cy="1055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830585" y="3399152"/>
            <a:ext cx="1589101" cy="1589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6"/>
          <p:cNvPicPr preferRelativeResize="0"/>
          <p:nvPr/>
        </p:nvPicPr>
        <p:blipFill rotWithShape="1">
          <a:blip r:embed="rId8">
            <a:alphaModFix/>
          </a:blip>
          <a:srcRect b="0" l="893" r="884" t="0"/>
          <a:stretch/>
        </p:blipFill>
        <p:spPr>
          <a:xfrm>
            <a:off x="6390500" y="884900"/>
            <a:ext cx="1232813" cy="18245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3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Client background: College Library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14" name="Google Shape;214;p34"/>
          <p:cNvSpPr txBox="1"/>
          <p:nvPr>
            <p:ph idx="1" type="body"/>
          </p:nvPr>
        </p:nvSpPr>
        <p:spPr>
          <a:xfrm>
            <a:off x="311700" y="1152475"/>
            <a:ext cx="3516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06400" lvl="0" marL="28575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Font typeface="Lato"/>
              <a:buChar char="●"/>
            </a:pPr>
            <a:r>
              <a:rPr lang="en" sz="1900">
                <a:latin typeface="Lato"/>
                <a:ea typeface="Lato"/>
                <a:cs typeface="Lato"/>
                <a:sym typeface="Lato"/>
              </a:rPr>
              <a:t>Busiest</a:t>
            </a:r>
            <a:r>
              <a:rPr lang="en" sz="1900">
                <a:latin typeface="Lato"/>
                <a:ea typeface="Lato"/>
                <a:cs typeface="Lato"/>
                <a:sym typeface="Lato"/>
              </a:rPr>
              <a:t> library on campus</a:t>
            </a:r>
            <a:endParaRPr sz="1500">
              <a:latin typeface="Lato"/>
              <a:ea typeface="Lato"/>
              <a:cs typeface="Lato"/>
              <a:sym typeface="Lato"/>
            </a:endParaRPr>
          </a:p>
          <a:p>
            <a:pPr indent="-406400" lvl="0" marL="28575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Font typeface="Lato"/>
              <a:buChar char="●"/>
            </a:pPr>
            <a:r>
              <a:rPr lang="en" sz="1900">
                <a:latin typeface="Lato"/>
                <a:ea typeface="Lato"/>
                <a:cs typeface="Lato"/>
                <a:sym typeface="Lato"/>
              </a:rPr>
              <a:t>Food &amp; drink allowed</a:t>
            </a:r>
            <a:endParaRPr sz="1900">
              <a:latin typeface="Lato"/>
              <a:ea typeface="Lato"/>
              <a:cs typeface="Lato"/>
              <a:sym typeface="Lato"/>
            </a:endParaRPr>
          </a:p>
          <a:p>
            <a:pPr indent="-406400" lvl="0" marL="28575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Font typeface="Lato"/>
              <a:buChar char="●"/>
            </a:pPr>
            <a:r>
              <a:rPr lang="en" sz="1900">
                <a:latin typeface="Lato"/>
                <a:ea typeface="Lato"/>
                <a:cs typeface="Lato"/>
                <a:sym typeface="Lato"/>
              </a:rPr>
              <a:t>Café and food delivery</a:t>
            </a:r>
            <a:endParaRPr sz="1900">
              <a:latin typeface="Lato"/>
              <a:ea typeface="Lato"/>
              <a:cs typeface="Lato"/>
              <a:sym typeface="Lato"/>
            </a:endParaRPr>
          </a:p>
          <a:p>
            <a:pPr indent="-406400" lvl="0" marL="28575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Font typeface="Lato"/>
              <a:buChar char="●"/>
            </a:pPr>
            <a:r>
              <a:rPr lang="en" sz="1900">
                <a:latin typeface="Lato"/>
                <a:ea typeface="Lato"/>
                <a:cs typeface="Lato"/>
                <a:sym typeface="Lato"/>
              </a:rPr>
              <a:t>24 hours</a:t>
            </a:r>
            <a:endParaRPr sz="1900">
              <a:latin typeface="Lato"/>
              <a:ea typeface="Lato"/>
              <a:cs typeface="Lato"/>
              <a:sym typeface="Lato"/>
            </a:endParaRPr>
          </a:p>
          <a:p>
            <a:pPr indent="-406400" lvl="0" marL="28575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Font typeface="Lato"/>
              <a:buChar char="●"/>
            </a:pPr>
            <a:r>
              <a:rPr lang="en" sz="1900">
                <a:latin typeface="Lato"/>
                <a:ea typeface="Lato"/>
                <a:cs typeface="Lato"/>
                <a:sym typeface="Lato"/>
              </a:rPr>
              <a:t>Custodial challenges</a:t>
            </a:r>
            <a:endParaRPr sz="1900">
              <a:latin typeface="Lato"/>
              <a:ea typeface="Lato"/>
              <a:cs typeface="Lato"/>
              <a:sym typeface="Lato"/>
            </a:endParaRPr>
          </a:p>
          <a:p>
            <a:pPr indent="-3492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Font typeface="Lato"/>
              <a:buChar char="○"/>
            </a:pPr>
            <a:r>
              <a:rPr lang="en" sz="1500">
                <a:latin typeface="Lato"/>
                <a:ea typeface="Lato"/>
                <a:cs typeface="Lato"/>
                <a:sym typeface="Lato"/>
              </a:rPr>
              <a:t>Janitors less available later at night when needed most</a:t>
            </a:r>
            <a:endParaRPr sz="1900"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15" name="Google Shape;215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87750" y="1096050"/>
            <a:ext cx="4944549" cy="3288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3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Key Insights:  Observations and Qualitative Interviews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21" name="Google Shape;221;p35"/>
          <p:cNvSpPr txBox="1"/>
          <p:nvPr>
            <p:ph idx="1" type="body"/>
          </p:nvPr>
        </p:nvSpPr>
        <p:spPr>
          <a:xfrm>
            <a:off x="311700" y="14572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900">
                <a:latin typeface="Lato"/>
                <a:ea typeface="Lato"/>
                <a:cs typeface="Lato"/>
                <a:sym typeface="Lato"/>
              </a:rPr>
              <a:t>Method</a:t>
            </a:r>
            <a:endParaRPr b="1" sz="1900">
              <a:latin typeface="Lato"/>
              <a:ea typeface="Lato"/>
              <a:cs typeface="Lato"/>
              <a:sym typeface="Lato"/>
            </a:endParaRPr>
          </a:p>
          <a:p>
            <a:pPr indent="-349250" lvl="0" marL="457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900"/>
              <a:buFont typeface="Lato"/>
              <a:buChar char="●"/>
            </a:pPr>
            <a:r>
              <a:rPr lang="en" sz="1900">
                <a:latin typeface="Lato"/>
                <a:ea typeface="Lato"/>
                <a:cs typeface="Lato"/>
                <a:sym typeface="Lato"/>
              </a:rPr>
              <a:t>Students conducted on-site observations at library and in-depth interview with library patrons</a:t>
            </a:r>
            <a:endParaRPr sz="19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b="1" lang="en" sz="1900">
                <a:latin typeface="Lato"/>
                <a:ea typeface="Lato"/>
                <a:cs typeface="Lato"/>
                <a:sym typeface="Lato"/>
              </a:rPr>
              <a:t>Student Findings</a:t>
            </a:r>
            <a:endParaRPr b="1" sz="1900">
              <a:latin typeface="Lato"/>
              <a:ea typeface="Lato"/>
              <a:cs typeface="Lato"/>
              <a:sym typeface="Lato"/>
            </a:endParaRPr>
          </a:p>
          <a:p>
            <a:pPr indent="-349250" lvl="0" marL="457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900"/>
              <a:buFont typeface="Lato"/>
              <a:buChar char="●"/>
            </a:pPr>
            <a:r>
              <a:rPr lang="en" sz="1900">
                <a:latin typeface="Lato"/>
                <a:ea typeface="Lato"/>
                <a:cs typeface="Lato"/>
                <a:sym typeface="Lato"/>
              </a:rPr>
              <a:t>Students often distracted and not thinking about where they sort waste</a:t>
            </a:r>
            <a:endParaRPr sz="1900">
              <a:latin typeface="Lato"/>
              <a:ea typeface="Lato"/>
              <a:cs typeface="Lato"/>
              <a:sym typeface="Lato"/>
            </a:endParaRPr>
          </a:p>
          <a:p>
            <a:pPr indent="-3492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Font typeface="Lato"/>
              <a:buChar char="●"/>
            </a:pPr>
            <a:r>
              <a:rPr lang="en" sz="1900">
                <a:latin typeface="Lato"/>
                <a:ea typeface="Lato"/>
                <a:cs typeface="Lato"/>
                <a:sym typeface="Lato"/>
              </a:rPr>
              <a:t>Attitudes toward recycling generally positive</a:t>
            </a:r>
            <a:endParaRPr sz="1900">
              <a:latin typeface="Lato"/>
              <a:ea typeface="Lato"/>
              <a:cs typeface="Lato"/>
              <a:sym typeface="Lato"/>
            </a:endParaRPr>
          </a:p>
          <a:p>
            <a:pPr indent="-3492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Font typeface="Lato"/>
              <a:buChar char="●"/>
            </a:pPr>
            <a:r>
              <a:rPr lang="en" sz="1900">
                <a:latin typeface="Lato"/>
                <a:ea typeface="Lato"/>
                <a:cs typeface="Lato"/>
                <a:sym typeface="Lato"/>
              </a:rPr>
              <a:t>Signage needs to be easier/faster to read </a:t>
            </a:r>
            <a:endParaRPr sz="19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3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Key Insights: Quantitative survey 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27" name="Google Shape;227;p36"/>
          <p:cNvSpPr txBox="1"/>
          <p:nvPr>
            <p:ph idx="1" type="body"/>
          </p:nvPr>
        </p:nvSpPr>
        <p:spPr>
          <a:xfrm>
            <a:off x="311700" y="1017725"/>
            <a:ext cx="4692300" cy="378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Font typeface="Lato"/>
              <a:buChar char="●"/>
            </a:pPr>
            <a:r>
              <a:rPr lang="en" sz="2000">
                <a:latin typeface="Lato"/>
                <a:ea typeface="Lato"/>
                <a:cs typeface="Lato"/>
                <a:sym typeface="Lato"/>
              </a:rPr>
              <a:t>Students developed survey; fielded via iPads at College Library (n=194)</a:t>
            </a:r>
            <a:endParaRPr sz="2000">
              <a:latin typeface="Lato"/>
              <a:ea typeface="Lato"/>
              <a:cs typeface="Lato"/>
              <a:sym typeface="Lato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Font typeface="Lato"/>
              <a:buChar char="●"/>
            </a:pPr>
            <a:r>
              <a:rPr lang="en" sz="2000">
                <a:latin typeface="Lato"/>
                <a:ea typeface="Lato"/>
                <a:cs typeface="Lato"/>
                <a:sym typeface="Lato"/>
              </a:rPr>
              <a:t>Incentive = Free beverage coupon</a:t>
            </a:r>
            <a:br>
              <a:rPr lang="en" sz="2000">
                <a:latin typeface="Lato"/>
                <a:ea typeface="Lato"/>
                <a:cs typeface="Lato"/>
                <a:sym typeface="Lato"/>
              </a:rPr>
            </a:br>
            <a:endParaRPr sz="2000">
              <a:latin typeface="Lato"/>
              <a:ea typeface="Lato"/>
              <a:cs typeface="Lato"/>
              <a:sym typeface="Lato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Font typeface="Lato"/>
              <a:buChar char="●"/>
            </a:pPr>
            <a:r>
              <a:rPr lang="en" sz="1900">
                <a:latin typeface="Lato"/>
                <a:ea typeface="Lato"/>
                <a:cs typeface="Lato"/>
                <a:sym typeface="Lato"/>
              </a:rPr>
              <a:t>Social norms not favorable</a:t>
            </a:r>
            <a:endParaRPr sz="1900">
              <a:latin typeface="Lato"/>
              <a:ea typeface="Lato"/>
              <a:cs typeface="Lato"/>
              <a:sym typeface="Lato"/>
            </a:endParaRPr>
          </a:p>
          <a:p>
            <a:pPr indent="-3492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Font typeface="Lato"/>
              <a:buChar char="○"/>
            </a:pPr>
            <a:r>
              <a:rPr lang="en" sz="1900">
                <a:latin typeface="Lato"/>
                <a:ea typeface="Lato"/>
                <a:cs typeface="Lato"/>
                <a:sym typeface="Lato"/>
              </a:rPr>
              <a:t>Students tend to think others care less about recycling than they do, so they may make less effort </a:t>
            </a:r>
            <a:endParaRPr sz="1900"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28" name="Google Shape;228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03989" y="1764363"/>
            <a:ext cx="3877014" cy="27944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3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latin typeface="Lato"/>
                <a:ea typeface="Lato"/>
                <a:cs typeface="Lato"/>
                <a:sym typeface="Lato"/>
              </a:rPr>
              <a:t>Competition:</a:t>
            </a:r>
            <a:endParaRPr sz="27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latin typeface="Lato"/>
                <a:ea typeface="Lato"/>
                <a:cs typeface="Lato"/>
                <a:sym typeface="Lato"/>
              </a:rPr>
              <a:t>Winning Campaign</a:t>
            </a:r>
            <a:endParaRPr sz="2700"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34" name="Google Shape;234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03700" y="1479100"/>
            <a:ext cx="4952649" cy="34200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3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Brooke Weiland: designer</a:t>
            </a:r>
            <a:endParaRPr/>
          </a:p>
        </p:txBody>
      </p:sp>
      <p:pic>
        <p:nvPicPr>
          <p:cNvPr id="240" name="Google Shape;240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98287" y="1008199"/>
            <a:ext cx="6347428" cy="3284925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Google Shape;241;p38"/>
          <p:cNvSpPr txBox="1"/>
          <p:nvPr/>
        </p:nvSpPr>
        <p:spPr>
          <a:xfrm>
            <a:off x="2379150" y="4293113"/>
            <a:ext cx="4385700" cy="42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http://www.brookeweiland.com/</a:t>
            </a:r>
            <a:endParaRPr sz="240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39"/>
          <p:cNvSpPr txBox="1"/>
          <p:nvPr>
            <p:ph type="title"/>
          </p:nvPr>
        </p:nvSpPr>
        <p:spPr>
          <a:xfrm>
            <a:off x="311700" y="2945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Key questions</a:t>
            </a:r>
            <a:endParaRPr/>
          </a:p>
        </p:txBody>
      </p:sp>
      <p:sp>
        <p:nvSpPr>
          <p:cNvPr id="247" name="Google Shape;247;p39"/>
          <p:cNvSpPr txBox="1"/>
          <p:nvPr>
            <p:ph idx="1" type="body"/>
          </p:nvPr>
        </p:nvSpPr>
        <p:spPr>
          <a:xfrm>
            <a:off x="311700" y="9387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AutoNum type="arabicPeriod"/>
            </a:pPr>
            <a:r>
              <a:rPr lang="en">
                <a:solidFill>
                  <a:srgbClr val="000000"/>
                </a:solidFill>
              </a:rPr>
              <a:t>Who is your audience? Who are your stakeholders?</a:t>
            </a:r>
            <a:br>
              <a:rPr lang="en">
                <a:solidFill>
                  <a:srgbClr val="000000"/>
                </a:solidFill>
              </a:rPr>
            </a:br>
            <a:r>
              <a:rPr lang="en">
                <a:solidFill>
                  <a:srgbClr val="000000"/>
                </a:solidFill>
              </a:rPr>
              <a:t>	</a:t>
            </a:r>
            <a:r>
              <a:rPr b="1" lang="en">
                <a:solidFill>
                  <a:srgbClr val="000000"/>
                </a:solidFill>
              </a:rPr>
              <a:t>Students, library patrons</a:t>
            </a:r>
            <a:endParaRPr>
              <a:solidFill>
                <a:srgbClr val="000000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AutoNum type="arabicPeriod"/>
            </a:pPr>
            <a:r>
              <a:rPr lang="en">
                <a:solidFill>
                  <a:srgbClr val="000000"/>
                </a:solidFill>
              </a:rPr>
              <a:t>What are you trying to communicate (topic + take-away)?</a:t>
            </a:r>
            <a:br>
              <a:rPr lang="en">
                <a:solidFill>
                  <a:srgbClr val="000000"/>
                </a:solidFill>
              </a:rPr>
            </a:br>
            <a:r>
              <a:rPr lang="en">
                <a:solidFill>
                  <a:srgbClr val="000000"/>
                </a:solidFill>
              </a:rPr>
              <a:t>	</a:t>
            </a:r>
            <a:r>
              <a:rPr b="1" lang="en">
                <a:solidFill>
                  <a:srgbClr val="000000"/>
                </a:solidFill>
              </a:rPr>
              <a:t>Recycle</a:t>
            </a:r>
            <a:r>
              <a:rPr b="1" lang="en">
                <a:solidFill>
                  <a:srgbClr val="000000"/>
                </a:solidFill>
              </a:rPr>
              <a:t> intentionally</a:t>
            </a:r>
            <a:endParaRPr>
              <a:solidFill>
                <a:srgbClr val="000000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AutoNum type="arabicPeriod"/>
            </a:pPr>
            <a:r>
              <a:rPr lang="en">
                <a:solidFill>
                  <a:srgbClr val="000000"/>
                </a:solidFill>
              </a:rPr>
              <a:t>What is the behavior/attitude you’re trying to change?</a:t>
            </a:r>
            <a:br>
              <a:rPr lang="en">
                <a:solidFill>
                  <a:srgbClr val="000000"/>
                </a:solidFill>
              </a:rPr>
            </a:br>
            <a:r>
              <a:rPr lang="en">
                <a:solidFill>
                  <a:srgbClr val="000000"/>
                </a:solidFill>
              </a:rPr>
              <a:t>	</a:t>
            </a:r>
            <a:r>
              <a:rPr b="1" lang="en">
                <a:solidFill>
                  <a:srgbClr val="000000"/>
                </a:solidFill>
              </a:rPr>
              <a:t>Wishcycling, negative social norms</a:t>
            </a:r>
            <a:endParaRPr>
              <a:solidFill>
                <a:srgbClr val="000000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AutoNum type="arabicPeriod"/>
            </a:pPr>
            <a:r>
              <a:rPr lang="en">
                <a:solidFill>
                  <a:srgbClr val="000000"/>
                </a:solidFill>
              </a:rPr>
              <a:t>What is the intended outcome of your communications?</a:t>
            </a:r>
            <a:br>
              <a:rPr lang="en">
                <a:solidFill>
                  <a:srgbClr val="000000"/>
                </a:solidFill>
              </a:rPr>
            </a:br>
            <a:r>
              <a:rPr lang="en">
                <a:solidFill>
                  <a:srgbClr val="000000"/>
                </a:solidFill>
              </a:rPr>
              <a:t>	</a:t>
            </a:r>
            <a:r>
              <a:rPr b="1" lang="en">
                <a:solidFill>
                  <a:srgbClr val="000000"/>
                </a:solidFill>
              </a:rPr>
              <a:t>Education &amp; engagement with initiative</a:t>
            </a:r>
            <a:endParaRPr>
              <a:solidFill>
                <a:srgbClr val="000000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AutoNum type="arabicPeriod"/>
            </a:pPr>
            <a:r>
              <a:rPr lang="en">
                <a:solidFill>
                  <a:srgbClr val="000000"/>
                </a:solidFill>
              </a:rPr>
              <a:t>What are the platforms/mediums, and why? </a:t>
            </a:r>
            <a:br>
              <a:rPr lang="en">
                <a:solidFill>
                  <a:srgbClr val="000000"/>
                </a:solidFill>
              </a:rPr>
            </a:br>
            <a:r>
              <a:rPr lang="en">
                <a:solidFill>
                  <a:srgbClr val="000000"/>
                </a:solidFill>
              </a:rPr>
              <a:t>	</a:t>
            </a:r>
            <a:r>
              <a:rPr b="1" lang="en">
                <a:solidFill>
                  <a:srgbClr val="000000"/>
                </a:solidFill>
              </a:rPr>
              <a:t>Social media (duh), newsletter, radio (broad reach)</a:t>
            </a:r>
            <a:endParaRPr b="1">
              <a:solidFill>
                <a:srgbClr val="000000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AutoNum type="arabicPeriod"/>
            </a:pPr>
            <a:r>
              <a:rPr lang="en">
                <a:solidFill>
                  <a:srgbClr val="000000"/>
                </a:solidFill>
              </a:rPr>
              <a:t>How will you recognize success? </a:t>
            </a:r>
            <a:endParaRPr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		</a:t>
            </a:r>
            <a:r>
              <a:rPr b="1" lang="en">
                <a:solidFill>
                  <a:srgbClr val="000000"/>
                </a:solidFill>
              </a:rPr>
              <a:t>Reduced contamination of waste streams</a:t>
            </a:r>
            <a:endParaRPr b="1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40"/>
          <p:cNvSpPr txBox="1"/>
          <p:nvPr>
            <p:ph type="title"/>
          </p:nvPr>
        </p:nvSpPr>
        <p:spPr>
          <a:xfrm>
            <a:off x="311700" y="219350"/>
            <a:ext cx="8520600" cy="75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Implementing #RecycleRight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3" name="Google Shape;253;p40"/>
          <p:cNvSpPr txBox="1"/>
          <p:nvPr/>
        </p:nvSpPr>
        <p:spPr>
          <a:xfrm>
            <a:off x="5729450" y="1315650"/>
            <a:ext cx="2988600" cy="346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en" sz="1600">
                <a:solidFill>
                  <a:schemeClr val="dk1"/>
                </a:solidFill>
              </a:rPr>
              <a:t>Variables: h</a:t>
            </a:r>
            <a:r>
              <a:rPr lang="en" sz="1600">
                <a:solidFill>
                  <a:schemeClr val="dk1"/>
                </a:solidFill>
              </a:rPr>
              <a:t>eight, size, point and method of attachment</a:t>
            </a:r>
            <a:br>
              <a:rPr lang="en" sz="1600">
                <a:solidFill>
                  <a:schemeClr val="dk1"/>
                </a:solidFill>
              </a:rPr>
            </a:br>
            <a:endParaRPr sz="1600">
              <a:solidFill>
                <a:schemeClr val="dk1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en" sz="1600">
                <a:solidFill>
                  <a:schemeClr val="dk1"/>
                </a:solidFill>
              </a:rPr>
              <a:t>No consistent wall space behind the bin sets</a:t>
            </a:r>
            <a:br>
              <a:rPr lang="en" sz="1600">
                <a:solidFill>
                  <a:schemeClr val="dk1"/>
                </a:solidFill>
              </a:rPr>
            </a:br>
            <a:endParaRPr sz="1600">
              <a:solidFill>
                <a:schemeClr val="dk1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en" sz="1600">
                <a:solidFill>
                  <a:schemeClr val="dk1"/>
                </a:solidFill>
              </a:rPr>
              <a:t>Real estate on the top of the bins helps reinforce the message</a:t>
            </a:r>
            <a:endParaRPr sz="16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254" name="Google Shape;254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2050" y="1270662"/>
            <a:ext cx="4759375" cy="35552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4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Final* design</a:t>
            </a:r>
            <a:endParaRPr/>
          </a:p>
        </p:txBody>
      </p:sp>
      <p:pic>
        <p:nvPicPr>
          <p:cNvPr id="260" name="Google Shape;260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04500" y="1017729"/>
            <a:ext cx="3320999" cy="3875148"/>
          </a:xfrm>
          <a:prstGeom prst="rect">
            <a:avLst/>
          </a:prstGeom>
          <a:noFill/>
          <a:ln>
            <a:noFill/>
          </a:ln>
        </p:spPr>
      </p:pic>
      <p:sp>
        <p:nvSpPr>
          <p:cNvPr id="261" name="Google Shape;261;p41"/>
          <p:cNvSpPr txBox="1"/>
          <p:nvPr/>
        </p:nvSpPr>
        <p:spPr>
          <a:xfrm>
            <a:off x="6958825" y="4732894"/>
            <a:ext cx="2264400" cy="32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Lato"/>
                <a:ea typeface="Lato"/>
                <a:cs typeface="Lato"/>
                <a:sym typeface="Lato"/>
              </a:rPr>
              <a:t>*not at all/never final</a:t>
            </a:r>
            <a:endParaRPr sz="1600"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62" name="Google Shape;262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34346" y="1157491"/>
            <a:ext cx="2561067" cy="1854213"/>
          </a:xfrm>
          <a:prstGeom prst="rect">
            <a:avLst/>
          </a:prstGeom>
          <a:noFill/>
          <a:ln>
            <a:noFill/>
          </a:ln>
        </p:spPr>
      </p:pic>
      <p:sp>
        <p:nvSpPr>
          <p:cNvPr id="263" name="Google Shape;263;p41"/>
          <p:cNvSpPr txBox="1"/>
          <p:nvPr/>
        </p:nvSpPr>
        <p:spPr>
          <a:xfrm>
            <a:off x="5581225" y="3123919"/>
            <a:ext cx="3321000" cy="132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Font typeface="Lato"/>
              <a:buAutoNum type="arabicParenR"/>
            </a:pPr>
            <a:r>
              <a:rPr lang="en" sz="2000">
                <a:latin typeface="Lato"/>
                <a:ea typeface="Lato"/>
                <a:cs typeface="Lato"/>
                <a:sym typeface="Lato"/>
              </a:rPr>
              <a:t>Photos (where possible)</a:t>
            </a:r>
            <a:endParaRPr sz="2000">
              <a:latin typeface="Lato"/>
              <a:ea typeface="Lato"/>
              <a:cs typeface="Lato"/>
              <a:sym typeface="Lato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Font typeface="Lato"/>
              <a:buAutoNum type="arabicParenR"/>
            </a:pPr>
            <a:r>
              <a:rPr lang="en" sz="2000">
                <a:latin typeface="Lato"/>
                <a:ea typeface="Lato"/>
                <a:cs typeface="Lato"/>
                <a:sym typeface="Lato"/>
              </a:rPr>
              <a:t>Associated text</a:t>
            </a:r>
            <a:endParaRPr sz="2000">
              <a:latin typeface="Lato"/>
              <a:ea typeface="Lato"/>
              <a:cs typeface="Lato"/>
              <a:sym typeface="Lato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Font typeface="Lato"/>
              <a:buAutoNum type="arabicParenR"/>
            </a:pPr>
            <a:r>
              <a:rPr lang="en" sz="2000">
                <a:latin typeface="Lato"/>
                <a:ea typeface="Lato"/>
                <a:cs typeface="Lato"/>
                <a:sym typeface="Lato"/>
              </a:rPr>
              <a:t>Obvious “Keep Out” </a:t>
            </a:r>
            <a:endParaRPr sz="2000">
              <a:latin typeface="Lato"/>
              <a:ea typeface="Lato"/>
              <a:cs typeface="Lato"/>
              <a:sym typeface="Lato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Font typeface="Lato"/>
              <a:buAutoNum type="arabicParenR"/>
            </a:pPr>
            <a:r>
              <a:rPr lang="en" sz="2000">
                <a:latin typeface="Lato"/>
                <a:ea typeface="Lato"/>
                <a:cs typeface="Lato"/>
                <a:sym typeface="Lato"/>
              </a:rPr>
              <a:t>Aesthetic appeal and coherence</a:t>
            </a:r>
            <a:endParaRPr sz="2000"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42"/>
          <p:cNvSpPr txBox="1"/>
          <p:nvPr>
            <p:ph type="title"/>
          </p:nvPr>
        </p:nvSpPr>
        <p:spPr>
          <a:xfrm>
            <a:off x="311700" y="2642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Supporting prompts and education</a:t>
            </a:r>
            <a:endParaRPr/>
          </a:p>
        </p:txBody>
      </p:sp>
      <p:pic>
        <p:nvPicPr>
          <p:cNvPr id="269" name="Google Shape;269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7149" y="821124"/>
            <a:ext cx="1833901" cy="24452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76721" y="2571749"/>
            <a:ext cx="2289380" cy="2292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42"/>
          <p:cNvPicPr preferRelativeResize="0"/>
          <p:nvPr/>
        </p:nvPicPr>
        <p:blipFill rotWithShape="1">
          <a:blip r:embed="rId5">
            <a:alphaModFix/>
          </a:blip>
          <a:srcRect b="7140" l="0" r="0" t="0"/>
          <a:stretch/>
        </p:blipFill>
        <p:spPr>
          <a:xfrm>
            <a:off x="6233100" y="836937"/>
            <a:ext cx="2599204" cy="2413565"/>
          </a:xfrm>
          <a:prstGeom prst="rect">
            <a:avLst/>
          </a:prstGeom>
          <a:noFill/>
          <a:ln>
            <a:noFill/>
          </a:ln>
        </p:spPr>
      </p:pic>
      <p:sp>
        <p:nvSpPr>
          <p:cNvPr id="272" name="Google Shape;272;p42"/>
          <p:cNvSpPr txBox="1"/>
          <p:nvPr/>
        </p:nvSpPr>
        <p:spPr>
          <a:xfrm>
            <a:off x="311700" y="3726700"/>
            <a:ext cx="3093900" cy="91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2. </a:t>
            </a:r>
            <a:r>
              <a:rPr lang="en" sz="2000"/>
              <a:t>Table tents about problem items, aka “prompts”</a:t>
            </a:r>
            <a:endParaRPr sz="2000"/>
          </a:p>
        </p:txBody>
      </p:sp>
      <p:sp>
        <p:nvSpPr>
          <p:cNvPr id="273" name="Google Shape;273;p42"/>
          <p:cNvSpPr txBox="1"/>
          <p:nvPr/>
        </p:nvSpPr>
        <p:spPr>
          <a:xfrm>
            <a:off x="6489700" y="3218425"/>
            <a:ext cx="2342700" cy="61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3. </a:t>
            </a:r>
            <a:r>
              <a:rPr lang="en" sz="2000"/>
              <a:t>Project timeline &amp; information</a:t>
            </a:r>
            <a:endParaRPr sz="2000"/>
          </a:p>
        </p:txBody>
      </p:sp>
      <p:sp>
        <p:nvSpPr>
          <p:cNvPr id="274" name="Google Shape;274;p42"/>
          <p:cNvSpPr txBox="1"/>
          <p:nvPr/>
        </p:nvSpPr>
        <p:spPr>
          <a:xfrm>
            <a:off x="2635675" y="868925"/>
            <a:ext cx="3158100" cy="66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AutoNum type="arabicPeriod"/>
            </a:pPr>
            <a:r>
              <a:rPr lang="en" sz="2000"/>
              <a:t>Campaign education </a:t>
            </a:r>
            <a:endParaRPr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43"/>
          <p:cNvSpPr txBox="1"/>
          <p:nvPr>
            <p:ph type="title"/>
          </p:nvPr>
        </p:nvSpPr>
        <p:spPr>
          <a:xfrm>
            <a:off x="311700" y="1981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Communications campaign</a:t>
            </a:r>
            <a:endParaRPr/>
          </a:p>
        </p:txBody>
      </p:sp>
      <p:pic>
        <p:nvPicPr>
          <p:cNvPr id="280" name="Google Shape;280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9925" y="770799"/>
            <a:ext cx="2509200" cy="3929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00323" y="421982"/>
            <a:ext cx="3134975" cy="3159206"/>
          </a:xfrm>
          <a:prstGeom prst="rect">
            <a:avLst/>
          </a:prstGeom>
          <a:noFill/>
          <a:ln>
            <a:noFill/>
          </a:ln>
        </p:spPr>
      </p:pic>
      <p:sp>
        <p:nvSpPr>
          <p:cNvPr id="282" name="Google Shape;282;p43"/>
          <p:cNvSpPr txBox="1"/>
          <p:nvPr/>
        </p:nvSpPr>
        <p:spPr>
          <a:xfrm>
            <a:off x="5500325" y="3796713"/>
            <a:ext cx="2509200" cy="88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Social media + newsletter + </a:t>
            </a:r>
            <a:endParaRPr sz="1800"/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radio feature</a:t>
            </a:r>
            <a:endParaRPr sz="1800"/>
          </a:p>
        </p:txBody>
      </p:sp>
      <p:pic>
        <p:nvPicPr>
          <p:cNvPr id="283" name="Google Shape;283;p4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09393" y="3317922"/>
            <a:ext cx="1525225" cy="162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7"/>
          <p:cNvSpPr txBox="1"/>
          <p:nvPr>
            <p:ph type="title"/>
          </p:nvPr>
        </p:nvSpPr>
        <p:spPr>
          <a:xfrm>
            <a:off x="510450" y="2057400"/>
            <a:ext cx="8123100" cy="778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Crafting Campaigns</a:t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4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Trash Audits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89" name="Google Shape;289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70275" y="580160"/>
            <a:ext cx="3147765" cy="41970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4317" y="2251685"/>
            <a:ext cx="3367335" cy="2525501"/>
          </a:xfrm>
          <a:prstGeom prst="rect">
            <a:avLst/>
          </a:prstGeom>
          <a:noFill/>
          <a:ln>
            <a:noFill/>
          </a:ln>
        </p:spPr>
      </p:pic>
      <p:sp>
        <p:nvSpPr>
          <p:cNvPr id="291" name="Google Shape;291;p44"/>
          <p:cNvSpPr txBox="1"/>
          <p:nvPr/>
        </p:nvSpPr>
        <p:spPr>
          <a:xfrm>
            <a:off x="628650" y="1015659"/>
            <a:ext cx="3956400" cy="93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Font typeface="Lato"/>
              <a:buChar char="●"/>
            </a:pPr>
            <a:r>
              <a:rPr lang="en" sz="2400">
                <a:latin typeface="Lato"/>
                <a:ea typeface="Lato"/>
                <a:cs typeface="Lato"/>
                <a:sym typeface="Lato"/>
              </a:rPr>
              <a:t>2 audits were completed before and after the campaign</a:t>
            </a:r>
            <a:endParaRPr sz="2400"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4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Results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97" name="Google Shape;297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02575" y="2171226"/>
            <a:ext cx="6338851" cy="2793562"/>
          </a:xfrm>
          <a:prstGeom prst="rect">
            <a:avLst/>
          </a:prstGeom>
          <a:noFill/>
          <a:ln>
            <a:noFill/>
          </a:ln>
        </p:spPr>
      </p:pic>
      <p:sp>
        <p:nvSpPr>
          <p:cNvPr id="298" name="Google Shape;298;p45"/>
          <p:cNvSpPr txBox="1"/>
          <p:nvPr/>
        </p:nvSpPr>
        <p:spPr>
          <a:xfrm>
            <a:off x="941575" y="906431"/>
            <a:ext cx="7701300" cy="126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Lato"/>
              <a:buChar char="●"/>
            </a:pPr>
            <a:r>
              <a:rPr lang="en" sz="2400">
                <a:latin typeface="Lato"/>
                <a:ea typeface="Lato"/>
                <a:cs typeface="Lato"/>
                <a:sym typeface="Lato"/>
              </a:rPr>
              <a:t>50% weight reduction in recycling contamination</a:t>
            </a:r>
            <a:endParaRPr sz="2400">
              <a:latin typeface="Lato"/>
              <a:ea typeface="Lato"/>
              <a:cs typeface="Lato"/>
              <a:sym typeface="Lato"/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Lato"/>
              <a:buChar char="●"/>
            </a:pPr>
            <a:r>
              <a:rPr lang="en" sz="2400">
                <a:latin typeface="Lato"/>
                <a:ea typeface="Lato"/>
                <a:cs typeface="Lato"/>
                <a:sym typeface="Lato"/>
              </a:rPr>
              <a:t>Contaminants are often lightweight items</a:t>
            </a:r>
            <a:endParaRPr sz="2400">
              <a:latin typeface="Lato"/>
              <a:ea typeface="Lato"/>
              <a:cs typeface="Lato"/>
              <a:sym typeface="Lato"/>
            </a:endParaRPr>
          </a:p>
          <a:p>
            <a:pPr indent="-3810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Lato"/>
              <a:buChar char="○"/>
            </a:pPr>
            <a:r>
              <a:rPr lang="en" sz="2400">
                <a:latin typeface="Lato"/>
                <a:ea typeface="Lato"/>
                <a:cs typeface="Lato"/>
                <a:sym typeface="Lato"/>
              </a:rPr>
              <a:t>12% by weight: doesn’t reflect volume</a:t>
            </a:r>
            <a:endParaRPr sz="2400"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4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Our takeaways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04" name="Google Shape;304;p4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ato"/>
              <a:buAutoNum type="arabicPeriod"/>
            </a:pPr>
            <a:r>
              <a:rPr lang="en" sz="2400">
                <a:latin typeface="Lato"/>
                <a:ea typeface="Lato"/>
                <a:cs typeface="Lato"/>
                <a:sym typeface="Lato"/>
              </a:rPr>
              <a:t>Social marketing techniques and user-centered design (colors, images, etc.) are effective</a:t>
            </a:r>
            <a:endParaRPr sz="2400">
              <a:latin typeface="Lato"/>
              <a:ea typeface="Lato"/>
              <a:cs typeface="Lato"/>
              <a:sym typeface="Lato"/>
            </a:endParaRPr>
          </a:p>
          <a:p>
            <a:pPr indent="-3810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ato"/>
              <a:buAutoNum type="arabicPeriod"/>
            </a:pPr>
            <a:r>
              <a:rPr lang="en" sz="2400">
                <a:latin typeface="Lato"/>
                <a:ea typeface="Lato"/>
                <a:cs typeface="Lato"/>
                <a:sym typeface="Lato"/>
              </a:rPr>
              <a:t>Students are experts on themselves:  use them!</a:t>
            </a:r>
            <a:endParaRPr sz="2400">
              <a:latin typeface="Lato"/>
              <a:ea typeface="Lato"/>
              <a:cs typeface="Lato"/>
              <a:sym typeface="Lato"/>
            </a:endParaRPr>
          </a:p>
          <a:p>
            <a:pPr indent="-3810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ato"/>
              <a:buAutoNum type="arabicPeriod"/>
            </a:pPr>
            <a:r>
              <a:rPr lang="en" sz="2400">
                <a:latin typeface="Lato"/>
                <a:ea typeface="Lato"/>
                <a:cs typeface="Lato"/>
                <a:sym typeface="Lato"/>
              </a:rPr>
              <a:t>Campus relationships are key</a:t>
            </a:r>
            <a:endParaRPr sz="2400">
              <a:latin typeface="Lato"/>
              <a:ea typeface="Lato"/>
              <a:cs typeface="Lato"/>
              <a:sym typeface="Lato"/>
            </a:endParaRPr>
          </a:p>
          <a:p>
            <a:pPr indent="-3810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Font typeface="Lato"/>
              <a:buAutoNum type="arabicPeriod"/>
            </a:pPr>
            <a:r>
              <a:rPr lang="en" sz="2400">
                <a:latin typeface="Lato"/>
                <a:ea typeface="Lato"/>
                <a:cs typeface="Lato"/>
                <a:sym typeface="Lato"/>
              </a:rPr>
              <a:t>Pilot test materials before launch</a:t>
            </a:r>
            <a:endParaRPr sz="2400"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47"/>
          <p:cNvSpPr txBox="1"/>
          <p:nvPr>
            <p:ph type="ctrTitle"/>
          </p:nvPr>
        </p:nvSpPr>
        <p:spPr>
          <a:xfrm>
            <a:off x="510450" y="1257300"/>
            <a:ext cx="8123100" cy="1588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#cupsaretrash</a:t>
            </a:r>
            <a:endParaRPr/>
          </a:p>
        </p:txBody>
      </p:sp>
      <p:sp>
        <p:nvSpPr>
          <p:cNvPr id="310" name="Google Shape;310;p47"/>
          <p:cNvSpPr txBox="1"/>
          <p:nvPr>
            <p:ph idx="1" type="subTitle"/>
          </p:nvPr>
        </p:nvSpPr>
        <p:spPr>
          <a:xfrm>
            <a:off x="510450" y="3182313"/>
            <a:ext cx="8123100" cy="63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Colgate University</a:t>
            </a:r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48"/>
          <p:cNvSpPr txBox="1"/>
          <p:nvPr>
            <p:ph type="title"/>
          </p:nvPr>
        </p:nvSpPr>
        <p:spPr>
          <a:xfrm>
            <a:off x="265500" y="1205825"/>
            <a:ext cx="4045200" cy="1509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Background</a:t>
            </a:r>
            <a:endParaRPr/>
          </a:p>
        </p:txBody>
      </p:sp>
      <p:sp>
        <p:nvSpPr>
          <p:cNvPr id="316" name="Google Shape;316;p48"/>
          <p:cNvSpPr txBox="1"/>
          <p:nvPr>
            <p:ph idx="1" type="subTitle"/>
          </p:nvPr>
        </p:nvSpPr>
        <p:spPr>
          <a:xfrm>
            <a:off x="265500" y="2769001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Cup C</a:t>
            </a:r>
            <a:r>
              <a:rPr lang="en"/>
              <a:t>atastrophe of 2019</a:t>
            </a:r>
            <a:r>
              <a:rPr lang="en"/>
              <a:t> </a:t>
            </a:r>
            <a:endParaRPr/>
          </a:p>
        </p:txBody>
      </p:sp>
      <p:sp>
        <p:nvSpPr>
          <p:cNvPr id="317" name="Google Shape;317;p48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In the Spring of 2019 Madison County, NY changed its recycling guidelines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b="1" lang="en"/>
              <a:t>Before: </a:t>
            </a:r>
            <a:r>
              <a:rPr lang="en"/>
              <a:t>All plastics 1-7, very inclusive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b="1" lang="en"/>
              <a:t>After:</a:t>
            </a:r>
            <a:r>
              <a:rPr lang="en"/>
              <a:t> Who is to say really??</a:t>
            </a:r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2" name="Google Shape;322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3337" y="0"/>
            <a:ext cx="7697340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" name="Google Shape;327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3337" y="0"/>
            <a:ext cx="7697340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328" name="Google Shape;328;p50"/>
          <p:cNvSpPr/>
          <p:nvPr/>
        </p:nvSpPr>
        <p:spPr>
          <a:xfrm>
            <a:off x="7135950" y="1786700"/>
            <a:ext cx="1581000" cy="1017900"/>
          </a:xfrm>
          <a:prstGeom prst="cloudCallout">
            <a:avLst>
              <a:gd fmla="val -20833" name="adj1"/>
              <a:gd fmla="val 62500" name="adj2"/>
            </a:avLst>
          </a:prstGeom>
          <a:solidFill>
            <a:schemeClr val="accent5"/>
          </a:solidFill>
          <a:ln cap="flat" cmpd="sng" w="952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9" name="Google Shape;329;p50"/>
          <p:cNvSpPr txBox="1"/>
          <p:nvPr/>
        </p:nvSpPr>
        <p:spPr>
          <a:xfrm>
            <a:off x="7304100" y="1900350"/>
            <a:ext cx="1315200" cy="67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What the heck do you mean by a neck?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4" name="Google Shape;334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3337" y="0"/>
            <a:ext cx="7697340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335" name="Google Shape;335;p51"/>
          <p:cNvSpPr/>
          <p:nvPr/>
        </p:nvSpPr>
        <p:spPr>
          <a:xfrm>
            <a:off x="7135950" y="1786700"/>
            <a:ext cx="1581000" cy="1017900"/>
          </a:xfrm>
          <a:prstGeom prst="cloudCallout">
            <a:avLst>
              <a:gd fmla="val -20833" name="adj1"/>
              <a:gd fmla="val 62500" name="adj2"/>
            </a:avLst>
          </a:prstGeom>
          <a:solidFill>
            <a:schemeClr val="accent5"/>
          </a:solidFill>
          <a:ln cap="flat" cmpd="sng" w="952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6" name="Google Shape;336;p51"/>
          <p:cNvSpPr txBox="1"/>
          <p:nvPr/>
        </p:nvSpPr>
        <p:spPr>
          <a:xfrm>
            <a:off x="7304100" y="1900350"/>
            <a:ext cx="1315200" cy="67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But wait… it still has a little triangle!!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1" name="Google Shape;341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3337" y="0"/>
            <a:ext cx="7697340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342" name="Google Shape;342;p52"/>
          <p:cNvSpPr/>
          <p:nvPr/>
        </p:nvSpPr>
        <p:spPr>
          <a:xfrm>
            <a:off x="2241500" y="3031975"/>
            <a:ext cx="1581000" cy="1017900"/>
          </a:xfrm>
          <a:prstGeom prst="cloudCallout">
            <a:avLst>
              <a:gd fmla="val -20833" name="adj1"/>
              <a:gd fmla="val 62500" name="adj2"/>
            </a:avLst>
          </a:prstGeom>
          <a:solidFill>
            <a:schemeClr val="accent5"/>
          </a:solidFill>
          <a:ln cap="flat" cmpd="sng" w="952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3" name="Google Shape;343;p52"/>
          <p:cNvSpPr txBox="1"/>
          <p:nvPr/>
        </p:nvSpPr>
        <p:spPr>
          <a:xfrm>
            <a:off x="2507300" y="3102325"/>
            <a:ext cx="1315200" cy="67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But what about paper cups?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53"/>
          <p:cNvSpPr txBox="1"/>
          <p:nvPr>
            <p:ph type="title"/>
          </p:nvPr>
        </p:nvSpPr>
        <p:spPr>
          <a:xfrm>
            <a:off x="311700" y="1732550"/>
            <a:ext cx="2882700" cy="606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Big changes + Vague guidelines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= Contamination </a:t>
            </a:r>
            <a:endParaRPr/>
          </a:p>
        </p:txBody>
      </p:sp>
      <p:sp>
        <p:nvSpPr>
          <p:cNvPr id="349" name="Google Shape;349;p53"/>
          <p:cNvSpPr txBox="1"/>
          <p:nvPr>
            <p:ph idx="1" type="body"/>
          </p:nvPr>
        </p:nvSpPr>
        <p:spPr>
          <a:xfrm>
            <a:off x="311700" y="2401148"/>
            <a:ext cx="2808000" cy="254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The Cup </a:t>
            </a:r>
            <a:r>
              <a:rPr lang="en"/>
              <a:t>Catastrophe</a:t>
            </a:r>
            <a:r>
              <a:rPr lang="en"/>
              <a:t> of 2019</a:t>
            </a:r>
            <a:endParaRPr/>
          </a:p>
        </p:txBody>
      </p:sp>
      <p:pic>
        <p:nvPicPr>
          <p:cNvPr id="350" name="Google Shape;350;p53"/>
          <p:cNvPicPr preferRelativeResize="0"/>
          <p:nvPr/>
        </p:nvPicPr>
        <p:blipFill rotWithShape="1">
          <a:blip r:embed="rId3">
            <a:alphaModFix/>
          </a:blip>
          <a:srcRect b="15784" l="29163" r="10204" t="19791"/>
          <a:stretch/>
        </p:blipFill>
        <p:spPr>
          <a:xfrm>
            <a:off x="4715350" y="0"/>
            <a:ext cx="3630516" cy="51435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51" name="Google Shape;351;p53"/>
          <p:cNvCxnSpPr/>
          <p:nvPr/>
        </p:nvCxnSpPr>
        <p:spPr>
          <a:xfrm flipH="1" rot="10800000">
            <a:off x="0" y="4558800"/>
            <a:ext cx="3270300" cy="10800"/>
          </a:xfrm>
          <a:prstGeom prst="straightConnector1">
            <a:avLst/>
          </a:prstGeom>
          <a:noFill/>
          <a:ln cap="flat" cmpd="sng" w="152400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Campaigns vs. Strategies</a:t>
            </a:r>
            <a:endParaRPr/>
          </a:p>
        </p:txBody>
      </p:sp>
      <p:sp>
        <p:nvSpPr>
          <p:cNvPr id="96" name="Google Shape;96;p18"/>
          <p:cNvSpPr txBox="1"/>
          <p:nvPr>
            <p:ph idx="1" type="body"/>
          </p:nvPr>
        </p:nvSpPr>
        <p:spPr>
          <a:xfrm>
            <a:off x="311700" y="1152475"/>
            <a:ext cx="76287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AutoNum type="arabicPeriod"/>
            </a:pPr>
            <a:r>
              <a:rPr lang="en">
                <a:solidFill>
                  <a:srgbClr val="000000"/>
                </a:solidFill>
              </a:rPr>
              <a:t>Does one require the other?</a:t>
            </a:r>
            <a:br>
              <a:rPr lang="en">
                <a:solidFill>
                  <a:srgbClr val="000000"/>
                </a:solidFill>
              </a:rPr>
            </a:br>
            <a:endParaRPr>
              <a:solidFill>
                <a:srgbClr val="000000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AutoNum type="arabicPeriod"/>
            </a:pPr>
            <a:r>
              <a:rPr lang="en">
                <a:solidFill>
                  <a:srgbClr val="000000"/>
                </a:solidFill>
              </a:rPr>
              <a:t>Should all campaigns fall within a single strategy?</a:t>
            </a:r>
            <a:endParaRPr>
              <a:solidFill>
                <a:srgbClr val="000000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AutoNum type="alphaLcPeriod"/>
            </a:pPr>
            <a:r>
              <a:rPr lang="en">
                <a:solidFill>
                  <a:srgbClr val="000000"/>
                </a:solidFill>
              </a:rPr>
              <a:t>What does that mean if they do?</a:t>
            </a:r>
            <a:endParaRPr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br>
              <a:rPr b="1" lang="en"/>
            </a:br>
            <a:r>
              <a:rPr b="1" lang="en">
                <a:solidFill>
                  <a:srgbClr val="000000"/>
                </a:solidFill>
              </a:rPr>
              <a:t>For the sake of this webinar...</a:t>
            </a:r>
            <a:endParaRPr b="1">
              <a:solidFill>
                <a:srgbClr val="000000"/>
              </a:solidFill>
            </a:endParaRPr>
          </a:p>
          <a:p>
            <a:pPr indent="0" lvl="0" marL="0" rtl="0" algn="ctr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000000"/>
                </a:solidFill>
              </a:rPr>
              <a:t>Campaign = Audience + Topic/Project/Event + Platform(s)</a:t>
            </a:r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54"/>
          <p:cNvSpPr txBox="1"/>
          <p:nvPr>
            <p:ph type="title"/>
          </p:nvPr>
        </p:nvSpPr>
        <p:spPr>
          <a:xfrm>
            <a:off x="311700" y="1732550"/>
            <a:ext cx="2882700" cy="606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Big changes + Vague guidelines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= Contamination </a:t>
            </a:r>
            <a:endParaRPr/>
          </a:p>
        </p:txBody>
      </p:sp>
      <p:sp>
        <p:nvSpPr>
          <p:cNvPr id="357" name="Google Shape;357;p54"/>
          <p:cNvSpPr txBox="1"/>
          <p:nvPr>
            <p:ph idx="1" type="body"/>
          </p:nvPr>
        </p:nvSpPr>
        <p:spPr>
          <a:xfrm>
            <a:off x="311700" y="2401148"/>
            <a:ext cx="2808000" cy="254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The Cup Catastrophe of 2019</a:t>
            </a:r>
            <a:endParaRPr/>
          </a:p>
        </p:txBody>
      </p:sp>
      <p:pic>
        <p:nvPicPr>
          <p:cNvPr id="358" name="Google Shape;358;p54"/>
          <p:cNvPicPr preferRelativeResize="0"/>
          <p:nvPr/>
        </p:nvPicPr>
        <p:blipFill rotWithShape="1">
          <a:blip r:embed="rId3">
            <a:alphaModFix/>
          </a:blip>
          <a:srcRect b="15784" l="29163" r="10204" t="19791"/>
          <a:stretch/>
        </p:blipFill>
        <p:spPr>
          <a:xfrm>
            <a:off x="4715350" y="0"/>
            <a:ext cx="3630516" cy="51435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59" name="Google Shape;359;p54"/>
          <p:cNvCxnSpPr/>
          <p:nvPr/>
        </p:nvCxnSpPr>
        <p:spPr>
          <a:xfrm flipH="1" rot="10800000">
            <a:off x="0" y="4558800"/>
            <a:ext cx="3270300" cy="10800"/>
          </a:xfrm>
          <a:prstGeom prst="straightConnector1">
            <a:avLst/>
          </a:prstGeom>
          <a:noFill/>
          <a:ln cap="flat" cmpd="sng" w="152400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60" name="Google Shape;360;p54"/>
          <p:cNvSpPr/>
          <p:nvPr/>
        </p:nvSpPr>
        <p:spPr>
          <a:xfrm>
            <a:off x="2696275" y="2479700"/>
            <a:ext cx="1581000" cy="1017900"/>
          </a:xfrm>
          <a:prstGeom prst="cloudCallout">
            <a:avLst>
              <a:gd fmla="val -54110" name="adj1"/>
              <a:gd fmla="val -72340" name="adj2"/>
            </a:avLst>
          </a:prstGeom>
          <a:solidFill>
            <a:schemeClr val="accent5"/>
          </a:solidFill>
          <a:ln cap="flat" cmpd="sng" w="952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1" name="Google Shape;361;p54"/>
          <p:cNvSpPr txBox="1"/>
          <p:nvPr/>
        </p:nvSpPr>
        <p:spPr>
          <a:xfrm>
            <a:off x="3105325" y="2758250"/>
            <a:ext cx="762900" cy="46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YIKES!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62" name="Google Shape;362;p54"/>
          <p:cNvSpPr/>
          <p:nvPr/>
        </p:nvSpPr>
        <p:spPr>
          <a:xfrm>
            <a:off x="6540350" y="1916650"/>
            <a:ext cx="768900" cy="774300"/>
          </a:xfrm>
          <a:prstGeom prst="ellipse">
            <a:avLst/>
          </a:prstGeom>
          <a:noFill/>
          <a:ln cap="flat" cmpd="sng" w="38100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3" name="Google Shape;363;p54"/>
          <p:cNvSpPr/>
          <p:nvPr/>
        </p:nvSpPr>
        <p:spPr>
          <a:xfrm>
            <a:off x="6146163" y="3606675"/>
            <a:ext cx="768900" cy="774300"/>
          </a:xfrm>
          <a:prstGeom prst="ellipse">
            <a:avLst/>
          </a:prstGeom>
          <a:noFill/>
          <a:ln cap="flat" cmpd="sng" w="38100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4" name="Google Shape;364;p54"/>
          <p:cNvSpPr/>
          <p:nvPr/>
        </p:nvSpPr>
        <p:spPr>
          <a:xfrm>
            <a:off x="5919563" y="2091500"/>
            <a:ext cx="768900" cy="774300"/>
          </a:xfrm>
          <a:prstGeom prst="ellipse">
            <a:avLst/>
          </a:prstGeom>
          <a:noFill/>
          <a:ln cap="flat" cmpd="sng" w="38100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5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 here is what we did:</a:t>
            </a:r>
            <a:endParaRPr/>
          </a:p>
        </p:txBody>
      </p:sp>
      <p:sp>
        <p:nvSpPr>
          <p:cNvPr id="370" name="Google Shape;370;p55"/>
          <p:cNvSpPr txBox="1"/>
          <p:nvPr>
            <p:ph idx="1" type="body"/>
          </p:nvPr>
        </p:nvSpPr>
        <p:spPr>
          <a:xfrm>
            <a:off x="311700" y="10762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AutoNum type="arabicPeriod"/>
            </a:pPr>
            <a:r>
              <a:rPr lang="en" sz="1500">
                <a:solidFill>
                  <a:srgbClr val="000000"/>
                </a:solidFill>
              </a:rPr>
              <a:t>Who is your audience? Who are your stakeholders?</a:t>
            </a:r>
            <a:endParaRPr sz="1500">
              <a:solidFill>
                <a:srgbClr val="000000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chemeClr val="dk2"/>
                </a:solidFill>
              </a:rPr>
              <a:t>Primary audience: </a:t>
            </a:r>
            <a:r>
              <a:rPr b="1" lang="en" sz="1500">
                <a:solidFill>
                  <a:schemeClr val="dk2"/>
                </a:solidFill>
              </a:rPr>
              <a:t>Students; Campus and County stakeholders.</a:t>
            </a:r>
            <a:endParaRPr b="1" sz="1500">
              <a:solidFill>
                <a:schemeClr val="dk2"/>
              </a:solidFill>
            </a:endParaRPr>
          </a:p>
          <a:p>
            <a:pPr indent="-323850" lvl="0" marL="457200" rtl="0" algn="l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500"/>
              <a:buAutoNum type="arabicPeriod"/>
            </a:pPr>
            <a:r>
              <a:rPr lang="en" sz="1500">
                <a:solidFill>
                  <a:srgbClr val="000000"/>
                </a:solidFill>
              </a:rPr>
              <a:t>What are you trying to communicate (topic + take-away)?</a:t>
            </a:r>
            <a:br>
              <a:rPr lang="en" sz="1500">
                <a:solidFill>
                  <a:srgbClr val="000000"/>
                </a:solidFill>
              </a:rPr>
            </a:br>
            <a:r>
              <a:rPr b="1" lang="en" sz="1500">
                <a:solidFill>
                  <a:schemeClr val="dk2"/>
                </a:solidFill>
              </a:rPr>
              <a:t>Don’t contaminate the recycling. Cups are not recyclable.</a:t>
            </a:r>
            <a:endParaRPr sz="1500">
              <a:solidFill>
                <a:srgbClr val="000000"/>
              </a:solidFill>
            </a:endParaRPr>
          </a:p>
          <a:p>
            <a:pPr indent="-323850" lvl="0" marL="457200" rtl="0" algn="l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500"/>
              <a:buAutoNum type="arabicPeriod"/>
            </a:pPr>
            <a:r>
              <a:rPr lang="en" sz="1500">
                <a:solidFill>
                  <a:srgbClr val="000000"/>
                </a:solidFill>
              </a:rPr>
              <a:t>What is the behavior/attitude you’re trying to change?</a:t>
            </a:r>
            <a:endParaRPr sz="1500">
              <a:solidFill>
                <a:srgbClr val="000000"/>
              </a:solidFill>
            </a:endParaRPr>
          </a:p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chemeClr val="dk2"/>
                </a:solidFill>
              </a:rPr>
              <a:t>Put cups in the trash.</a:t>
            </a:r>
            <a:br>
              <a:rPr lang="en" sz="1100">
                <a:solidFill>
                  <a:srgbClr val="000000"/>
                </a:solidFill>
              </a:rPr>
            </a:br>
            <a:endParaRPr sz="1100">
              <a:solidFill>
                <a:srgbClr val="000000"/>
              </a:solidFill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AutoNum type="arabicPeriod"/>
            </a:pPr>
            <a:r>
              <a:rPr lang="en" sz="1500">
                <a:solidFill>
                  <a:srgbClr val="000000"/>
                </a:solidFill>
              </a:rPr>
              <a:t>What is the intended outcome of your communications?</a:t>
            </a:r>
            <a:br>
              <a:rPr lang="en" sz="1500">
                <a:solidFill>
                  <a:srgbClr val="000000"/>
                </a:solidFill>
              </a:rPr>
            </a:br>
            <a:r>
              <a:rPr b="1" lang="en" sz="1500">
                <a:solidFill>
                  <a:schemeClr val="dk2"/>
                </a:solidFill>
              </a:rPr>
              <a:t>Reduced recycling contamination</a:t>
            </a:r>
            <a:endParaRPr sz="1500">
              <a:solidFill>
                <a:srgbClr val="000000"/>
              </a:solidFill>
            </a:endParaRPr>
          </a:p>
          <a:p>
            <a:pPr indent="-323850" lvl="0" marL="457200" rtl="0" algn="l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500"/>
              <a:buAutoNum type="arabicPeriod"/>
            </a:pPr>
            <a:r>
              <a:rPr lang="en" sz="1500">
                <a:solidFill>
                  <a:srgbClr val="000000"/>
                </a:solidFill>
              </a:rPr>
              <a:t>What are the platforms/mediums, and why? </a:t>
            </a:r>
            <a:br>
              <a:rPr lang="en" sz="1500">
                <a:solidFill>
                  <a:srgbClr val="000000"/>
                </a:solidFill>
              </a:rPr>
            </a:br>
            <a:r>
              <a:rPr b="1" lang="en" sz="1500">
                <a:solidFill>
                  <a:schemeClr val="dk2"/>
                </a:solidFill>
              </a:rPr>
              <a:t>Peer-to-peer, social media, signage, stickers (almost).</a:t>
            </a:r>
            <a:endParaRPr sz="1500">
              <a:solidFill>
                <a:srgbClr val="000000"/>
              </a:solidFill>
            </a:endParaRPr>
          </a:p>
          <a:p>
            <a:pPr indent="-323850" lvl="0" marL="457200" rtl="0" algn="l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500"/>
              <a:buAutoNum type="arabicPeriod"/>
            </a:pPr>
            <a:r>
              <a:rPr lang="en" sz="1500">
                <a:solidFill>
                  <a:srgbClr val="000000"/>
                </a:solidFill>
              </a:rPr>
              <a:t>How will you recognize success? </a:t>
            </a:r>
            <a:endParaRPr sz="1500">
              <a:solidFill>
                <a:srgbClr val="000000"/>
              </a:solidFill>
            </a:endParaRPr>
          </a:p>
          <a:p>
            <a:pPr indent="457200" lvl="0" marL="0" rtl="0" algn="l">
              <a:spcBef>
                <a:spcPts val="0"/>
              </a:spcBef>
              <a:spcAft>
                <a:spcPts val="1000"/>
              </a:spcAft>
              <a:buNone/>
            </a:pPr>
            <a:r>
              <a:rPr b="1" lang="en" sz="1500">
                <a:solidFill>
                  <a:schemeClr val="dk2"/>
                </a:solidFill>
              </a:rPr>
              <a:t>Survey to gauge awareness.</a:t>
            </a:r>
            <a:endParaRPr sz="15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5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Tactics</a:t>
            </a:r>
            <a:endParaRPr/>
          </a:p>
        </p:txBody>
      </p:sp>
      <p:sp>
        <p:nvSpPr>
          <p:cNvPr id="376" name="Google Shape;376;p5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Peer-to-peer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Developed a short and easy-to-remember tagline #cupsaretrash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Told student leaders that cups are trash and explained why during orientation. Told them to act as ambassadors and share with </a:t>
            </a:r>
            <a:r>
              <a:rPr lang="en"/>
              <a:t>constituents</a:t>
            </a:r>
            <a:r>
              <a:rPr lang="en"/>
              <a:t>. (Outdoor education leaders, orientation leaders, RAs, etc.)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Told sustainability interns and </a:t>
            </a:r>
            <a:r>
              <a:rPr lang="en"/>
              <a:t>volunteers</a:t>
            </a:r>
            <a:r>
              <a:rPr lang="en"/>
              <a:t> and created a #cupsaretrash student taskforce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Media: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Signage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Social Media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Stickers/ Graphics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1" name="Google Shape;381;p57"/>
          <p:cNvPicPr preferRelativeResize="0"/>
          <p:nvPr/>
        </p:nvPicPr>
        <p:blipFill rotWithShape="1">
          <a:blip r:embed="rId3">
            <a:alphaModFix/>
          </a:blip>
          <a:srcRect b="1265" l="11320" r="13463" t="12631"/>
          <a:stretch/>
        </p:blipFill>
        <p:spPr>
          <a:xfrm>
            <a:off x="726300" y="0"/>
            <a:ext cx="2869525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2" name="Google Shape;382;p57"/>
          <p:cNvPicPr preferRelativeResize="0"/>
          <p:nvPr/>
        </p:nvPicPr>
        <p:blipFill rotWithShape="1">
          <a:blip r:embed="rId4">
            <a:alphaModFix/>
          </a:blip>
          <a:srcRect b="2442" l="8426" r="13837" t="12739"/>
          <a:stretch/>
        </p:blipFill>
        <p:spPr>
          <a:xfrm>
            <a:off x="5489225" y="0"/>
            <a:ext cx="2869525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7" name="Google Shape;387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77175" y="0"/>
            <a:ext cx="6989651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2" name="Google Shape;392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77175" y="0"/>
            <a:ext cx="6989651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393" name="Google Shape;393;p59"/>
          <p:cNvSpPr/>
          <p:nvPr/>
        </p:nvSpPr>
        <p:spPr>
          <a:xfrm>
            <a:off x="5968200" y="987475"/>
            <a:ext cx="1117800" cy="130200"/>
          </a:xfrm>
          <a:prstGeom prst="rect">
            <a:avLst/>
          </a:prstGeom>
          <a:noFill/>
          <a:ln cap="flat" cmpd="sng" w="952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4" name="Google Shape;394;p59"/>
          <p:cNvSpPr/>
          <p:nvPr/>
        </p:nvSpPr>
        <p:spPr>
          <a:xfrm>
            <a:off x="5762500" y="1139378"/>
            <a:ext cx="780900" cy="130200"/>
          </a:xfrm>
          <a:prstGeom prst="rect">
            <a:avLst/>
          </a:prstGeom>
          <a:noFill/>
          <a:ln cap="flat" cmpd="sng" w="952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" name="Google Shape;399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56875" y="0"/>
            <a:ext cx="3826055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0" name="Google Shape;400;p6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3050" y="0"/>
            <a:ext cx="3316694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61"/>
          <p:cNvSpPr txBox="1"/>
          <p:nvPr>
            <p:ph idx="1" type="body"/>
          </p:nvPr>
        </p:nvSpPr>
        <p:spPr>
          <a:xfrm>
            <a:off x="311700" y="4236825"/>
            <a:ext cx="5998800" cy="59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Credit: Katriel Pritts, the real MVP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www.katrielpritts.com</a:t>
            </a:r>
            <a:endParaRPr sz="1400"/>
          </a:p>
        </p:txBody>
      </p:sp>
      <p:pic>
        <p:nvPicPr>
          <p:cNvPr id="406" name="Google Shape;406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81000"/>
            <a:ext cx="9144000" cy="34791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" name="Google Shape;411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14275" y="130323"/>
            <a:ext cx="2405198" cy="2405198"/>
          </a:xfrm>
          <a:prstGeom prst="rect">
            <a:avLst/>
          </a:prstGeom>
          <a:noFill/>
          <a:ln>
            <a:noFill/>
          </a:ln>
        </p:spPr>
      </p:pic>
      <p:pic>
        <p:nvPicPr>
          <p:cNvPr id="412" name="Google Shape;412;p6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14275" y="2651312"/>
            <a:ext cx="2405198" cy="2405198"/>
          </a:xfrm>
          <a:prstGeom prst="rect">
            <a:avLst/>
          </a:prstGeom>
          <a:noFill/>
          <a:ln>
            <a:noFill/>
          </a:ln>
        </p:spPr>
      </p:pic>
      <p:pic>
        <p:nvPicPr>
          <p:cNvPr id="413" name="Google Shape;413;p6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4275" y="2651288"/>
            <a:ext cx="2405198" cy="2405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4" name="Google Shape;414;p6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4277" y="130313"/>
            <a:ext cx="2405198" cy="2405198"/>
          </a:xfrm>
          <a:prstGeom prst="rect">
            <a:avLst/>
          </a:prstGeom>
          <a:noFill/>
          <a:ln>
            <a:noFill/>
          </a:ln>
        </p:spPr>
      </p:pic>
      <p:pic>
        <p:nvPicPr>
          <p:cNvPr id="415" name="Google Shape;415;p6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622950" y="130325"/>
            <a:ext cx="3857838" cy="1467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416" name="Google Shape;416;p6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622950" y="3588625"/>
            <a:ext cx="3857850" cy="1467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17" name="Google Shape;417;p6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622950" y="1837812"/>
            <a:ext cx="3857854" cy="14678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6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Results:</a:t>
            </a:r>
            <a:endParaRPr/>
          </a:p>
        </p:txBody>
      </p:sp>
      <p:sp>
        <p:nvSpPr>
          <p:cNvPr id="423" name="Google Shape;423;p63"/>
          <p:cNvSpPr txBox="1"/>
          <p:nvPr>
            <p:ph idx="1" type="body"/>
          </p:nvPr>
        </p:nvSpPr>
        <p:spPr>
          <a:xfrm>
            <a:off x="311700" y="1152475"/>
            <a:ext cx="42603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“Consumption and Disposal Habits Survey”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Sample Size: 254 (9% of students)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Potential bias in the sample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In Madison County I can recycle…</a:t>
            </a:r>
            <a:endParaRPr/>
          </a:p>
          <a:p>
            <a:pPr indent="-317500" lvl="2" marL="137160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"/>
              <a:t>Checkboxes with images and descriptors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75% of respondents knew that cups were not recyclable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1600"/>
              </a:spcAft>
              <a:buSzPts val="1400"/>
              <a:buChar char="○"/>
            </a:pPr>
            <a:r>
              <a:rPr lang="en"/>
              <a:t>(Goal was 80% - we fell short, but 2020 also fell short so ¯\_(ツ)_/¯ )</a:t>
            </a:r>
            <a:endParaRPr/>
          </a:p>
        </p:txBody>
      </p:sp>
      <p:pic>
        <p:nvPicPr>
          <p:cNvPr id="424" name="Google Shape;424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56950" y="812775"/>
            <a:ext cx="3975356" cy="38209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000000"/>
                </a:solidFill>
              </a:rPr>
              <a:t>Teasing out the terms</a:t>
            </a:r>
            <a:endParaRPr/>
          </a:p>
        </p:txBody>
      </p:sp>
      <p:sp>
        <p:nvSpPr>
          <p:cNvPr id="102" name="Google Shape;102;p1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00000"/>
                </a:solidFill>
              </a:rPr>
              <a:t>Audience</a:t>
            </a:r>
            <a:r>
              <a:rPr lang="en">
                <a:solidFill>
                  <a:srgbClr val="000000"/>
                </a:solidFill>
              </a:rPr>
              <a:t>: not just categories of people, but qualities</a:t>
            </a:r>
            <a:br>
              <a:rPr lang="en">
                <a:solidFill>
                  <a:srgbClr val="000000"/>
                </a:solidFill>
              </a:rPr>
            </a:br>
            <a:r>
              <a:rPr lang="en">
                <a:solidFill>
                  <a:srgbClr val="000000"/>
                </a:solidFill>
              </a:rPr>
              <a:t>	- individual behaviors, social norms, cultural and institutional context(s), expectations</a:t>
            </a:r>
            <a:endParaRPr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00000"/>
                </a:solidFill>
              </a:rPr>
              <a:t>Topic</a:t>
            </a:r>
            <a:r>
              <a:rPr lang="en">
                <a:solidFill>
                  <a:srgbClr val="000000"/>
                </a:solidFill>
              </a:rPr>
              <a:t>: The idea or the event, but also abstract qualities like learning, engagement, investment, interaction</a:t>
            </a:r>
            <a:endParaRPr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b="1" lang="en">
                <a:solidFill>
                  <a:srgbClr val="000000"/>
                </a:solidFill>
              </a:rPr>
              <a:t>Platforms</a:t>
            </a:r>
            <a:r>
              <a:rPr lang="en">
                <a:solidFill>
                  <a:srgbClr val="000000"/>
                </a:solidFill>
              </a:rPr>
              <a:t>: The </a:t>
            </a:r>
            <a:r>
              <a:rPr i="1" lang="en">
                <a:solidFill>
                  <a:srgbClr val="000000"/>
                </a:solidFill>
              </a:rPr>
              <a:t>where </a:t>
            </a:r>
            <a:r>
              <a:rPr lang="en">
                <a:solidFill>
                  <a:srgbClr val="000000"/>
                </a:solidFill>
              </a:rPr>
              <a:t>and </a:t>
            </a:r>
            <a:r>
              <a:rPr i="1" lang="en">
                <a:solidFill>
                  <a:srgbClr val="000000"/>
                </a:solidFill>
              </a:rPr>
              <a:t>what </a:t>
            </a:r>
            <a:r>
              <a:rPr lang="en">
                <a:solidFill>
                  <a:srgbClr val="000000"/>
                </a:solidFill>
              </a:rPr>
              <a:t>of your campaign, but also </a:t>
            </a:r>
            <a:r>
              <a:rPr i="1" lang="en">
                <a:solidFill>
                  <a:srgbClr val="000000"/>
                </a:solidFill>
              </a:rPr>
              <a:t>how </a:t>
            </a:r>
            <a:r>
              <a:rPr lang="en">
                <a:solidFill>
                  <a:srgbClr val="000000"/>
                </a:solidFill>
              </a:rPr>
              <a:t>and the </a:t>
            </a:r>
            <a:r>
              <a:rPr i="1" lang="en">
                <a:solidFill>
                  <a:srgbClr val="000000"/>
                </a:solidFill>
              </a:rPr>
              <a:t>in what manner</a:t>
            </a:r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8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6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Thank you!</a:t>
            </a:r>
            <a:endParaRPr/>
          </a:p>
        </p:txBody>
      </p:sp>
      <p:sp>
        <p:nvSpPr>
          <p:cNvPr id="430" name="Google Shape;430;p64"/>
          <p:cNvSpPr txBox="1"/>
          <p:nvPr>
            <p:ph idx="1" type="body"/>
          </p:nvPr>
        </p:nvSpPr>
        <p:spPr>
          <a:xfrm>
            <a:off x="311700" y="117892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Pamela Gramlich/Colgate, </a:t>
            </a:r>
            <a:r>
              <a:rPr lang="en" u="sng">
                <a:solidFill>
                  <a:schemeClr val="hlink"/>
                </a:solidFill>
                <a:hlinkClick r:id="rId3"/>
              </a:rPr>
              <a:t>pgramlich@colgate.edu</a:t>
            </a:r>
            <a:r>
              <a:rPr lang="en"/>
              <a:t> </a:t>
            </a:r>
            <a:br>
              <a:rPr lang="en"/>
            </a:br>
            <a:r>
              <a:rPr lang="en"/>
              <a:t>@colgatesust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Nathan Jandl/UW-Madison, </a:t>
            </a:r>
            <a:r>
              <a:rPr lang="en" u="sng">
                <a:solidFill>
                  <a:schemeClr val="hlink"/>
                </a:solidFill>
                <a:hlinkClick r:id="rId4"/>
              </a:rPr>
              <a:t>njandl@wisc.edu</a:t>
            </a:r>
            <a:r>
              <a:rPr lang="en"/>
              <a:t> </a:t>
            </a:r>
            <a:br>
              <a:rPr lang="en"/>
            </a:br>
            <a:r>
              <a:rPr lang="en"/>
              <a:t>@sustainuw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Lisa Nicolaison/Princeton, </a:t>
            </a:r>
            <a:r>
              <a:rPr lang="en" u="sng">
                <a:solidFill>
                  <a:schemeClr val="hlink"/>
                </a:solidFill>
                <a:hlinkClick r:id="rId5"/>
              </a:rPr>
              <a:t>ln2@princeton.edu</a:t>
            </a:r>
            <a:r>
              <a:rPr lang="en"/>
              <a:t>  </a:t>
            </a:r>
            <a:br>
              <a:rPr lang="en"/>
            </a:br>
            <a:r>
              <a:rPr lang="en"/>
              <a:t>@tigersgogreen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Key questions</a:t>
            </a:r>
            <a:endParaRPr/>
          </a:p>
        </p:txBody>
      </p:sp>
      <p:sp>
        <p:nvSpPr>
          <p:cNvPr id="108" name="Google Shape;108;p2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AutoNum type="arabicPeriod"/>
            </a:pPr>
            <a:r>
              <a:rPr lang="en">
                <a:solidFill>
                  <a:srgbClr val="000000"/>
                </a:solidFill>
              </a:rPr>
              <a:t>Who is your audience? Who are your stakeholders?</a:t>
            </a:r>
            <a:endParaRPr>
              <a:solidFill>
                <a:srgbClr val="000000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AutoNum type="arabicPeriod"/>
            </a:pPr>
            <a:r>
              <a:rPr lang="en">
                <a:solidFill>
                  <a:srgbClr val="000000"/>
                </a:solidFill>
              </a:rPr>
              <a:t>What are you trying to communicate (topic + take-away)?</a:t>
            </a:r>
            <a:br>
              <a:rPr lang="en">
                <a:solidFill>
                  <a:srgbClr val="000000"/>
                </a:solidFill>
              </a:rPr>
            </a:br>
            <a:endParaRPr>
              <a:solidFill>
                <a:srgbClr val="000000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AutoNum type="arabicPeriod"/>
            </a:pPr>
            <a:r>
              <a:rPr lang="en">
                <a:solidFill>
                  <a:srgbClr val="000000"/>
                </a:solidFill>
              </a:rPr>
              <a:t>What is the behavior/attitude you’re trying to change?</a:t>
            </a:r>
            <a:endParaRPr>
              <a:solidFill>
                <a:srgbClr val="000000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AutoNum type="alphaLcPeriod"/>
            </a:pPr>
            <a:r>
              <a:rPr lang="en">
                <a:solidFill>
                  <a:srgbClr val="000000"/>
                </a:solidFill>
              </a:rPr>
              <a:t>Via norm, value, and/or motivation, e.g. psychology!</a:t>
            </a:r>
            <a:br>
              <a:rPr lang="en">
                <a:solidFill>
                  <a:srgbClr val="000000"/>
                </a:solidFill>
              </a:rPr>
            </a:br>
            <a:endParaRPr>
              <a:solidFill>
                <a:srgbClr val="000000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AutoNum type="arabicPeriod"/>
            </a:pPr>
            <a:r>
              <a:rPr lang="en">
                <a:solidFill>
                  <a:srgbClr val="000000"/>
                </a:solidFill>
              </a:rPr>
              <a:t>What is the intended outcome of your communications?</a:t>
            </a:r>
            <a:br>
              <a:rPr lang="en">
                <a:solidFill>
                  <a:srgbClr val="000000"/>
                </a:solidFill>
              </a:rPr>
            </a:br>
            <a:endParaRPr>
              <a:solidFill>
                <a:srgbClr val="000000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AutoNum type="arabicPeriod"/>
            </a:pPr>
            <a:r>
              <a:rPr lang="en">
                <a:solidFill>
                  <a:srgbClr val="000000"/>
                </a:solidFill>
              </a:rPr>
              <a:t>What are the platforms/mediums, and why? </a:t>
            </a:r>
            <a:br>
              <a:rPr lang="en">
                <a:solidFill>
                  <a:srgbClr val="000000"/>
                </a:solidFill>
              </a:rPr>
            </a:br>
            <a:endParaRPr>
              <a:solidFill>
                <a:srgbClr val="000000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AutoNum type="arabicPeriod"/>
            </a:pPr>
            <a:r>
              <a:rPr lang="en">
                <a:solidFill>
                  <a:srgbClr val="000000"/>
                </a:solidFill>
              </a:rPr>
              <a:t>How will you recognize success? </a:t>
            </a:r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1"/>
          <p:cNvSpPr txBox="1"/>
          <p:nvPr>
            <p:ph type="title"/>
          </p:nvPr>
        </p:nvSpPr>
        <p:spPr>
          <a:xfrm>
            <a:off x="510450" y="2057400"/>
            <a:ext cx="8123100" cy="778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Waste Wednesdays</a:t>
            </a:r>
            <a:endParaRPr/>
          </a:p>
        </p:txBody>
      </p:sp>
      <p:sp>
        <p:nvSpPr>
          <p:cNvPr id="114" name="Google Shape;114;p21"/>
          <p:cNvSpPr txBox="1"/>
          <p:nvPr>
            <p:ph idx="4294967295" type="subTitle"/>
          </p:nvPr>
        </p:nvSpPr>
        <p:spPr>
          <a:xfrm>
            <a:off x="616225" y="3182313"/>
            <a:ext cx="8123100" cy="63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400">
                <a:solidFill>
                  <a:schemeClr val="lt1"/>
                </a:solidFill>
              </a:rPr>
              <a:t>Princeton University</a:t>
            </a:r>
            <a:endParaRPr sz="24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Instagram Story Recycling Quiz</a:t>
            </a:r>
            <a:endParaRPr/>
          </a:p>
        </p:txBody>
      </p:sp>
      <p:sp>
        <p:nvSpPr>
          <p:cNvPr id="120" name="Google Shape;120;p2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21" name="Google Shape;121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152475"/>
            <a:ext cx="2114625" cy="3761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51350" y="1152464"/>
            <a:ext cx="2114625" cy="37612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22"/>
          <p:cNvPicPr preferRelativeResize="0"/>
          <p:nvPr/>
        </p:nvPicPr>
        <p:blipFill rotWithShape="1">
          <a:blip r:embed="rId5">
            <a:alphaModFix/>
          </a:blip>
          <a:srcRect b="12989" l="0" r="0" t="7996"/>
          <a:stretch/>
        </p:blipFill>
        <p:spPr>
          <a:xfrm>
            <a:off x="6591000" y="1155321"/>
            <a:ext cx="2241301" cy="38345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9" name="Google Shape;129;p2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30" name="Google Shape;130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2525" y="126375"/>
            <a:ext cx="2684588" cy="4775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77912" y="0"/>
            <a:ext cx="2788176" cy="4959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56851" y="184228"/>
            <a:ext cx="2684601" cy="47750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pearmint">
  <a:themeElements>
    <a:clrScheme name="Spearmint">
      <a:dk1>
        <a:srgbClr val="202729"/>
      </a:dk1>
      <a:lt1>
        <a:srgbClr val="FFFFFF"/>
      </a:lt1>
      <a:dk2>
        <a:srgbClr val="4BA173"/>
      </a:dk2>
      <a:lt2>
        <a:srgbClr val="63D297"/>
      </a:lt2>
      <a:accent1>
        <a:srgbClr val="353744"/>
      </a:accent1>
      <a:accent2>
        <a:srgbClr val="424242"/>
      </a:accent2>
      <a:accent3>
        <a:srgbClr val="616161"/>
      </a:accent3>
      <a:accent4>
        <a:srgbClr val="999999"/>
      </a:accent4>
      <a:accent5>
        <a:srgbClr val="FF5252"/>
      </a:accent5>
      <a:accent6>
        <a:srgbClr val="FFF176"/>
      </a:accent6>
      <a:hlink>
        <a:srgbClr val="FF5252"/>
      </a:hlink>
      <a:folHlink>
        <a:srgbClr val="FF525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