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6858000" cx="9144000"/>
  <p:notesSz cx="7019925" cy="9305925"/>
  <p:embeddedFontLst>
    <p:embeddedFont>
      <p:font typeface="Caveat"/>
      <p:regular r:id="rId36"/>
      <p:bold r:id="rId37"/>
    </p:embeddedFont>
    <p:embeddedFont>
      <p:font typeface="Amatic SC"/>
      <p:regular r:id="rId38"/>
      <p:bold r:id="rId39"/>
    </p:embeddedFont>
    <p:embeddedFont>
      <p:font typeface="Lobster"/>
      <p:regular r:id="rId40"/>
    </p:embeddedFont>
    <p:embeddedFont>
      <p:font typeface="Permanent Marker"/>
      <p:regular r:id="rId41"/>
    </p:embeddedFont>
    <p:embeddedFont>
      <p:font typeface="Bree Serif"/>
      <p:regular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3" roundtripDataSignature="AMtx7mjtrLiwM9zz5PVQMqTTzY8KlhbQ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bster-regular.fntdata"/><Relationship Id="rId20" Type="http://schemas.openxmlformats.org/officeDocument/2006/relationships/slide" Target="slides/slide16.xml"/><Relationship Id="rId42" Type="http://schemas.openxmlformats.org/officeDocument/2006/relationships/font" Target="fonts/BreeSerif-regular.fntdata"/><Relationship Id="rId41" Type="http://schemas.openxmlformats.org/officeDocument/2006/relationships/font" Target="fonts/PermanentMarker-regular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Caveat-bold.fntdata"/><Relationship Id="rId14" Type="http://schemas.openxmlformats.org/officeDocument/2006/relationships/slide" Target="slides/slide10.xml"/><Relationship Id="rId36" Type="http://schemas.openxmlformats.org/officeDocument/2006/relationships/font" Target="fonts/Caveat-regular.fntdata"/><Relationship Id="rId17" Type="http://schemas.openxmlformats.org/officeDocument/2006/relationships/slide" Target="slides/slide13.xml"/><Relationship Id="rId39" Type="http://schemas.openxmlformats.org/officeDocument/2006/relationships/font" Target="fonts/AmaticSC-bold.fntdata"/><Relationship Id="rId16" Type="http://schemas.openxmlformats.org/officeDocument/2006/relationships/slide" Target="slides/slide12.xml"/><Relationship Id="rId38" Type="http://schemas.openxmlformats.org/officeDocument/2006/relationships/font" Target="fonts/AmaticSC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1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6334" y="1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2688" y="696913"/>
            <a:ext cx="46545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993" y="4420316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39014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6334" y="8839014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/>
          <p:nvPr>
            <p:ph idx="2" type="sldImg"/>
          </p:nvPr>
        </p:nvSpPr>
        <p:spPr>
          <a:xfrm>
            <a:off x="1182688" y="696913"/>
            <a:ext cx="46545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1:notes"/>
          <p:cNvSpPr txBox="1"/>
          <p:nvPr>
            <p:ph idx="1" type="body"/>
          </p:nvPr>
        </p:nvSpPr>
        <p:spPr>
          <a:xfrm>
            <a:off x="701993" y="4420316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:notes"/>
          <p:cNvSpPr txBox="1"/>
          <p:nvPr>
            <p:ph idx="12" type="sldNum"/>
          </p:nvPr>
        </p:nvSpPr>
        <p:spPr>
          <a:xfrm>
            <a:off x="3976334" y="8839014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80a6b8328_0_4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a80a6b8328_0_4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a80a6b8328_0_4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80a6b8328_0_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a80a6b8328_0_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a80a6b8328_0_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baa396fec_0_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baa396fec_0_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abaa396fec_0_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baa396fec_1_1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baa396fec_1_1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abaa396fec_1_1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abaa396fec_0_12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abaa396fec_0_12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abaa396fec_0_12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abaa396fec_0_21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abaa396fec_0_21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abaa396fec_0_21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baa396fec_0_33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abaa396fec_0_33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abaa396fec_0_33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baa396fec_0_49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baa396fec_0_49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abaa396fec_0_49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baa396fec_0_56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baa396fec_0_56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abaa396fec_0_56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b6292bef67_0_6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b6292bef67_0_6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b6292bef67_0_6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2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baa396fec_0_62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baa396fec_0_62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abaa396fec_0_62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abaa396fec_0_69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abaa396fec_0_69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abaa396fec_0_69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baa396fec_0_83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baa396fec_0_83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abaa396fec_0_83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baa396fec_0_89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abaa396fec_0_89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abaa396fec_0_89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a80a6b8328_0_1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a80a6b8328_0_1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80" name="Google Shape;280;ga80a6b8328_0_1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a80a6b8328_0_2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a80a6b8328_0_2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a80a6b8328_0_2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b6292bef67_0_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b6292bef67_0_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b6292bef67_0_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80a6b8328_0_3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a80a6b8328_0_3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a80a6b8328_0_3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9bb673829e_1_1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9bb673829e_1_1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9bb673829e_1_1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/>
          <p:cNvSpPr/>
          <p:nvPr>
            <p:ph idx="2" type="sldImg"/>
          </p:nvPr>
        </p:nvSpPr>
        <p:spPr>
          <a:xfrm>
            <a:off x="1182688" y="696913"/>
            <a:ext cx="46545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3:notes"/>
          <p:cNvSpPr txBox="1"/>
          <p:nvPr>
            <p:ph idx="1" type="body"/>
          </p:nvPr>
        </p:nvSpPr>
        <p:spPr>
          <a:xfrm>
            <a:off x="701993" y="4420316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:notes"/>
          <p:cNvSpPr txBox="1"/>
          <p:nvPr>
            <p:ph idx="12" type="sldNum"/>
          </p:nvPr>
        </p:nvSpPr>
        <p:spPr>
          <a:xfrm>
            <a:off x="3976334" y="8839014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e3821b124_0_15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9e3821b124_0_15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9e3821b124_0_15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:notes"/>
          <p:cNvSpPr/>
          <p:nvPr>
            <p:ph idx="2" type="sldImg"/>
          </p:nvPr>
        </p:nvSpPr>
        <p:spPr>
          <a:xfrm>
            <a:off x="1182688" y="696913"/>
            <a:ext cx="46545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4:notes"/>
          <p:cNvSpPr txBox="1"/>
          <p:nvPr>
            <p:ph idx="1" type="body"/>
          </p:nvPr>
        </p:nvSpPr>
        <p:spPr>
          <a:xfrm>
            <a:off x="701993" y="4420316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:notes"/>
          <p:cNvSpPr txBox="1"/>
          <p:nvPr>
            <p:ph idx="12" type="sldNum"/>
          </p:nvPr>
        </p:nvSpPr>
        <p:spPr>
          <a:xfrm>
            <a:off x="3976334" y="8839014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9e3821b124_0_71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9e3821b124_0_71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g9e3821b124_0_71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02cb1a7b2_0_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a02cb1a7b2_0_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a02cb1a7b2_0_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d7ffa6cd8_1_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ad7ffa6cd8_1_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ad7ffa6cd8_1_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/>
          <p:nvPr>
            <p:ph idx="2" type="sldImg"/>
          </p:nvPr>
        </p:nvSpPr>
        <p:spPr>
          <a:xfrm>
            <a:off x="1182688" y="696913"/>
            <a:ext cx="46545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5:notes"/>
          <p:cNvSpPr txBox="1"/>
          <p:nvPr>
            <p:ph idx="1" type="body"/>
          </p:nvPr>
        </p:nvSpPr>
        <p:spPr>
          <a:xfrm>
            <a:off x="701993" y="4420316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:notes"/>
          <p:cNvSpPr txBox="1"/>
          <p:nvPr>
            <p:ph idx="12" type="sldNum"/>
          </p:nvPr>
        </p:nvSpPr>
        <p:spPr>
          <a:xfrm>
            <a:off x="3976334" y="8839014"/>
            <a:ext cx="3041968" cy="465296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d7ffa6cd8_2_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ad7ffa6cd8_2_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ad7ffa6cd8_2_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bd26e2126_1_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abd26e2126_1_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abd26e2126_1_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bd26e2126_2_0:notes"/>
          <p:cNvSpPr/>
          <p:nvPr>
            <p:ph idx="2" type="sldImg"/>
          </p:nvPr>
        </p:nvSpPr>
        <p:spPr>
          <a:xfrm>
            <a:off x="1182688" y="696913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abd26e2126_2_0:notes"/>
          <p:cNvSpPr txBox="1"/>
          <p:nvPr>
            <p:ph idx="1" type="body"/>
          </p:nvPr>
        </p:nvSpPr>
        <p:spPr>
          <a:xfrm>
            <a:off x="701993" y="4420316"/>
            <a:ext cx="56160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abd26e2126_2_0:notes"/>
          <p:cNvSpPr txBox="1"/>
          <p:nvPr>
            <p:ph idx="12" type="sldNum"/>
          </p:nvPr>
        </p:nvSpPr>
        <p:spPr>
          <a:xfrm>
            <a:off x="3976334" y="8839014"/>
            <a:ext cx="3042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Google Shape;21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Google Shape;27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1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1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1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1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1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18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19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hyperlink" Target="https://spark.adobe.com/video/bgY8WHgyjT27R" TargetMode="External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22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1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17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13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hyperlink" Target="http://www.curc3r.org/" TargetMode="External"/><Relationship Id="rId10" Type="http://schemas.openxmlformats.org/officeDocument/2006/relationships/hyperlink" Target="mailto:LISTSERV@listserv.brown.edu" TargetMode="External"/><Relationship Id="rId9" Type="http://schemas.openxmlformats.org/officeDocument/2006/relationships/hyperlink" Target="https://www.instagram.com/curc3r/" TargetMode="External"/><Relationship Id="rId5" Type="http://schemas.openxmlformats.org/officeDocument/2006/relationships/hyperlink" Target="http://www.linkedin.com/" TargetMode="External"/><Relationship Id="rId6" Type="http://schemas.openxmlformats.org/officeDocument/2006/relationships/image" Target="../media/image15.png"/><Relationship Id="rId7" Type="http://schemas.openxmlformats.org/officeDocument/2006/relationships/hyperlink" Target="http://www.facebook.com/CURCRecycling" TargetMode="External"/><Relationship Id="rId8" Type="http://schemas.openxmlformats.org/officeDocument/2006/relationships/hyperlink" Target="http://www.twitter.com/curc3r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hyperlink" Target="http://www.curc3r.org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"/>
          <p:cNvSpPr/>
          <p:nvPr/>
        </p:nvSpPr>
        <p:spPr>
          <a:xfrm>
            <a:off x="0" y="5785556"/>
            <a:ext cx="9144000" cy="1072444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78" name="Google Shape;7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33" y="590603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"/>
          <p:cNvSpPr txBox="1"/>
          <p:nvPr/>
        </p:nvSpPr>
        <p:spPr>
          <a:xfrm>
            <a:off x="1371625" y="4164079"/>
            <a:ext cx="6290700" cy="12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47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Welcome to the CURC</a:t>
            </a:r>
            <a:r>
              <a:rPr lang="en-US" sz="47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Members Meeting</a:t>
            </a:r>
            <a:endParaRPr b="0" i="0" sz="47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80" name="Google Shape;8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3014" y="559075"/>
            <a:ext cx="5417975" cy="312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80a6b8328_0_40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169" name="Google Shape;169;ga80a6b8328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33" y="5906031"/>
            <a:ext cx="1292690" cy="77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a80a6b8328_0_4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24334" l="18146" r="21364" t="20906"/>
          <a:stretch/>
        </p:blipFill>
        <p:spPr>
          <a:xfrm>
            <a:off x="138675" y="423500"/>
            <a:ext cx="8866654" cy="5016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80a6b8328_0_0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177" name="Google Shape;177;ga80a6b832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33" y="593397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a80a6b8328_0_0"/>
          <p:cNvSpPr txBox="1"/>
          <p:nvPr/>
        </p:nvSpPr>
        <p:spPr>
          <a:xfrm>
            <a:off x="838200" y="1295400"/>
            <a:ext cx="35814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9" name="Google Shape;179;ga80a6b8328_0_0"/>
          <p:cNvSpPr txBox="1"/>
          <p:nvPr/>
        </p:nvSpPr>
        <p:spPr>
          <a:xfrm>
            <a:off x="1426633" y="567435"/>
            <a:ext cx="629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0" name="Google Shape;180;ga80a6b8328_0_0"/>
          <p:cNvSpPr txBox="1"/>
          <p:nvPr>
            <p:ph type="title"/>
          </p:nvPr>
        </p:nvSpPr>
        <p:spPr>
          <a:xfrm>
            <a:off x="457176" y="15241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/>
              <a:t>CURC Survey Results!!!</a:t>
            </a:r>
            <a:endParaRPr b="1"/>
          </a:p>
        </p:txBody>
      </p:sp>
      <p:sp>
        <p:nvSpPr>
          <p:cNvPr id="181" name="Google Shape;181;ga80a6b8328_0_0"/>
          <p:cNvSpPr txBox="1"/>
          <p:nvPr>
            <p:ph idx="1" type="body"/>
          </p:nvPr>
        </p:nvSpPr>
        <p:spPr>
          <a:xfrm>
            <a:off x="465724" y="927596"/>
            <a:ext cx="8229600" cy="48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/>
          </a:p>
        </p:txBody>
      </p:sp>
      <p:pic>
        <p:nvPicPr>
          <p:cNvPr id="182" name="Google Shape;182;ga80a6b832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0900" y="1616475"/>
            <a:ext cx="3704725" cy="370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baa396fec_0_0"/>
          <p:cNvSpPr txBox="1"/>
          <p:nvPr>
            <p:ph idx="1" type="body"/>
          </p:nvPr>
        </p:nvSpPr>
        <p:spPr>
          <a:xfrm>
            <a:off x="703900" y="2207950"/>
            <a:ext cx="7878900" cy="31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rgbClr val="FFFF00"/>
                </a:solidFill>
              </a:rPr>
              <a:t>44</a:t>
            </a:r>
            <a:r>
              <a:rPr lang="en-US"/>
              <a:t> respondents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			representing </a:t>
            </a:r>
            <a:r>
              <a:rPr lang="en-US" sz="5200">
                <a:solidFill>
                  <a:srgbClr val="FFFF00"/>
                </a:solidFill>
              </a:rPr>
              <a:t>32</a:t>
            </a:r>
            <a:r>
              <a:rPr lang="en-US" sz="5200">
                <a:solidFill>
                  <a:srgbClr val="3C78D8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schools</a:t>
            </a:r>
            <a:endParaRPr>
              <a:solidFill>
                <a:srgbClr val="000000"/>
              </a:solidFill>
            </a:endParaRPr>
          </a:p>
          <a:p>
            <a:pPr indent="0" lvl="0" marL="50292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rgbClr val="FFFF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 HBCUs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5200">
              <a:solidFill>
                <a:srgbClr val="3C78D8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5200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abaa396fec_1_1"/>
          <p:cNvPicPr preferRelativeResize="0"/>
          <p:nvPr/>
        </p:nvPicPr>
        <p:blipFill rotWithShape="1">
          <a:blip r:embed="rId3">
            <a:alphaModFix/>
          </a:blip>
          <a:srcRect b="0" l="22858" r="20755" t="26062"/>
          <a:stretch/>
        </p:blipFill>
        <p:spPr>
          <a:xfrm>
            <a:off x="152400" y="1067200"/>
            <a:ext cx="4793800" cy="2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abaa396fec_1_1"/>
          <p:cNvPicPr preferRelativeResize="0"/>
          <p:nvPr/>
        </p:nvPicPr>
        <p:blipFill rotWithShape="1">
          <a:blip r:embed="rId4">
            <a:alphaModFix/>
          </a:blip>
          <a:srcRect b="0" l="23085" r="19300" t="30362"/>
          <a:stretch/>
        </p:blipFill>
        <p:spPr>
          <a:xfrm>
            <a:off x="4875313" y="1447502"/>
            <a:ext cx="4268675" cy="195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abaa396fec_1_1"/>
          <p:cNvPicPr preferRelativeResize="0"/>
          <p:nvPr/>
        </p:nvPicPr>
        <p:blipFill rotWithShape="1">
          <a:blip r:embed="rId5">
            <a:alphaModFix/>
          </a:blip>
          <a:srcRect b="0" l="0" r="0" t="27012"/>
          <a:stretch/>
        </p:blipFill>
        <p:spPr>
          <a:xfrm>
            <a:off x="152400" y="4285724"/>
            <a:ext cx="8839200" cy="16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abaa396fec_1_1"/>
          <p:cNvSpPr txBox="1"/>
          <p:nvPr/>
        </p:nvSpPr>
        <p:spPr>
          <a:xfrm>
            <a:off x="1004975" y="591900"/>
            <a:ext cx="2734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Racial Identity</a:t>
            </a:r>
            <a:endParaRPr sz="20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abaa396fec_1_1"/>
          <p:cNvSpPr txBox="1"/>
          <p:nvPr/>
        </p:nvSpPr>
        <p:spPr>
          <a:xfrm>
            <a:off x="5525100" y="591900"/>
            <a:ext cx="29691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Gender Identity</a:t>
            </a:r>
            <a:endParaRPr sz="20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abaa396fec_1_1"/>
          <p:cNvSpPr txBox="1"/>
          <p:nvPr/>
        </p:nvSpPr>
        <p:spPr>
          <a:xfrm>
            <a:off x="4028850" y="4109150"/>
            <a:ext cx="10863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20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abaa396fec_0_12"/>
          <p:cNvPicPr preferRelativeResize="0"/>
          <p:nvPr/>
        </p:nvPicPr>
        <p:blipFill rotWithShape="1">
          <a:blip r:embed="rId3">
            <a:alphaModFix/>
          </a:blip>
          <a:srcRect b="0" l="20031" r="21396" t="23118"/>
          <a:stretch/>
        </p:blipFill>
        <p:spPr>
          <a:xfrm>
            <a:off x="1493925" y="3457600"/>
            <a:ext cx="6016025" cy="30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abaa396fec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0125" y="179550"/>
            <a:ext cx="2563750" cy="256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abaa396fec_0_12"/>
          <p:cNvSpPr txBox="1"/>
          <p:nvPr/>
        </p:nvSpPr>
        <p:spPr>
          <a:xfrm>
            <a:off x="2399113" y="2865375"/>
            <a:ext cx="43458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CURC Resources YOU find valuable!</a:t>
            </a:r>
            <a:endParaRPr sz="20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baa396fec_0_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accent4"/>
                </a:solidFill>
              </a:rPr>
              <a:t>How can CURC provide greater value?</a:t>
            </a:r>
            <a:endParaRPr sz="2500">
              <a:solidFill>
                <a:schemeClr val="accent4"/>
              </a:solidFill>
            </a:endParaRPr>
          </a:p>
        </p:txBody>
      </p:sp>
      <p:sp>
        <p:nvSpPr>
          <p:cNvPr id="214" name="Google Shape;214;gabaa396fec_0_21"/>
          <p:cNvSpPr txBox="1"/>
          <p:nvPr/>
        </p:nvSpPr>
        <p:spPr>
          <a:xfrm rot="-882986">
            <a:off x="694470" y="1949835"/>
            <a:ext cx="2580349" cy="8555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rgbClr val="6AA84F"/>
                </a:solidFill>
                <a:latin typeface="Amatic SC"/>
                <a:ea typeface="Amatic SC"/>
                <a:cs typeface="Amatic SC"/>
                <a:sym typeface="Amatic SC"/>
              </a:rPr>
              <a:t>Grant funding</a:t>
            </a:r>
            <a:endParaRPr sz="5300">
              <a:solidFill>
                <a:srgbClr val="6AA84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15" name="Google Shape;215;gabaa396fec_0_21"/>
          <p:cNvSpPr txBox="1"/>
          <p:nvPr/>
        </p:nvSpPr>
        <p:spPr>
          <a:xfrm rot="414809">
            <a:off x="6566483" y="1623985"/>
            <a:ext cx="2287935" cy="8555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  <a:endParaRPr sz="4000">
              <a:solidFill>
                <a:srgbClr val="E0666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E06666"/>
                </a:solidFill>
                <a:latin typeface="Impact"/>
                <a:ea typeface="Impact"/>
                <a:cs typeface="Impact"/>
                <a:sym typeface="Impact"/>
              </a:rPr>
              <a:t>Recycling Hotline</a:t>
            </a:r>
            <a:endParaRPr sz="4000">
              <a:solidFill>
                <a:srgbClr val="E0666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6" name="Google Shape;216;gabaa396fec_0_21"/>
          <p:cNvSpPr txBox="1"/>
          <p:nvPr/>
        </p:nvSpPr>
        <p:spPr>
          <a:xfrm>
            <a:off x="3341250" y="2293500"/>
            <a:ext cx="2524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Toolkits</a:t>
            </a:r>
            <a:endParaRPr sz="4900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17" name="Google Shape;217;gabaa396fec_0_21"/>
          <p:cNvSpPr txBox="1"/>
          <p:nvPr/>
        </p:nvSpPr>
        <p:spPr>
          <a:xfrm rot="-680492">
            <a:off x="-20227" y="4766227"/>
            <a:ext cx="3520854" cy="12630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888888"/>
                </a:solidFill>
                <a:latin typeface="Caveat"/>
                <a:ea typeface="Caveat"/>
                <a:cs typeface="Caveat"/>
                <a:sym typeface="Caveat"/>
              </a:rPr>
              <a:t>Members Only Webinars</a:t>
            </a:r>
            <a:endParaRPr sz="3300">
              <a:solidFill>
                <a:srgbClr val="888888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18" name="Google Shape;218;gabaa396fec_0_21"/>
          <p:cNvSpPr txBox="1"/>
          <p:nvPr/>
        </p:nvSpPr>
        <p:spPr>
          <a:xfrm rot="858759">
            <a:off x="6837391" y="4693121"/>
            <a:ext cx="2217117" cy="8554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9900"/>
                </a:solidFill>
                <a:latin typeface="Amatic SC"/>
                <a:ea typeface="Amatic SC"/>
                <a:cs typeface="Amatic SC"/>
                <a:sym typeface="Amatic SC"/>
              </a:rPr>
              <a:t>Regional Networking</a:t>
            </a:r>
            <a:endParaRPr b="1" sz="4200">
              <a:solidFill>
                <a:srgbClr val="FF99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19" name="Google Shape;219;gabaa396fec_0_21"/>
          <p:cNvSpPr txBox="1"/>
          <p:nvPr/>
        </p:nvSpPr>
        <p:spPr>
          <a:xfrm>
            <a:off x="3033175" y="4024950"/>
            <a:ext cx="33798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Focus on Inclusivity &amp; </a:t>
            </a:r>
            <a:endParaRPr sz="27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Environmental Justice</a:t>
            </a:r>
            <a:endParaRPr sz="2700"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abaa396fec_0_33"/>
          <p:cNvSpPr txBox="1"/>
          <p:nvPr>
            <p:ph type="title"/>
          </p:nvPr>
        </p:nvSpPr>
        <p:spPr>
          <a:xfrm>
            <a:off x="457200" y="179563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4"/>
                </a:solidFill>
              </a:rPr>
              <a:t>You want to engage more. Here’s how...</a:t>
            </a:r>
            <a:endParaRPr sz="3600">
              <a:solidFill>
                <a:schemeClr val="accent4"/>
              </a:solidFill>
            </a:endParaRPr>
          </a:p>
        </p:txBody>
      </p:sp>
      <p:pic>
        <p:nvPicPr>
          <p:cNvPr id="226" name="Google Shape;226;gabaa396fec_0_33"/>
          <p:cNvPicPr preferRelativeResize="0"/>
          <p:nvPr/>
        </p:nvPicPr>
        <p:blipFill rotWithShape="1">
          <a:blip r:embed="rId3">
            <a:alphaModFix/>
          </a:blip>
          <a:srcRect b="0" l="21320" r="19734" t="28658"/>
          <a:stretch/>
        </p:blipFill>
        <p:spPr>
          <a:xfrm>
            <a:off x="3653050" y="3470900"/>
            <a:ext cx="5210300" cy="26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abaa396fec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650" y="1474600"/>
            <a:ext cx="2851850" cy="285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baa396fec_0_49"/>
          <p:cNvSpPr txBox="1"/>
          <p:nvPr>
            <p:ph idx="1" type="body"/>
          </p:nvPr>
        </p:nvSpPr>
        <p:spPr>
          <a:xfrm>
            <a:off x="416450" y="771800"/>
            <a:ext cx="8139300" cy="28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chemeClr val="accent4"/>
                </a:solidFill>
              </a:rPr>
              <a:t>77% </a:t>
            </a:r>
            <a:r>
              <a:rPr lang="en-US"/>
              <a:t>of you are “satisfied” or “very satisfied” with the webinars</a:t>
            </a:r>
            <a:endParaRPr/>
          </a:p>
        </p:txBody>
      </p:sp>
      <p:pic>
        <p:nvPicPr>
          <p:cNvPr id="234" name="Google Shape;234;gabaa396fec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2325" y="2523750"/>
            <a:ext cx="3921925" cy="392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baa396fec_0_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accent4"/>
                </a:solidFill>
              </a:rPr>
              <a:t>Future webinar topics</a:t>
            </a:r>
            <a:endParaRPr sz="6600">
              <a:solidFill>
                <a:schemeClr val="accent4"/>
              </a:solidFill>
            </a:endParaRPr>
          </a:p>
        </p:txBody>
      </p:sp>
      <p:sp>
        <p:nvSpPr>
          <p:cNvPr id="241" name="Google Shape;241;gabaa396fec_0_56"/>
          <p:cNvSpPr txBox="1"/>
          <p:nvPr>
            <p:ph idx="1" type="body"/>
          </p:nvPr>
        </p:nvSpPr>
        <p:spPr>
          <a:xfrm>
            <a:off x="457200" y="1600200"/>
            <a:ext cx="8229600" cy="18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/>
              <a:t>February - </a:t>
            </a:r>
            <a:r>
              <a:rPr lang="en-US" sz="2100">
                <a:highlight>
                  <a:srgbClr val="FFFFFF"/>
                </a:highlight>
              </a:rPr>
              <a:t>Government Recycling Demand Champion Program presented by the NERC</a:t>
            </a:r>
            <a:endParaRPr sz="21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/>
              <a:t>April - Justice, Equity, Diversity and Inclusion training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/>
              <a:t>June - </a:t>
            </a:r>
            <a:r>
              <a:rPr lang="en-US" sz="2100">
                <a:highlight>
                  <a:srgbClr val="FFFFFF"/>
                </a:highlight>
              </a:rPr>
              <a:t>Implementing Reusable Takeout Programs in the Midst of Covid- Case Study</a:t>
            </a:r>
            <a:endParaRPr sz="21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b6292bef67_0_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accent4"/>
                </a:solidFill>
              </a:rPr>
              <a:t>Future webinar topics</a:t>
            </a:r>
            <a:endParaRPr sz="6600">
              <a:solidFill>
                <a:schemeClr val="accent4"/>
              </a:solidFill>
            </a:endParaRPr>
          </a:p>
        </p:txBody>
      </p:sp>
      <p:sp>
        <p:nvSpPr>
          <p:cNvPr id="248" name="Google Shape;248;gb6292bef67_0_6"/>
          <p:cNvSpPr txBox="1"/>
          <p:nvPr/>
        </p:nvSpPr>
        <p:spPr>
          <a:xfrm rot="-729111">
            <a:off x="1178086" y="2342871"/>
            <a:ext cx="6434579" cy="217036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You get to choose the remaining 3 webinar topics for 2021!!!!</a:t>
            </a:r>
            <a:endParaRPr sz="430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87" name="Google Shape;8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33" y="590603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"/>
          <p:cNvSpPr txBox="1"/>
          <p:nvPr/>
        </p:nvSpPr>
        <p:spPr>
          <a:xfrm>
            <a:off x="1371600" y="4026127"/>
            <a:ext cx="6290700" cy="20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89" name="Google Shape;89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Meeting</a:t>
            </a:r>
            <a:r>
              <a:rPr lang="en-US"/>
              <a:t> Housekeeping</a:t>
            </a:r>
            <a:endParaRPr/>
          </a:p>
        </p:txBody>
      </p:sp>
      <p:sp>
        <p:nvSpPr>
          <p:cNvPr id="90" name="Google Shape;90;p2"/>
          <p:cNvSpPr txBox="1"/>
          <p:nvPr>
            <p:ph idx="1" type="body"/>
          </p:nvPr>
        </p:nvSpPr>
        <p:spPr>
          <a:xfrm>
            <a:off x="457200" y="1379925"/>
            <a:ext cx="8229600" cy="44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meeting will be recorded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remain muted during presentations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Feel free to  post questions in the chat at any time and we’ll go through them during the open discussion time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–"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During the discussion, also feel free to unmute your audio and video to ask questions 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have all been pre-assigned to a breakout room based on your registration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–"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switch rooms by coming back into the main room and asking the host to move you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Any issues? Text: (860)259-2881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Recording will be available on the CURC website soon: www.curc3r.org.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baa396fec_0_62"/>
          <p:cNvSpPr txBox="1"/>
          <p:nvPr>
            <p:ph type="title"/>
          </p:nvPr>
        </p:nvSpPr>
        <p:spPr>
          <a:xfrm>
            <a:off x="0" y="1401800"/>
            <a:ext cx="50385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accent4"/>
                </a:solidFill>
              </a:rPr>
              <a:t>Is CURC adequately addressing equity?</a:t>
            </a:r>
            <a:endParaRPr sz="3500">
              <a:solidFill>
                <a:schemeClr val="accent4"/>
              </a:solidFill>
            </a:endParaRPr>
          </a:p>
        </p:txBody>
      </p:sp>
      <p:pic>
        <p:nvPicPr>
          <p:cNvPr id="255" name="Google Shape;255;gabaa396fec_0_62"/>
          <p:cNvPicPr preferRelativeResize="0"/>
          <p:nvPr/>
        </p:nvPicPr>
        <p:blipFill rotWithShape="1">
          <a:blip r:embed="rId3">
            <a:alphaModFix/>
          </a:blip>
          <a:srcRect b="0" l="33575" r="37042" t="14280"/>
          <a:stretch/>
        </p:blipFill>
        <p:spPr>
          <a:xfrm>
            <a:off x="4603825" y="765825"/>
            <a:ext cx="4087625" cy="51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abaa396fec_0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325" y="3213250"/>
            <a:ext cx="3229175" cy="322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baa396fec_0_69"/>
          <p:cNvSpPr txBox="1"/>
          <p:nvPr>
            <p:ph type="title"/>
          </p:nvPr>
        </p:nvSpPr>
        <p:spPr>
          <a:xfrm>
            <a:off x="511525" y="967213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4"/>
                </a:solidFill>
              </a:rPr>
              <a:t>How can CURC be more diverse and inclusive?</a:t>
            </a:r>
            <a:endParaRPr sz="3200">
              <a:solidFill>
                <a:schemeClr val="accent4"/>
              </a:solidFill>
            </a:endParaRPr>
          </a:p>
        </p:txBody>
      </p:sp>
      <p:pic>
        <p:nvPicPr>
          <p:cNvPr id="263" name="Google Shape;263;gabaa396fec_0_69"/>
          <p:cNvPicPr preferRelativeResize="0"/>
          <p:nvPr/>
        </p:nvPicPr>
        <p:blipFill rotWithShape="1">
          <a:blip r:embed="rId3">
            <a:alphaModFix/>
          </a:blip>
          <a:srcRect b="0" l="18248" r="13534" t="33919"/>
          <a:stretch/>
        </p:blipFill>
        <p:spPr>
          <a:xfrm>
            <a:off x="-1" y="2398697"/>
            <a:ext cx="9144000" cy="2205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abaa396fec_0_83"/>
          <p:cNvSpPr txBox="1"/>
          <p:nvPr>
            <p:ph type="title"/>
          </p:nvPr>
        </p:nvSpPr>
        <p:spPr>
          <a:xfrm>
            <a:off x="665400" y="532675"/>
            <a:ext cx="7813200" cy="217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rgbClr val="FFFF00"/>
                </a:solidFill>
              </a:rPr>
              <a:t>15</a:t>
            </a:r>
            <a:r>
              <a:rPr lang="en-US"/>
              <a:t> people volunteered to join the JEDI Ad Hoc Committee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abaa396fec_0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050" y="736350"/>
            <a:ext cx="4730825" cy="47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abaa396fec_0_89"/>
          <p:cNvSpPr txBox="1"/>
          <p:nvPr/>
        </p:nvSpPr>
        <p:spPr>
          <a:xfrm>
            <a:off x="3418363" y="5788100"/>
            <a:ext cx="2746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curc3r@gmail.com</a:t>
            </a:r>
            <a:endParaRPr sz="23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a80a6b8328_0_10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283" name="Google Shape;283;ga80a6b8328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33" y="593397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a80a6b8328_0_10"/>
          <p:cNvSpPr txBox="1"/>
          <p:nvPr/>
        </p:nvSpPr>
        <p:spPr>
          <a:xfrm>
            <a:off x="1426633" y="567435"/>
            <a:ext cx="629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5" name="Google Shape;285;ga80a6b8328_0_10"/>
          <p:cNvSpPr txBox="1"/>
          <p:nvPr>
            <p:ph type="title"/>
          </p:nvPr>
        </p:nvSpPr>
        <p:spPr>
          <a:xfrm>
            <a:off x="465725" y="141900"/>
            <a:ext cx="8229600" cy="10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/>
              <a:t>Justice Equity Diversity &amp; Inclusion Committee </a:t>
            </a:r>
            <a:endParaRPr b="1"/>
          </a:p>
        </p:txBody>
      </p:sp>
      <p:sp>
        <p:nvSpPr>
          <p:cNvPr id="286" name="Google Shape;286;ga80a6b8328_0_10"/>
          <p:cNvSpPr txBox="1"/>
          <p:nvPr>
            <p:ph idx="1" type="body"/>
          </p:nvPr>
        </p:nvSpPr>
        <p:spPr>
          <a:xfrm>
            <a:off x="457174" y="1152121"/>
            <a:ext cx="8229600" cy="48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sz="2600"/>
              <a:t>Internal JEDI meeting outlining purpose &amp; resources </a:t>
            </a:r>
            <a:endParaRPr sz="2600"/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600"/>
              <a:t>Self-reflection during annual board retreat</a:t>
            </a:r>
            <a:endParaRPr sz="2600"/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600"/>
              <a:t>Meetings with consultants</a:t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600"/>
              <a:t>Next Steps:</a:t>
            </a:r>
            <a:endParaRPr sz="2600"/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sz="2600"/>
              <a:t>Create Strategy with consultant</a:t>
            </a:r>
            <a:endParaRPr sz="2600"/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600"/>
              <a:t>Start full Ad Hoc Committee </a:t>
            </a:r>
            <a:endParaRPr sz="2600"/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600"/>
              <a:t>JEDI April webinar</a:t>
            </a:r>
            <a:endParaRPr sz="2600"/>
          </a:p>
          <a:p>
            <a:pPr indent="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600"/>
              <a:t>Get involved: lizg9@uw.edu</a:t>
            </a:r>
            <a:endParaRPr sz="2600"/>
          </a:p>
          <a:p>
            <a:pPr indent="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grpSp>
        <p:nvGrpSpPr>
          <p:cNvPr id="287" name="Google Shape;287;ga80a6b8328_0_10"/>
          <p:cNvGrpSpPr/>
          <p:nvPr/>
        </p:nvGrpSpPr>
        <p:grpSpPr>
          <a:xfrm>
            <a:off x="5567970" y="3107585"/>
            <a:ext cx="2881494" cy="2583660"/>
            <a:chOff x="2820225" y="891450"/>
            <a:chExt cx="3175200" cy="3175200"/>
          </a:xfrm>
        </p:grpSpPr>
        <p:sp>
          <p:nvSpPr>
            <p:cNvPr id="288" name="Google Shape;288;ga80a6b8328_0_10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fmla="val 5399801" name="adj1"/>
                <a:gd fmla="val 3012680" name="adj2"/>
                <a:gd fmla="val 6939" name="adj3"/>
              </a:avLst>
            </a:prstGeom>
            <a:solidFill>
              <a:srgbClr val="EAF1DD"/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ga80a6b8328_0_10"/>
            <p:cNvSpPr/>
            <p:nvPr/>
          </p:nvSpPr>
          <p:spPr>
            <a:xfrm rot="10800000">
              <a:off x="3175023" y="1179900"/>
              <a:ext cx="450600" cy="450600"/>
            </a:xfrm>
            <a:prstGeom prst="rtTriangle">
              <a:avLst/>
            </a:prstGeom>
            <a:solidFill>
              <a:srgbClr val="EAF1DD"/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0" name="Google Shape;290;ga80a6b8328_0_10"/>
          <p:cNvSpPr/>
          <p:nvPr/>
        </p:nvSpPr>
        <p:spPr>
          <a:xfrm>
            <a:off x="6401375" y="2793538"/>
            <a:ext cx="1214700" cy="8784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Awareness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a80a6b8328_0_10"/>
          <p:cNvSpPr/>
          <p:nvPr/>
        </p:nvSpPr>
        <p:spPr>
          <a:xfrm>
            <a:off x="5199050" y="3546875"/>
            <a:ext cx="1077600" cy="8784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a80a6b8328_0_10"/>
          <p:cNvSpPr/>
          <p:nvPr/>
        </p:nvSpPr>
        <p:spPr>
          <a:xfrm>
            <a:off x="7717775" y="4536250"/>
            <a:ext cx="1011300" cy="7755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a80a6b8328_0_10"/>
          <p:cNvSpPr/>
          <p:nvPr/>
        </p:nvSpPr>
        <p:spPr>
          <a:xfrm>
            <a:off x="6502613" y="5155825"/>
            <a:ext cx="1214700" cy="7755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Planning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a80a6b8328_0_10"/>
          <p:cNvSpPr/>
          <p:nvPr/>
        </p:nvSpPr>
        <p:spPr>
          <a:xfrm>
            <a:off x="7616075" y="3546875"/>
            <a:ext cx="1214700" cy="7755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Information Gathering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a80a6b8328_0_10"/>
          <p:cNvSpPr/>
          <p:nvPr/>
        </p:nvSpPr>
        <p:spPr>
          <a:xfrm>
            <a:off x="5341925" y="4617425"/>
            <a:ext cx="1011300" cy="8784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a80a6b8328_0_10"/>
          <p:cNvSpPr txBox="1"/>
          <p:nvPr/>
        </p:nvSpPr>
        <p:spPr>
          <a:xfrm>
            <a:off x="7777300" y="5330513"/>
            <a:ext cx="1292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Center for Diversity &amp; the Environment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80a6b8328_0_20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303" name="Google Shape;303;ga80a6b8328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33" y="593397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a80a6b8328_0_20"/>
          <p:cNvSpPr txBox="1"/>
          <p:nvPr/>
        </p:nvSpPr>
        <p:spPr>
          <a:xfrm>
            <a:off x="838200" y="1295400"/>
            <a:ext cx="35814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5" name="Google Shape;305;ga80a6b8328_0_20"/>
          <p:cNvSpPr txBox="1"/>
          <p:nvPr/>
        </p:nvSpPr>
        <p:spPr>
          <a:xfrm>
            <a:off x="1426633" y="567435"/>
            <a:ext cx="629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6" name="Google Shape;306;ga80a6b8328_0_20"/>
          <p:cNvSpPr txBox="1"/>
          <p:nvPr>
            <p:ph type="title"/>
          </p:nvPr>
        </p:nvSpPr>
        <p:spPr>
          <a:xfrm>
            <a:off x="465726" y="-1865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/>
              <a:t>CU</a:t>
            </a:r>
            <a:r>
              <a:rPr b="1" lang="en-US">
                <a:solidFill>
                  <a:srgbClr val="316019"/>
                </a:solidFill>
              </a:rPr>
              <a:t>R</a:t>
            </a:r>
            <a:r>
              <a:rPr b="1" lang="en-US"/>
              <a:t>C Rebranding</a:t>
            </a:r>
            <a:endParaRPr b="1"/>
          </a:p>
        </p:txBody>
      </p:sp>
      <p:sp>
        <p:nvSpPr>
          <p:cNvPr id="307" name="Google Shape;307;ga80a6b8328_0_20"/>
          <p:cNvSpPr txBox="1"/>
          <p:nvPr>
            <p:ph idx="1" type="body"/>
          </p:nvPr>
        </p:nvSpPr>
        <p:spPr>
          <a:xfrm>
            <a:off x="573024" y="927596"/>
            <a:ext cx="8229600" cy="48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ga80a6b8328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160" y="1286725"/>
            <a:ext cx="7048840" cy="436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a80a6b8328_0_20"/>
          <p:cNvPicPr preferRelativeResize="0"/>
          <p:nvPr/>
        </p:nvPicPr>
        <p:blipFill rotWithShape="1">
          <a:blip r:embed="rId4">
            <a:alphaModFix/>
          </a:blip>
          <a:srcRect b="78168" l="0" r="81660" t="0"/>
          <a:stretch/>
        </p:blipFill>
        <p:spPr>
          <a:xfrm>
            <a:off x="6942475" y="5172000"/>
            <a:ext cx="129270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b6292bef67_0_0"/>
          <p:cNvSpPr txBox="1"/>
          <p:nvPr>
            <p:ph idx="1" type="body"/>
          </p:nvPr>
        </p:nvSpPr>
        <p:spPr>
          <a:xfrm>
            <a:off x="570920" y="5100737"/>
            <a:ext cx="8229600" cy="210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chemeClr val="accent4"/>
                </a:solidFill>
              </a:rPr>
              <a:t>What’s on your mind?</a:t>
            </a:r>
            <a:endParaRPr sz="7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80a6b8328_0_30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322" name="Google Shape;322;ga80a6b8328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33" y="593397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a80a6b8328_0_30"/>
          <p:cNvSpPr txBox="1"/>
          <p:nvPr/>
        </p:nvSpPr>
        <p:spPr>
          <a:xfrm>
            <a:off x="838200" y="1295400"/>
            <a:ext cx="35814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4" name="Google Shape;324;ga80a6b8328_0_30"/>
          <p:cNvSpPr txBox="1"/>
          <p:nvPr/>
        </p:nvSpPr>
        <p:spPr>
          <a:xfrm>
            <a:off x="1426633" y="567435"/>
            <a:ext cx="629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5" name="Google Shape;325;ga80a6b8328_0_30"/>
          <p:cNvSpPr txBox="1"/>
          <p:nvPr>
            <p:ph type="title"/>
          </p:nvPr>
        </p:nvSpPr>
        <p:spPr>
          <a:xfrm>
            <a:off x="465726" y="-1865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/>
              <a:t>Regional “Meet Ups”</a:t>
            </a:r>
            <a:endParaRPr b="1"/>
          </a:p>
        </p:txBody>
      </p:sp>
      <p:sp>
        <p:nvSpPr>
          <p:cNvPr id="326" name="Google Shape;326;ga80a6b8328_0_30"/>
          <p:cNvSpPr txBox="1"/>
          <p:nvPr>
            <p:ph idx="1" type="body"/>
          </p:nvPr>
        </p:nvSpPr>
        <p:spPr>
          <a:xfrm>
            <a:off x="465724" y="927571"/>
            <a:ext cx="8229600" cy="48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/>
          </a:p>
        </p:txBody>
      </p:sp>
      <p:pic>
        <p:nvPicPr>
          <p:cNvPr id="327" name="Google Shape;327;ga80a6b8328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711" y="927575"/>
            <a:ext cx="5347626" cy="463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9bb673829e_1_1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334" name="Google Shape;334;g9bb673829e_1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33" y="590603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9bb673829e_1_1"/>
          <p:cNvSpPr txBox="1"/>
          <p:nvPr/>
        </p:nvSpPr>
        <p:spPr>
          <a:xfrm>
            <a:off x="1371600" y="4026127"/>
            <a:ext cx="6290700" cy="20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6" name="Google Shape;336;g9bb673829e_1_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Zoom Breakout Sessions </a:t>
            </a:r>
            <a:endParaRPr/>
          </a:p>
        </p:txBody>
      </p:sp>
      <p:sp>
        <p:nvSpPr>
          <p:cNvPr id="337" name="Google Shape;337;g9bb673829e_1_1"/>
          <p:cNvSpPr txBox="1"/>
          <p:nvPr>
            <p:ph idx="1" type="body"/>
          </p:nvPr>
        </p:nvSpPr>
        <p:spPr>
          <a:xfrm>
            <a:off x="457200" y="13799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2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2700"/>
              <a:t>Southeast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Northeast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Midwest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Southwest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Pacific Northwest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West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Canada</a:t>
            </a:r>
            <a:endParaRPr sz="27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"/>
          <p:cNvSpPr/>
          <p:nvPr/>
        </p:nvSpPr>
        <p:spPr>
          <a:xfrm>
            <a:off x="0" y="5785556"/>
            <a:ext cx="9144000" cy="1072444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344" name="Google Shape;34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33" y="593397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"/>
          <p:cNvSpPr txBox="1"/>
          <p:nvPr/>
        </p:nvSpPr>
        <p:spPr>
          <a:xfrm>
            <a:off x="838200" y="1295400"/>
            <a:ext cx="3581400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Website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sng" cap="none" strike="noStrike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4"/>
              </a:rPr>
              <a:t>www.curc3r.org</a:t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Register as a member and access archive event and webinars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LinkedIn Group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sng" cap="none" strike="noStrike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5"/>
              </a:rPr>
              <a:t>www.linkedin.com</a:t>
            </a:r>
            <a:r>
              <a:rPr b="0" i="0" lang="en-US" sz="20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and search for the group College and University Recycling Coalition  (352 group members)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6" name="Google Shape;346;p3"/>
          <p:cNvSpPr txBox="1"/>
          <p:nvPr/>
        </p:nvSpPr>
        <p:spPr>
          <a:xfrm>
            <a:off x="1426633" y="533400"/>
            <a:ext cx="629073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Connect with CURC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47" name="Google Shape;34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04214" y="5081052"/>
            <a:ext cx="1952625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"/>
          <p:cNvSpPr/>
          <p:nvPr/>
        </p:nvSpPr>
        <p:spPr>
          <a:xfrm>
            <a:off x="4612250" y="1350300"/>
            <a:ext cx="4190400" cy="3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Facebook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7"/>
              </a:rPr>
              <a:t>www.facebook.com/CURCRecycling</a:t>
            </a:r>
            <a:endParaRPr b="1" i="0" sz="18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Twitter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8"/>
              </a:rPr>
              <a:t>twitter.com/curc3r</a:t>
            </a:r>
            <a:endParaRPr sz="1800">
              <a:solidFill>
                <a:schemeClr val="accen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Instagram 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9"/>
              </a:rPr>
              <a:t>https://www.instagram.com/curc3r/</a:t>
            </a:r>
            <a:endParaRPr sz="1800">
              <a:solidFill>
                <a:schemeClr val="accen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accen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9" name="Google Shape;349;p3"/>
          <p:cNvSpPr/>
          <p:nvPr/>
        </p:nvSpPr>
        <p:spPr>
          <a:xfrm>
            <a:off x="4419600" y="3519749"/>
            <a:ext cx="45720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Recyc-l Listserv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message to </a:t>
            </a:r>
            <a:r>
              <a:rPr b="0" i="0" lang="en-US" sz="2000" u="sng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LISTSERV@listserv.brown.edu</a:t>
            </a:r>
            <a:r>
              <a:rPr b="0" i="0" lang="en-US" sz="2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 with the message text:  “SUBSCRIBE RECYC-L FirstName LastName.” 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e3821b124_0_15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97" name="Google Shape;97;g9e3821b124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33" y="590603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9e3821b124_0_15"/>
          <p:cNvSpPr txBox="1"/>
          <p:nvPr/>
        </p:nvSpPr>
        <p:spPr>
          <a:xfrm>
            <a:off x="1371600" y="4026127"/>
            <a:ext cx="6290700" cy="20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9" name="Google Shape;99;g9e3821b124_0_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00" name="Google Shape;100;g9e3821b124_0_15"/>
          <p:cNvSpPr txBox="1"/>
          <p:nvPr>
            <p:ph idx="1" type="body"/>
          </p:nvPr>
        </p:nvSpPr>
        <p:spPr>
          <a:xfrm>
            <a:off x="457200" y="13799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/>
              <a:t>1:00 - 1:15 – Welcome &amp; CURC 2020 Year in Review</a:t>
            </a:r>
            <a:endParaRPr b="1" sz="1500"/>
          </a:p>
          <a:p>
            <a:pPr indent="0" lvl="0" marL="0" rtl="0" algn="l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/>
              <a:t>1:15 - 1:20 – 2020 Celebration slideshow of photos from members  successes in this challenging year</a:t>
            </a:r>
            <a:endParaRPr b="1" sz="1500"/>
          </a:p>
          <a:p>
            <a:pPr indent="0" lvl="0" marL="0" rtl="0" algn="l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/>
              <a:t>1:20 - 1:30- CURC survey review</a:t>
            </a:r>
            <a:endParaRPr b="1" sz="1500"/>
          </a:p>
          <a:p>
            <a:pPr indent="0" lvl="0" marL="0" rtl="0" algn="l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/>
              <a:t>1:30 - 1:50 What is in store for CURC in 2021?</a:t>
            </a:r>
            <a:endParaRPr b="1" sz="1500"/>
          </a:p>
          <a:p>
            <a:pPr indent="0" lvl="0" marL="0" rtl="0" algn="l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/>
              <a:t>1:50 - 2:15 Open discussion</a:t>
            </a:r>
            <a:endParaRPr b="1" sz="1500"/>
          </a:p>
          <a:p>
            <a:pPr indent="0" lvl="0" marL="0" rtl="0" algn="l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/>
              <a:t>2:15 - 2:30 Regional breakout rooms to discuss opportunities for engagement</a:t>
            </a:r>
            <a:endParaRPr b="1" sz="1500"/>
          </a:p>
          <a:p>
            <a:pPr indent="0" lvl="0" marL="0" rtl="0" algn="l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/>
          </a:p>
          <a:p>
            <a:pPr indent="0" lvl="0" marL="0" rtl="0" algn="l">
              <a:lnSpc>
                <a:spcPct val="106666"/>
              </a:lnSpc>
              <a:spcBef>
                <a:spcPts val="800"/>
              </a:spcBef>
              <a:spcAft>
                <a:spcPts val="800"/>
              </a:spcAft>
              <a:buSzPts val="3200"/>
              <a:buNone/>
            </a:pPr>
            <a:r>
              <a:t/>
            </a:r>
            <a:endParaRPr b="1" sz="15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"/>
          <p:cNvSpPr/>
          <p:nvPr/>
        </p:nvSpPr>
        <p:spPr>
          <a:xfrm>
            <a:off x="0" y="5785556"/>
            <a:ext cx="9144000" cy="1072444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356" name="Google Shape;35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33" y="593397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"/>
          <p:cNvSpPr txBox="1"/>
          <p:nvPr/>
        </p:nvSpPr>
        <p:spPr>
          <a:xfrm>
            <a:off x="791146" y="935734"/>
            <a:ext cx="3581400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8" name="Google Shape;358;p4"/>
          <p:cNvSpPr txBox="1"/>
          <p:nvPr/>
        </p:nvSpPr>
        <p:spPr>
          <a:xfrm>
            <a:off x="1426633" y="567435"/>
            <a:ext cx="629073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9" name="Google Shape;359;p4"/>
          <p:cNvSpPr txBox="1"/>
          <p:nvPr>
            <p:ph type="title"/>
          </p:nvPr>
        </p:nvSpPr>
        <p:spPr>
          <a:xfrm>
            <a:off x="465726" y="-1865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/>
              <a:t>Get Involved</a:t>
            </a:r>
            <a:endParaRPr b="1"/>
          </a:p>
        </p:txBody>
      </p:sp>
      <p:sp>
        <p:nvSpPr>
          <p:cNvPr id="360" name="Google Shape;360;p4"/>
          <p:cNvSpPr txBox="1"/>
          <p:nvPr>
            <p:ph idx="1" type="body"/>
          </p:nvPr>
        </p:nvSpPr>
        <p:spPr>
          <a:xfrm>
            <a:off x="457199" y="101017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Did you know you don’t have to be on the Board to be on a committee?!?!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600"/>
              <a:t>Committees</a:t>
            </a:r>
            <a:endParaRPr sz="2600"/>
          </a:p>
          <a:p>
            <a:pPr indent="-3937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Justice, Equity, Diversity and Inclusion Committee (JEDI)</a:t>
            </a:r>
            <a:endParaRPr sz="2600"/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Finance and Sponsorships</a:t>
            </a:r>
            <a:endParaRPr sz="2600"/>
          </a:p>
          <a:p>
            <a:pPr indent="-3937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/>
              <a:t>Board Development</a:t>
            </a:r>
            <a:endParaRPr sz="2600"/>
          </a:p>
          <a:p>
            <a:pPr indent="-3937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/>
              <a:t>Marketing and Programs</a:t>
            </a:r>
            <a:endParaRPr sz="2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e3821b124_0_71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367" name="Google Shape;367;g9e3821b124_0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33" y="590603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9e3821b124_0_71"/>
          <p:cNvSpPr txBox="1"/>
          <p:nvPr/>
        </p:nvSpPr>
        <p:spPr>
          <a:xfrm>
            <a:off x="1371600" y="4026127"/>
            <a:ext cx="6290700" cy="20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9" name="Google Shape;369;g9e3821b124_0_71"/>
          <p:cNvSpPr txBox="1"/>
          <p:nvPr>
            <p:ph type="title"/>
          </p:nvPr>
        </p:nvSpPr>
        <p:spPr>
          <a:xfrm>
            <a:off x="402150" y="5281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6000"/>
              <a:t>Thank you for attending!</a:t>
            </a:r>
            <a:endParaRPr sz="6000"/>
          </a:p>
        </p:txBody>
      </p:sp>
      <p:sp>
        <p:nvSpPr>
          <p:cNvPr id="370" name="Google Shape;370;g9e3821b124_0_71"/>
          <p:cNvSpPr txBox="1"/>
          <p:nvPr>
            <p:ph idx="1" type="body"/>
          </p:nvPr>
        </p:nvSpPr>
        <p:spPr>
          <a:xfrm>
            <a:off x="457200" y="2002500"/>
            <a:ext cx="8229600" cy="2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Webinar recordings will be available on </a:t>
            </a:r>
            <a:r>
              <a:rPr b="1" lang="en-US" sz="2800" u="sng">
                <a:solidFill>
                  <a:schemeClr val="hlink"/>
                </a:solidFill>
                <a:hlinkClick r:id="rId4"/>
              </a:rPr>
              <a:t>www.curc3r.org</a:t>
            </a:r>
            <a:r>
              <a:rPr b="1" lang="en-US" sz="2800"/>
              <a:t> </a:t>
            </a:r>
            <a:endParaRPr b="1" sz="2800">
              <a:highlight>
                <a:srgbClr val="FFFF00"/>
              </a:highlight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See you all in the breakouts!</a:t>
            </a:r>
            <a:endParaRPr b="1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02cb1a7b2_0_0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107" name="Google Shape;107;ga02cb1a7b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33" y="590603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a02cb1a7b2_0_0"/>
          <p:cNvSpPr txBox="1"/>
          <p:nvPr/>
        </p:nvSpPr>
        <p:spPr>
          <a:xfrm>
            <a:off x="1371600" y="4026127"/>
            <a:ext cx="6290700" cy="20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9" name="Google Shape;109;ga02cb1a7b2_0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College and University Recycling Coalition (CURC)</a:t>
            </a:r>
            <a:endParaRPr/>
          </a:p>
        </p:txBody>
      </p:sp>
      <p:sp>
        <p:nvSpPr>
          <p:cNvPr id="110" name="Google Shape;110;ga02cb1a7b2_0_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CURC represents over 900 recycling and sustainability professionals in higher education.</a:t>
            </a:r>
            <a:endParaRPr/>
          </a:p>
          <a:p>
            <a: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BOD made up of recycling, zero waste and sustainability managers in North America. </a:t>
            </a:r>
            <a:endParaRPr/>
          </a:p>
          <a:p>
            <a: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Facilitating the exchange of technical knowledge and best practices for waste reduction and recycling programs.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d7ffa6cd8_1_0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117" name="Google Shape;117;gad7ffa6cd8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333" y="590603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ad7ffa6cd8_1_0"/>
          <p:cNvSpPr txBox="1"/>
          <p:nvPr/>
        </p:nvSpPr>
        <p:spPr>
          <a:xfrm>
            <a:off x="1426650" y="670864"/>
            <a:ext cx="6290700" cy="48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8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2020 </a:t>
            </a:r>
            <a:endParaRPr sz="8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8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YEAR </a:t>
            </a:r>
            <a:endParaRPr sz="8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8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endParaRPr sz="8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8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REVIEW</a:t>
            </a:r>
            <a:endParaRPr b="0" i="0" sz="82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125" name="Google Shape;12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33" y="593397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/>
        </p:nvSpPr>
        <p:spPr>
          <a:xfrm>
            <a:off x="838200" y="1295400"/>
            <a:ext cx="3581400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1426633" y="567435"/>
            <a:ext cx="629073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8" name="Google Shape;128;p5"/>
          <p:cNvSpPr txBox="1"/>
          <p:nvPr>
            <p:ph type="title"/>
          </p:nvPr>
        </p:nvSpPr>
        <p:spPr>
          <a:xfrm>
            <a:off x="465726" y="-1865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/>
              <a:t>2020 Webinar Series</a:t>
            </a:r>
            <a:endParaRPr b="1"/>
          </a:p>
        </p:txBody>
      </p:sp>
      <p:sp>
        <p:nvSpPr>
          <p:cNvPr id="129" name="Google Shape;129;p5"/>
          <p:cNvSpPr txBox="1"/>
          <p:nvPr>
            <p:ph idx="1" type="body"/>
          </p:nvPr>
        </p:nvSpPr>
        <p:spPr>
          <a:xfrm>
            <a:off x="457200" y="703951"/>
            <a:ext cx="8229600" cy="56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February 20- </a:t>
            </a:r>
            <a:r>
              <a:rPr lang="en-US" sz="2600"/>
              <a:t>Collaborations with Academics: Student Projects and Campus Engagement</a:t>
            </a:r>
            <a:endParaRPr sz="26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April 16- </a:t>
            </a:r>
            <a:r>
              <a:rPr lang="en-US" sz="2600"/>
              <a:t>Plastic Policy: Innovations on Water Bottle Bills, Bans and Behavior Change</a:t>
            </a:r>
            <a:endParaRPr sz="26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June 18- </a:t>
            </a:r>
            <a:r>
              <a:rPr lang="en-US" sz="2600"/>
              <a:t>Reaching Your Collaborators: Communicating for Connection and Education</a:t>
            </a:r>
            <a:endParaRPr sz="26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August 20- </a:t>
            </a:r>
            <a:r>
              <a:rPr lang="en-US" sz="2600"/>
              <a:t>Managing Surplus Property for Zero Waste</a:t>
            </a:r>
            <a:endParaRPr sz="26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October 15- </a:t>
            </a:r>
            <a:r>
              <a:rPr lang="en-US" sz="2600"/>
              <a:t>Food Waste Reduction, Recovery and Composting on Your Campus</a:t>
            </a:r>
            <a:endParaRPr sz="26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December 17- </a:t>
            </a:r>
            <a:r>
              <a:rPr lang="en-US" sz="2600"/>
              <a:t>Zero Waste Marketing Your Program: Strategies for Giveaways</a:t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d7ffa6cd8_2_0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136" name="Google Shape;136;gad7ffa6cd8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33" y="593397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ad7ffa6cd8_2_0"/>
          <p:cNvSpPr txBox="1"/>
          <p:nvPr/>
        </p:nvSpPr>
        <p:spPr>
          <a:xfrm>
            <a:off x="838200" y="1295400"/>
            <a:ext cx="35814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38" name="Google Shape;138;gad7ffa6cd8_2_0"/>
          <p:cNvSpPr txBox="1"/>
          <p:nvPr/>
        </p:nvSpPr>
        <p:spPr>
          <a:xfrm>
            <a:off x="1426633" y="567435"/>
            <a:ext cx="629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39" name="Google Shape;139;gad7ffa6cd8_2_0"/>
          <p:cNvSpPr txBox="1"/>
          <p:nvPr>
            <p:ph type="title"/>
          </p:nvPr>
        </p:nvSpPr>
        <p:spPr>
          <a:xfrm>
            <a:off x="465726" y="-1865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/>
              <a:t>2020 Events and Activities</a:t>
            </a:r>
            <a:endParaRPr b="1"/>
          </a:p>
        </p:txBody>
      </p:sp>
      <p:sp>
        <p:nvSpPr>
          <p:cNvPr id="140" name="Google Shape;140;gad7ffa6cd8_2_0"/>
          <p:cNvSpPr txBox="1"/>
          <p:nvPr>
            <p:ph idx="1" type="body"/>
          </p:nvPr>
        </p:nvSpPr>
        <p:spPr>
          <a:xfrm>
            <a:off x="465724" y="927571"/>
            <a:ext cx="8229600" cy="48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CURC Membership Survey- </a:t>
            </a:r>
            <a:r>
              <a:rPr lang="en-US" sz="2600"/>
              <a:t>listening to our membership</a:t>
            </a:r>
            <a:endParaRPr sz="26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Covid Reopening Survey- </a:t>
            </a:r>
            <a:r>
              <a:rPr lang="en-US" sz="2600"/>
              <a:t>USCC and Elevate Packaging partnership </a:t>
            </a:r>
            <a:endParaRPr sz="26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AASHE Session- </a:t>
            </a:r>
            <a:r>
              <a:rPr lang="en-US" sz="2600"/>
              <a:t>CURC Campus Recycling Program Session- USCC and Elevate Packaging partnership reopening survey</a:t>
            </a:r>
            <a:endParaRPr sz="30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Long Term Impacts Survey- </a:t>
            </a:r>
            <a:r>
              <a:rPr lang="en-US" sz="2600"/>
              <a:t>Zero Waste Campus Council, NRC Campus Council, Busch Systems Consulting and the US Composting Council </a:t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bd26e2126_1_0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147" name="Google Shape;147;gabd26e2126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33" y="593397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abd26e2126_1_0"/>
          <p:cNvSpPr txBox="1"/>
          <p:nvPr/>
        </p:nvSpPr>
        <p:spPr>
          <a:xfrm>
            <a:off x="838200" y="1295400"/>
            <a:ext cx="35814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9" name="Google Shape;149;gabd26e2126_1_0"/>
          <p:cNvSpPr txBox="1"/>
          <p:nvPr/>
        </p:nvSpPr>
        <p:spPr>
          <a:xfrm>
            <a:off x="1426633" y="567435"/>
            <a:ext cx="629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0" name="Google Shape;150;gabd26e2126_1_0"/>
          <p:cNvSpPr txBox="1"/>
          <p:nvPr>
            <p:ph type="title"/>
          </p:nvPr>
        </p:nvSpPr>
        <p:spPr>
          <a:xfrm>
            <a:off x="465726" y="-1865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/>
              <a:t>2020 Events and Activities</a:t>
            </a:r>
            <a:endParaRPr b="1"/>
          </a:p>
        </p:txBody>
      </p:sp>
      <p:sp>
        <p:nvSpPr>
          <p:cNvPr id="151" name="Google Shape;151;gabd26e2126_1_0"/>
          <p:cNvSpPr txBox="1"/>
          <p:nvPr>
            <p:ph idx="1" type="body"/>
          </p:nvPr>
        </p:nvSpPr>
        <p:spPr>
          <a:xfrm>
            <a:off x="465724" y="927571"/>
            <a:ext cx="8229600" cy="48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Newsletters- </a:t>
            </a:r>
            <a:r>
              <a:rPr lang="en-US" sz="2600"/>
              <a:t>Increased frequency to monthly and this year we will move to stagger between webinar months</a:t>
            </a:r>
            <a:endParaRPr sz="2600"/>
          </a:p>
          <a:p>
            <a:pPr indent="-3937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</a:pPr>
            <a:r>
              <a:rPr b="1" lang="en-US" sz="2600"/>
              <a:t>Social Media- </a:t>
            </a:r>
            <a:r>
              <a:rPr lang="en-US" sz="2600"/>
              <a:t>Expanded Presence- added to Instagram- curc3r</a:t>
            </a:r>
            <a:endParaRPr sz="26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Developed New Partnerships</a:t>
            </a:r>
            <a:r>
              <a:rPr b="1" lang="en-US" sz="2600"/>
              <a:t>- </a:t>
            </a:r>
            <a:r>
              <a:rPr lang="en-US" sz="2600"/>
              <a:t>HIghlighted on our partnerships page</a:t>
            </a:r>
            <a:endParaRPr sz="30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US" sz="2600"/>
              <a:t>Resources- </a:t>
            </a:r>
            <a:r>
              <a:rPr lang="en-US" sz="2600"/>
              <a:t>Expanding and growing our resources to include case studies from peer institutions</a:t>
            </a:r>
            <a:endParaRPr sz="2600"/>
          </a:p>
          <a:p>
            <a:pPr indent="-3937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</a:pPr>
            <a:r>
              <a:rPr b="1" lang="en-US" sz="2600"/>
              <a:t>Sponsorships</a:t>
            </a:r>
            <a:r>
              <a:rPr lang="en-US" sz="2600"/>
              <a:t>- Continue to strengthen our sponsor relationships</a:t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abd26e2126_2_0"/>
          <p:cNvSpPr/>
          <p:nvPr/>
        </p:nvSpPr>
        <p:spPr>
          <a:xfrm>
            <a:off x="0" y="5785556"/>
            <a:ext cx="9144000" cy="10725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URC_300dpi.png" id="158" name="Google Shape;158;gabd26e2126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933" y="5933971"/>
            <a:ext cx="1292690" cy="77561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abd26e2126_2_0"/>
          <p:cNvSpPr txBox="1"/>
          <p:nvPr/>
        </p:nvSpPr>
        <p:spPr>
          <a:xfrm>
            <a:off x="838200" y="1295400"/>
            <a:ext cx="35814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0" name="Google Shape;160;gabd26e2126_2_0"/>
          <p:cNvSpPr txBox="1"/>
          <p:nvPr/>
        </p:nvSpPr>
        <p:spPr>
          <a:xfrm>
            <a:off x="1426633" y="567435"/>
            <a:ext cx="6290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1" name="Google Shape;161;gabd26e2126_2_0"/>
          <p:cNvSpPr txBox="1"/>
          <p:nvPr>
            <p:ph type="title"/>
          </p:nvPr>
        </p:nvSpPr>
        <p:spPr>
          <a:xfrm>
            <a:off x="465726" y="-1865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en-US"/>
              <a:t>New Committee Development</a:t>
            </a:r>
            <a:endParaRPr b="1"/>
          </a:p>
        </p:txBody>
      </p:sp>
      <p:sp>
        <p:nvSpPr>
          <p:cNvPr id="162" name="Google Shape;162;gabd26e2126_2_0"/>
          <p:cNvSpPr txBox="1"/>
          <p:nvPr>
            <p:ph idx="1" type="body"/>
          </p:nvPr>
        </p:nvSpPr>
        <p:spPr>
          <a:xfrm>
            <a:off x="465724" y="927571"/>
            <a:ext cx="8229600" cy="48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8300">
                <a:latin typeface="Permanent Marker"/>
                <a:ea typeface="Permanent Marker"/>
                <a:cs typeface="Permanent Marker"/>
                <a:sym typeface="Permanent Marker"/>
              </a:rPr>
              <a:t>JEDI- </a:t>
            </a:r>
            <a:r>
              <a:rPr b="1" lang="en-US" sz="8300">
                <a:latin typeface="Permanent Marker"/>
                <a:ea typeface="Permanent Marker"/>
                <a:cs typeface="Permanent Marker"/>
                <a:sym typeface="Permanent Marker"/>
              </a:rPr>
              <a:t>Justice, Equity, Diversity and Inclusion </a:t>
            </a:r>
            <a:endParaRPr sz="87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Maxwell, Jennifer Brock</dc:creator>
</cp:coreProperties>
</file>