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Oswald-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bold.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6c4ca76870_2_80: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148" name="Google Shape;148;g6c4ca76870_2_8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c4ca76870_0_366: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56" name="Google Shape;256;g6c4ca76870_0_36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c4ca76870_0_451: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 national nonprofit that helps fight food waste and hunger by recovering perishable food that would otherwise go to waste from campus dining and donates it to those in need.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Student volunteers recover surplus food from CulinArt and transport it to organizations from our hunger fighting partner agency, Island Harvest.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Delivered 280 lbs. food to Hands Across Long Island (HALI) in Central Islip in a 2 week period.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Up next … recover grab and go products from our convenience stores prior to expiring and bring them to the Ronald McDonald Room at Stony Brook Children’s Hospital.</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
        <p:nvSpPr>
          <p:cNvPr id="262" name="Google Shape;262;g6c4ca76870_0_45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6c4ca76870_0_6: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Working with Farmers Fridge so that unpurchased meals are donated to the SB Food Pantry.</a:t>
            </a:r>
            <a:endParaRPr/>
          </a:p>
        </p:txBody>
      </p:sp>
      <p:sp>
        <p:nvSpPr>
          <p:cNvPr id="268" name="Google Shape;268;g6c4ca76870_0_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6c4ca76870_0_540: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76" name="Google Shape;276;g6c4ca76870_0_54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6c4ca76870_0_7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6c4ca76870_0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6c4ca76870_0_279: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89" name="Google Shape;289;g6c4ca76870_0_27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c4ca76870_0_192: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97" name="Google Shape;297;g6c4ca76870_0_19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6c4ca76870_2_85: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305" name="Google Shape;305;g6c4ca76870_2_8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c4ca76870_0_7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6c4ca76870_0_7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c4ca76870_0_102: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317" name="Google Shape;317;g6c4ca76870_0_10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c4ca76870_0_882:notes"/>
          <p:cNvSpPr/>
          <p:nvPr>
            <p:ph idx="2" type="sldImg"/>
          </p:nvPr>
        </p:nvSpPr>
        <p:spPr>
          <a:xfrm>
            <a:off x="698964" y="1143000"/>
            <a:ext cx="5460000" cy="3085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3" name="Google Shape;153;g6c4ca76870_0_882:notes"/>
          <p:cNvSpPr txBox="1"/>
          <p:nvPr>
            <p:ph idx="1" type="body"/>
          </p:nvPr>
        </p:nvSpPr>
        <p:spPr>
          <a:xfrm>
            <a:off x="686427" y="4400393"/>
            <a:ext cx="54852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54" name="Google Shape;154;g6c4ca76870_0_882:notes"/>
          <p:cNvSpPr txBox="1"/>
          <p:nvPr>
            <p:ph idx="12" type="sldNum"/>
          </p:nvPr>
        </p:nvSpPr>
        <p:spPr>
          <a:xfrm>
            <a:off x="3885051" y="8685856"/>
            <a:ext cx="2971500" cy="4581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6c5e0e2ef9_0_0: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324" name="Google Shape;324;g6c5e0e2ef9_0_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c5e0e2ef9_0_6: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331" name="Google Shape;331;g6c5e0e2ef9_0_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c4ca76870_0_897:notes"/>
          <p:cNvSpPr/>
          <p:nvPr>
            <p:ph idx="2" type="sldImg"/>
          </p:nvPr>
        </p:nvSpPr>
        <p:spPr>
          <a:xfrm>
            <a:off x="698964" y="1143000"/>
            <a:ext cx="5460000" cy="3085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9" name="Google Shape;169;g6c4ca76870_0_897:notes"/>
          <p:cNvSpPr txBox="1"/>
          <p:nvPr>
            <p:ph idx="1" type="body"/>
          </p:nvPr>
        </p:nvSpPr>
        <p:spPr>
          <a:xfrm>
            <a:off x="686427" y="4400393"/>
            <a:ext cx="5485200" cy="3600600"/>
          </a:xfrm>
          <a:prstGeom prst="rect">
            <a:avLst/>
          </a:prstGeom>
          <a:noFill/>
          <a:ln>
            <a:noFill/>
          </a:ln>
        </p:spPr>
        <p:txBody>
          <a:bodyPr anchorCtr="0" anchor="t" bIns="45650" lIns="91325" spcFirstLastPara="1" rIns="91325" wrap="square" tIns="45650">
            <a:noAutofit/>
          </a:bodyPr>
          <a:lstStyle/>
          <a:p>
            <a:pPr indent="-165100" lvl="0" marL="165100" rtl="0" algn="l">
              <a:spcBef>
                <a:spcPts val="0"/>
              </a:spcBef>
              <a:spcAft>
                <a:spcPts val="0"/>
              </a:spcAft>
              <a:buClr>
                <a:schemeClr val="dk1"/>
              </a:buClr>
              <a:buSzPts val="1200"/>
              <a:buFont typeface="Calibri"/>
              <a:buChar char="-"/>
            </a:pPr>
            <a:r>
              <a:rPr lang="en"/>
              <a:t>Proud home to Nobel Laureates, Guggenheim fellows and MacArthur grant winners</a:t>
            </a:r>
            <a:endParaRPr/>
          </a:p>
          <a:p>
            <a:pPr indent="-165100" lvl="0" marL="165100" rtl="0" algn="l">
              <a:spcBef>
                <a:spcPts val="0"/>
              </a:spcBef>
              <a:spcAft>
                <a:spcPts val="0"/>
              </a:spcAft>
              <a:buClr>
                <a:schemeClr val="dk1"/>
              </a:buClr>
              <a:buSzPts val="1200"/>
              <a:buFont typeface="Calibri"/>
              <a:buChar char="-"/>
            </a:pPr>
            <a:r>
              <a:rPr lang="en"/>
              <a:t>One of only 10 universities nationwide recognized by the National Science Foundation for combining research with undergraduate education</a:t>
            </a:r>
            <a:endParaRPr/>
          </a:p>
          <a:p>
            <a:pPr indent="-165100" lvl="0" marL="165100" rtl="0" algn="l">
              <a:spcBef>
                <a:spcPts val="0"/>
              </a:spcBef>
              <a:spcAft>
                <a:spcPts val="0"/>
              </a:spcAft>
              <a:buClr>
                <a:schemeClr val="dk1"/>
              </a:buClr>
              <a:buSzPts val="1200"/>
              <a:buFont typeface="Calibri"/>
              <a:buChar char="-"/>
            </a:pPr>
            <a:r>
              <a:rPr lang="en"/>
              <a:t> </a:t>
            </a:r>
            <a:endParaRPr/>
          </a:p>
        </p:txBody>
      </p:sp>
      <p:sp>
        <p:nvSpPr>
          <p:cNvPr id="170" name="Google Shape;170;g6c4ca76870_0_897:notes"/>
          <p:cNvSpPr txBox="1"/>
          <p:nvPr>
            <p:ph idx="12" type="sldNum"/>
          </p:nvPr>
        </p:nvSpPr>
        <p:spPr>
          <a:xfrm>
            <a:off x="3885051" y="8685856"/>
            <a:ext cx="2971500" cy="4581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6c4ca76870_0_913:notes"/>
          <p:cNvSpPr/>
          <p:nvPr>
            <p:ph idx="2" type="sldImg"/>
          </p:nvPr>
        </p:nvSpPr>
        <p:spPr>
          <a:xfrm>
            <a:off x="698964" y="1143000"/>
            <a:ext cx="5460000" cy="3085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6" name="Google Shape;186;g6c4ca76870_0_913:notes"/>
          <p:cNvSpPr txBox="1"/>
          <p:nvPr>
            <p:ph idx="1" type="body"/>
          </p:nvPr>
        </p:nvSpPr>
        <p:spPr>
          <a:xfrm>
            <a:off x="686427" y="4400393"/>
            <a:ext cx="54852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87" name="Google Shape;187;g6c4ca76870_0_913:notes"/>
          <p:cNvSpPr txBox="1"/>
          <p:nvPr>
            <p:ph idx="12" type="sldNum"/>
          </p:nvPr>
        </p:nvSpPr>
        <p:spPr>
          <a:xfrm>
            <a:off x="3885051" y="8685856"/>
            <a:ext cx="2971500" cy="4581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6c4ca76870_0_1057: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04" name="Google Shape;204;g6c4ca76870_0_105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c4ca76870_0_1143:notes"/>
          <p:cNvSpPr txBox="1"/>
          <p:nvPr>
            <p:ph idx="1" type="body"/>
          </p:nvPr>
        </p:nvSpPr>
        <p:spPr>
          <a:xfrm>
            <a:off x="685800" y="4400552"/>
            <a:ext cx="5486400" cy="3600600"/>
          </a:xfrm>
          <a:prstGeom prst="rect">
            <a:avLst/>
          </a:prstGeom>
          <a:noFill/>
          <a:ln>
            <a:noFill/>
          </a:ln>
        </p:spPr>
        <p:txBody>
          <a:bodyPr anchorCtr="0" anchor="t" bIns="45625" lIns="91275" spcFirstLastPara="1" rIns="91275" wrap="square" tIns="45625">
            <a:noAutofit/>
          </a:bodyPr>
          <a:lstStyle/>
          <a:p>
            <a:pPr indent="0" lvl="0" marL="0" rtl="0" algn="l">
              <a:lnSpc>
                <a:spcPct val="100000"/>
              </a:lnSpc>
              <a:spcBef>
                <a:spcPts val="0"/>
              </a:spcBef>
              <a:spcAft>
                <a:spcPts val="0"/>
              </a:spcAft>
              <a:buSzPts val="1400"/>
              <a:buNone/>
            </a:pPr>
            <a:r>
              <a:t/>
            </a:r>
            <a:endParaRPr/>
          </a:p>
        </p:txBody>
      </p:sp>
      <p:sp>
        <p:nvSpPr>
          <p:cNvPr id="211" name="Google Shape;211;g6c4ca76870_0_1143:notes"/>
          <p:cNvSpPr/>
          <p:nvPr>
            <p:ph idx="2" type="sldImg"/>
          </p:nvPr>
        </p:nvSpPr>
        <p:spPr>
          <a:xfrm>
            <a:off x="698845" y="1143000"/>
            <a:ext cx="5460600" cy="308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6c4ca76870_0_1254:notes"/>
          <p:cNvSpPr/>
          <p:nvPr>
            <p:ph idx="2" type="sldImg"/>
          </p:nvPr>
        </p:nvSpPr>
        <p:spPr>
          <a:xfrm>
            <a:off x="698845" y="1143000"/>
            <a:ext cx="5460600" cy="308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6c4ca76870_0_1254:notes"/>
          <p:cNvSpPr txBox="1"/>
          <p:nvPr>
            <p:ph idx="1" type="body"/>
          </p:nvPr>
        </p:nvSpPr>
        <p:spPr>
          <a:xfrm>
            <a:off x="685800" y="4400552"/>
            <a:ext cx="5486400" cy="3600600"/>
          </a:xfrm>
          <a:prstGeom prst="rect">
            <a:avLst/>
          </a:prstGeom>
          <a:noFill/>
          <a:ln>
            <a:noFill/>
          </a:ln>
        </p:spPr>
        <p:txBody>
          <a:bodyPr anchorCtr="0" anchor="t" bIns="45625" lIns="91275" spcFirstLastPara="1" rIns="91275" wrap="square" tIns="45625">
            <a:noAutofit/>
          </a:bodyPr>
          <a:lstStyle/>
          <a:p>
            <a:pPr indent="-215900" lvl="0" marL="444500" marR="0" rtl="0" algn="l">
              <a:lnSpc>
                <a:spcPct val="100000"/>
              </a:lnSpc>
              <a:spcBef>
                <a:spcPts val="0"/>
              </a:spcBef>
              <a:spcAft>
                <a:spcPts val="0"/>
              </a:spcAft>
              <a:buSzPts val="1400"/>
              <a:buNone/>
            </a:pPr>
            <a:r>
              <a:t/>
            </a:r>
            <a:endParaRPr/>
          </a:p>
        </p:txBody>
      </p:sp>
      <p:sp>
        <p:nvSpPr>
          <p:cNvPr id="230" name="Google Shape;230;g6c4ca76870_0_1254:notes"/>
          <p:cNvSpPr txBox="1"/>
          <p:nvPr>
            <p:ph idx="12" type="sldNum"/>
          </p:nvPr>
        </p:nvSpPr>
        <p:spPr>
          <a:xfrm>
            <a:off x="3884615" y="8685215"/>
            <a:ext cx="2971800" cy="459000"/>
          </a:xfrm>
          <a:prstGeom prst="rect">
            <a:avLst/>
          </a:prstGeom>
          <a:noFill/>
          <a:ln>
            <a:noFill/>
          </a:ln>
        </p:spPr>
        <p:txBody>
          <a:bodyPr anchorCtr="0" anchor="b" bIns="45625" lIns="91275" spcFirstLastPara="1" rIns="91275" wrap="square" tIns="45625">
            <a:noAutofit/>
          </a:bodyPr>
          <a:lstStyle/>
          <a:p>
            <a:pPr indent="0" lvl="0" marL="0" marR="0" rtl="0" algn="r">
              <a:lnSpc>
                <a:spcPct val="100000"/>
              </a:lnSpc>
              <a:spcBef>
                <a:spcPts val="0"/>
              </a:spcBef>
              <a:spcAft>
                <a:spcPts val="0"/>
              </a:spcAft>
              <a:buSzPts val="1200"/>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6c4ca76870_2_9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6c4ca76870_2_9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sz="1200">
                <a:latin typeface="Oswald"/>
                <a:ea typeface="Oswald"/>
                <a:cs typeface="Oswald"/>
                <a:sym typeface="Oswald"/>
              </a:rPr>
              <a:t>Students can eat the food they grow while enhancing their knowledge of sustainable agriculture.</a:t>
            </a:r>
            <a:endParaRPr sz="1400"/>
          </a:p>
          <a:p>
            <a:pPr indent="0" lvl="0" marL="0" rtl="0" algn="l">
              <a:spcBef>
                <a:spcPts val="0"/>
              </a:spcBef>
              <a:spcAft>
                <a:spcPts val="0"/>
              </a:spcAft>
              <a:buNone/>
            </a:pPr>
            <a:r>
              <a:rPr lang="en" sz="1200">
                <a:latin typeface="Oswald"/>
                <a:ea typeface="Oswald"/>
                <a:cs typeface="Oswald"/>
                <a:sym typeface="Oswald"/>
              </a:rPr>
              <a:t>Hands-on learning opportunity outside the classroom.</a:t>
            </a:r>
            <a:endParaRPr sz="1400"/>
          </a:p>
          <a:p>
            <a:pPr indent="0" lvl="0" marL="0" rtl="0" algn="l">
              <a:spcBef>
                <a:spcPts val="0"/>
              </a:spcBef>
              <a:spcAft>
                <a:spcPts val="0"/>
              </a:spcAft>
              <a:buNone/>
            </a:pPr>
            <a:r>
              <a:rPr lang="en" sz="1200">
                <a:latin typeface="Oswald"/>
                <a:ea typeface="Oswald"/>
                <a:cs typeface="Oswald"/>
                <a:sym typeface="Oswald"/>
              </a:rPr>
              <a:t>Inspires students to be more sustainable in their lives.</a:t>
            </a:r>
            <a:endParaRPr sz="1400"/>
          </a:p>
          <a:p>
            <a:pPr indent="0" lvl="0" marL="0" rtl="0" algn="l">
              <a:spcBef>
                <a:spcPts val="0"/>
              </a:spcBef>
              <a:spcAft>
                <a:spcPts val="0"/>
              </a:spcAft>
              <a:buNone/>
            </a:pPr>
            <a:r>
              <a:rPr lang="en" sz="1200">
                <a:latin typeface="Oswald"/>
                <a:ea typeface="Oswald"/>
                <a:cs typeface="Oswald"/>
                <a:sym typeface="Oswald"/>
              </a:rPr>
              <a:t>Just like a library card, you’ll use your ID card to check out your reusable takeout container. If you are not exchanging it for a clean container, return it to a cashier to swipe it back onto your card.</a:t>
            </a:r>
            <a:endParaRPr sz="1400"/>
          </a:p>
          <a:p>
            <a:pPr indent="0" lvl="0" marL="0" rtl="0" algn="l">
              <a:spcBef>
                <a:spcPts val="0"/>
              </a:spcBef>
              <a:spcAft>
                <a:spcPts val="0"/>
              </a:spcAft>
              <a:buNone/>
            </a:pPr>
            <a:r>
              <a:t/>
            </a:r>
            <a:endParaRPr sz="1200">
              <a:latin typeface="Oswald"/>
              <a:ea typeface="Oswald"/>
              <a:cs typeface="Oswald"/>
              <a:sym typeface="Oswald"/>
            </a:endParaRPr>
          </a:p>
          <a:p>
            <a:pPr indent="0" lvl="0" marL="0" rtl="0" algn="l">
              <a:spcBef>
                <a:spcPts val="0"/>
              </a:spcBef>
              <a:spcAft>
                <a:spcPts val="0"/>
              </a:spcAft>
              <a:buNone/>
            </a:pPr>
            <a:br>
              <a:rPr lang="en" sz="1200">
                <a:latin typeface="Oswald"/>
                <a:ea typeface="Oswald"/>
                <a:cs typeface="Oswald"/>
                <a:sym typeface="Oswald"/>
              </a:rPr>
            </a:br>
            <a:endParaRPr sz="1200">
              <a:latin typeface="Oswald"/>
              <a:ea typeface="Oswald"/>
              <a:cs typeface="Oswald"/>
              <a:sym typeface="Oswald"/>
            </a:endParaRPr>
          </a:p>
          <a:p>
            <a:pPr indent="0" lvl="0" marL="0" rtl="0" algn="l">
              <a:spcBef>
                <a:spcPts val="0"/>
              </a:spcBef>
              <a:spcAft>
                <a:spcPts val="0"/>
              </a:spcAft>
              <a:buNone/>
            </a:pPr>
            <a:r>
              <a:t/>
            </a:r>
            <a:endParaRPr sz="1400"/>
          </a:p>
        </p:txBody>
      </p:sp>
      <p:sp>
        <p:nvSpPr>
          <p:cNvPr id="236" name="Google Shape;236;g6c4ca76870_2_91:notes"/>
          <p:cNvSpPr txBox="1"/>
          <p:nvPr>
            <p:ph idx="12" type="sldNum"/>
          </p:nvPr>
        </p:nvSpPr>
        <p:spPr>
          <a:xfrm>
            <a:off x="3884613" y="8685214"/>
            <a:ext cx="2971800" cy="4587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6c4ca76870_2_102:notes"/>
          <p:cNvSpPr txBox="1"/>
          <p:nvPr>
            <p:ph idx="1" type="body"/>
          </p:nvPr>
        </p:nvSpPr>
        <p:spPr>
          <a:xfrm>
            <a:off x="685800" y="4400550"/>
            <a:ext cx="5486400" cy="36006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247" name="Google Shape;247;g6c4ca76870_2_10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6.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4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4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Logo">
  <p:cSld name="SBU Logo">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2">
            <a:alphaModFix/>
          </a:blip>
          <a:srcRect b="0" l="0" r="0" t="0"/>
          <a:stretch/>
        </p:blipFill>
        <p:spPr>
          <a:xfrm>
            <a:off x="0" y="0"/>
            <a:ext cx="9143999" cy="5143499"/>
          </a:xfrm>
          <a:prstGeom prst="rect">
            <a:avLst/>
          </a:prstGeom>
          <a:noFill/>
          <a:ln>
            <a:noFill/>
          </a:ln>
        </p:spPr>
      </p:pic>
      <p:pic>
        <p:nvPicPr>
          <p:cNvPr id="61" name="Google Shape;61;p14"/>
          <p:cNvPicPr preferRelativeResize="0"/>
          <p:nvPr/>
        </p:nvPicPr>
        <p:blipFill rotWithShape="1">
          <a:blip r:embed="rId3">
            <a:alphaModFix/>
          </a:blip>
          <a:srcRect b="0" l="0" r="0" t="0"/>
          <a:stretch/>
        </p:blipFill>
        <p:spPr>
          <a:xfrm>
            <a:off x="1052623" y="1079817"/>
            <a:ext cx="3361037" cy="574750"/>
          </a:xfrm>
          <a:prstGeom prst="rect">
            <a:avLst/>
          </a:prstGeom>
          <a:noFill/>
          <a:ln>
            <a:noFill/>
          </a:ln>
        </p:spPr>
      </p:pic>
      <p:cxnSp>
        <p:nvCxnSpPr>
          <p:cNvPr id="62" name="Google Shape;62;p14"/>
          <p:cNvCxnSpPr/>
          <p:nvPr/>
        </p:nvCxnSpPr>
        <p:spPr>
          <a:xfrm flipH="1" rot="10800000">
            <a:off x="1649601" y="3868900"/>
            <a:ext cx="7595100" cy="7500"/>
          </a:xfrm>
          <a:prstGeom prst="straightConnector1">
            <a:avLst/>
          </a:prstGeom>
          <a:noFill/>
          <a:ln cap="flat" cmpd="sng" w="19050">
            <a:solidFill>
              <a:schemeClr val="lt1"/>
            </a:solidFill>
            <a:prstDash val="dot"/>
            <a:miter lim="800000"/>
            <a:headEnd len="sm" w="sm" type="none"/>
            <a:tailEnd len="sm" w="sm" type="none"/>
          </a:ln>
        </p:spPr>
      </p:cxnSp>
      <p:pic>
        <p:nvPicPr>
          <p:cNvPr id="63" name="Google Shape;63;p14"/>
          <p:cNvPicPr preferRelativeResize="0"/>
          <p:nvPr/>
        </p:nvPicPr>
        <p:blipFill rotWithShape="1">
          <a:blip r:embed="rId4">
            <a:alphaModFix/>
          </a:blip>
          <a:srcRect b="0" l="0" r="0" t="0"/>
          <a:stretch/>
        </p:blipFill>
        <p:spPr>
          <a:xfrm>
            <a:off x="1649601" y="1893337"/>
            <a:ext cx="4580461" cy="1711610"/>
          </a:xfrm>
          <a:prstGeom prst="rect">
            <a:avLst/>
          </a:prstGeom>
          <a:noFill/>
          <a:ln>
            <a:noFill/>
          </a:ln>
        </p:spPr>
      </p:pic>
      <p:sp>
        <p:nvSpPr>
          <p:cNvPr id="64" name="Google Shape;64;p14"/>
          <p:cNvSpPr txBox="1"/>
          <p:nvPr>
            <p:ph idx="1" type="body"/>
          </p:nvPr>
        </p:nvSpPr>
        <p:spPr>
          <a:xfrm>
            <a:off x="1557989" y="4022538"/>
            <a:ext cx="6418200" cy="432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chemeClr val="lt1"/>
              </a:buClr>
              <a:buSzPts val="1400"/>
              <a:buFont typeface="Arial"/>
              <a:buNone/>
              <a:defRPr b="1" i="0" sz="1400" u="none" cap="none" strike="noStrike">
                <a:solidFill>
                  <a:schemeClr val="lt1"/>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Centered Text-2 Column">
  <p:cSld name="SBU Centered Text-2 Column">
    <p:spTree>
      <p:nvGrpSpPr>
        <p:cNvPr id="65" name="Shape 65"/>
        <p:cNvGrpSpPr/>
        <p:nvPr/>
      </p:nvGrpSpPr>
      <p:grpSpPr>
        <a:xfrm>
          <a:off x="0" y="0"/>
          <a:ext cx="0" cy="0"/>
          <a:chOff x="0" y="0"/>
          <a:chExt cx="0" cy="0"/>
        </a:xfrm>
      </p:grpSpPr>
      <p:sp>
        <p:nvSpPr>
          <p:cNvPr id="66" name="Google Shape;66;p15"/>
          <p:cNvSpPr txBox="1"/>
          <p:nvPr>
            <p:ph type="title"/>
          </p:nvPr>
        </p:nvSpPr>
        <p:spPr>
          <a:xfrm>
            <a:off x="1534333" y="767844"/>
            <a:ext cx="6418200" cy="1049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7" name="Google Shape;67;p15"/>
          <p:cNvSpPr txBox="1"/>
          <p:nvPr>
            <p:ph idx="1" type="body"/>
          </p:nvPr>
        </p:nvSpPr>
        <p:spPr>
          <a:xfrm>
            <a:off x="1534333" y="1916916"/>
            <a:ext cx="3134700" cy="230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68" name="Google Shape;68;p15"/>
          <p:cNvSpPr txBox="1"/>
          <p:nvPr>
            <p:ph idx="2" type="body"/>
          </p:nvPr>
        </p:nvSpPr>
        <p:spPr>
          <a:xfrm>
            <a:off x="4817836" y="1916916"/>
            <a:ext cx="3134700" cy="230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Centered Text">
  <p:cSld name="SBU Centered Text">
    <p:spTree>
      <p:nvGrpSpPr>
        <p:cNvPr id="69" name="Shape 69"/>
        <p:cNvGrpSpPr/>
        <p:nvPr/>
      </p:nvGrpSpPr>
      <p:grpSpPr>
        <a:xfrm>
          <a:off x="0" y="0"/>
          <a:ext cx="0" cy="0"/>
          <a:chOff x="0" y="0"/>
          <a:chExt cx="0" cy="0"/>
        </a:xfrm>
      </p:grpSpPr>
      <p:sp>
        <p:nvSpPr>
          <p:cNvPr id="70" name="Google Shape;70;p16"/>
          <p:cNvSpPr txBox="1"/>
          <p:nvPr>
            <p:ph type="title"/>
          </p:nvPr>
        </p:nvSpPr>
        <p:spPr>
          <a:xfrm>
            <a:off x="1534333" y="767947"/>
            <a:ext cx="6418200" cy="1052100"/>
          </a:xfrm>
          <a:prstGeom prst="rect">
            <a:avLst/>
          </a:prstGeom>
          <a:noFill/>
          <a:ln>
            <a:noFill/>
          </a:ln>
        </p:spPr>
        <p:txBody>
          <a:bodyPr anchorCtr="0" anchor="t" bIns="45700" lIns="91425" spcFirstLastPara="1" rIns="91425" wrap="square" tIns="45700">
            <a:noAutofit/>
          </a:bodyPr>
          <a:lstStyle>
            <a:lvl1pPr lvl="0" marR="0" rtl="0" algn="l">
              <a:lnSpc>
                <a:spcPct val="8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1" name="Google Shape;71;p16"/>
          <p:cNvSpPr txBox="1"/>
          <p:nvPr>
            <p:ph idx="1" type="body"/>
          </p:nvPr>
        </p:nvSpPr>
        <p:spPr>
          <a:xfrm>
            <a:off x="1534333" y="1916916"/>
            <a:ext cx="6418200" cy="230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3 Photos">
  <p:cSld name="SBU 3 Photos">
    <p:spTree>
      <p:nvGrpSpPr>
        <p:cNvPr id="72" name="Shape 72"/>
        <p:cNvGrpSpPr/>
        <p:nvPr/>
      </p:nvGrpSpPr>
      <p:grpSpPr>
        <a:xfrm>
          <a:off x="0" y="0"/>
          <a:ext cx="0" cy="0"/>
          <a:chOff x="0" y="0"/>
          <a:chExt cx="0" cy="0"/>
        </a:xfrm>
      </p:grpSpPr>
      <p:sp>
        <p:nvSpPr>
          <p:cNvPr id="73" name="Google Shape;73;p17"/>
          <p:cNvSpPr txBox="1"/>
          <p:nvPr>
            <p:ph type="title"/>
          </p:nvPr>
        </p:nvSpPr>
        <p:spPr>
          <a:xfrm>
            <a:off x="1546525" y="712677"/>
            <a:ext cx="6418200" cy="62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4" name="Google Shape;74;p17"/>
          <p:cNvSpPr/>
          <p:nvPr>
            <p:ph idx="2" type="pic"/>
          </p:nvPr>
        </p:nvSpPr>
        <p:spPr>
          <a:xfrm>
            <a:off x="1639147" y="1415679"/>
            <a:ext cx="1827600" cy="26166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75" name="Google Shape;75;p17"/>
          <p:cNvSpPr/>
          <p:nvPr>
            <p:ph idx="3" type="pic"/>
          </p:nvPr>
        </p:nvSpPr>
        <p:spPr>
          <a:xfrm>
            <a:off x="5725471" y="1416158"/>
            <a:ext cx="1827600" cy="26166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76" name="Google Shape;76;p17"/>
          <p:cNvSpPr/>
          <p:nvPr>
            <p:ph idx="4" type="pic"/>
          </p:nvPr>
        </p:nvSpPr>
        <p:spPr>
          <a:xfrm>
            <a:off x="3672930" y="1415679"/>
            <a:ext cx="1827600" cy="26166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77" name="Google Shape;77;p17"/>
          <p:cNvSpPr txBox="1"/>
          <p:nvPr>
            <p:ph idx="1" type="body"/>
          </p:nvPr>
        </p:nvSpPr>
        <p:spPr>
          <a:xfrm>
            <a:off x="1639147" y="4094029"/>
            <a:ext cx="1827600" cy="3558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78" name="Google Shape;78;p17"/>
          <p:cNvSpPr txBox="1"/>
          <p:nvPr>
            <p:ph idx="5" type="body"/>
          </p:nvPr>
        </p:nvSpPr>
        <p:spPr>
          <a:xfrm>
            <a:off x="3672930" y="4097144"/>
            <a:ext cx="1827600" cy="3558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79" name="Google Shape;79;p17"/>
          <p:cNvSpPr txBox="1"/>
          <p:nvPr>
            <p:ph idx="6" type="body"/>
          </p:nvPr>
        </p:nvSpPr>
        <p:spPr>
          <a:xfrm>
            <a:off x="5725471" y="4097144"/>
            <a:ext cx="1827600" cy="3558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Title Slide">
  <p:cSld name="SBU Title Slide">
    <p:spTree>
      <p:nvGrpSpPr>
        <p:cNvPr id="80" name="Shape 80"/>
        <p:cNvGrpSpPr/>
        <p:nvPr/>
      </p:nvGrpSpPr>
      <p:grpSpPr>
        <a:xfrm>
          <a:off x="0" y="0"/>
          <a:ext cx="0" cy="0"/>
          <a:chOff x="0" y="0"/>
          <a:chExt cx="0" cy="0"/>
        </a:xfrm>
      </p:grpSpPr>
      <p:pic>
        <p:nvPicPr>
          <p:cNvPr id="81" name="Google Shape;81;p18"/>
          <p:cNvPicPr preferRelativeResize="0"/>
          <p:nvPr/>
        </p:nvPicPr>
        <p:blipFill rotWithShape="1">
          <a:blip r:embed="rId2">
            <a:alphaModFix/>
          </a:blip>
          <a:srcRect b="0" l="0" r="0" t="0"/>
          <a:stretch/>
        </p:blipFill>
        <p:spPr>
          <a:xfrm>
            <a:off x="0" y="0"/>
            <a:ext cx="9143999" cy="5143499"/>
          </a:xfrm>
          <a:prstGeom prst="rect">
            <a:avLst/>
          </a:prstGeom>
          <a:noFill/>
          <a:ln>
            <a:noFill/>
          </a:ln>
        </p:spPr>
      </p:pic>
      <p:sp>
        <p:nvSpPr>
          <p:cNvPr id="82" name="Google Shape;82;p18"/>
          <p:cNvSpPr txBox="1"/>
          <p:nvPr/>
        </p:nvSpPr>
        <p:spPr>
          <a:xfrm>
            <a:off x="6554163" y="4774697"/>
            <a:ext cx="2057400" cy="2739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 sz="1000">
                <a:solidFill>
                  <a:schemeClr val="lt1"/>
                </a:solidFill>
                <a:latin typeface="Georgia"/>
                <a:ea typeface="Georgia"/>
                <a:cs typeface="Georgia"/>
                <a:sym typeface="Georgia"/>
              </a:rPr>
              <a:t>‹#›</a:t>
            </a:fld>
            <a:endParaRPr b="1" i="0" sz="1000">
              <a:solidFill>
                <a:schemeClr val="lt1"/>
              </a:solidFill>
              <a:latin typeface="Georgia"/>
              <a:ea typeface="Georgia"/>
              <a:cs typeface="Georgia"/>
              <a:sym typeface="Georgia"/>
            </a:endParaRPr>
          </a:p>
        </p:txBody>
      </p:sp>
      <p:pic>
        <p:nvPicPr>
          <p:cNvPr id="83" name="Google Shape;83;p18"/>
          <p:cNvPicPr preferRelativeResize="0"/>
          <p:nvPr/>
        </p:nvPicPr>
        <p:blipFill rotWithShape="1">
          <a:blip r:embed="rId3">
            <a:alphaModFix/>
          </a:blip>
          <a:srcRect b="0" l="0" r="0" t="0"/>
          <a:stretch/>
        </p:blipFill>
        <p:spPr>
          <a:xfrm>
            <a:off x="623222" y="4677677"/>
            <a:ext cx="780725" cy="292043"/>
          </a:xfrm>
          <a:prstGeom prst="rect">
            <a:avLst/>
          </a:prstGeom>
          <a:noFill/>
          <a:ln>
            <a:noFill/>
          </a:ln>
        </p:spPr>
      </p:pic>
      <p:pic>
        <p:nvPicPr>
          <p:cNvPr id="84" name="Google Shape;84;p18"/>
          <p:cNvPicPr preferRelativeResize="0"/>
          <p:nvPr/>
        </p:nvPicPr>
        <p:blipFill rotWithShape="1">
          <a:blip r:embed="rId4">
            <a:alphaModFix/>
          </a:blip>
          <a:srcRect b="0" l="0" r="0" t="0"/>
          <a:stretch/>
        </p:blipFill>
        <p:spPr>
          <a:xfrm>
            <a:off x="623222" y="197984"/>
            <a:ext cx="1482115" cy="253447"/>
          </a:xfrm>
          <a:prstGeom prst="rect">
            <a:avLst/>
          </a:prstGeom>
          <a:noFill/>
          <a:ln>
            <a:noFill/>
          </a:ln>
        </p:spPr>
      </p:pic>
      <p:cxnSp>
        <p:nvCxnSpPr>
          <p:cNvPr id="85" name="Google Shape;85;p18"/>
          <p:cNvCxnSpPr/>
          <p:nvPr/>
        </p:nvCxnSpPr>
        <p:spPr>
          <a:xfrm>
            <a:off x="623222" y="4567041"/>
            <a:ext cx="7896000" cy="0"/>
          </a:xfrm>
          <a:prstGeom prst="straightConnector1">
            <a:avLst/>
          </a:prstGeom>
          <a:noFill/>
          <a:ln cap="flat" cmpd="sng" w="19050">
            <a:solidFill>
              <a:schemeClr val="lt1"/>
            </a:solidFill>
            <a:prstDash val="dot"/>
            <a:miter lim="800000"/>
            <a:headEnd len="sm" w="sm" type="none"/>
            <a:tailEnd len="sm" w="sm" type="none"/>
          </a:ln>
        </p:spPr>
      </p:cxnSp>
      <p:sp>
        <p:nvSpPr>
          <p:cNvPr id="86" name="Google Shape;86;p18"/>
          <p:cNvSpPr txBox="1"/>
          <p:nvPr>
            <p:ph idx="1" type="body"/>
          </p:nvPr>
        </p:nvSpPr>
        <p:spPr>
          <a:xfrm>
            <a:off x="520792" y="1365447"/>
            <a:ext cx="7886700" cy="2835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70000"/>
              </a:lnSpc>
              <a:spcBef>
                <a:spcPts val="0"/>
              </a:spcBef>
              <a:spcAft>
                <a:spcPts val="0"/>
              </a:spcAft>
              <a:buClr>
                <a:schemeClr val="lt1"/>
              </a:buClr>
              <a:buSzPts val="5000"/>
              <a:buFont typeface="Arial"/>
              <a:buNone/>
              <a:defRPr b="1" i="0" sz="5000" u="none" cap="none" strike="noStrike">
                <a:solidFill>
                  <a:schemeClr val="lt1"/>
                </a:solidFill>
                <a:latin typeface="Verdana"/>
                <a:ea typeface="Verdana"/>
                <a:cs typeface="Verdana"/>
                <a:sym typeface="Verdan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Left Bulleted Text">
  <p:cSld name="SBU Left Bulleted Text">
    <p:spTree>
      <p:nvGrpSpPr>
        <p:cNvPr id="87" name="Shape 87"/>
        <p:cNvGrpSpPr/>
        <p:nvPr/>
      </p:nvGrpSpPr>
      <p:grpSpPr>
        <a:xfrm>
          <a:off x="0" y="0"/>
          <a:ext cx="0" cy="0"/>
          <a:chOff x="0" y="0"/>
          <a:chExt cx="0" cy="0"/>
        </a:xfrm>
      </p:grpSpPr>
      <p:sp>
        <p:nvSpPr>
          <p:cNvPr id="88" name="Google Shape;88;p19"/>
          <p:cNvSpPr txBox="1"/>
          <p:nvPr>
            <p:ph type="title"/>
          </p:nvPr>
        </p:nvSpPr>
        <p:spPr>
          <a:xfrm>
            <a:off x="513253" y="787922"/>
            <a:ext cx="2217300" cy="2508600"/>
          </a:xfrm>
          <a:prstGeom prst="rect">
            <a:avLst/>
          </a:prstGeom>
          <a:noFill/>
          <a:ln>
            <a:noFill/>
          </a:ln>
        </p:spPr>
        <p:txBody>
          <a:bodyPr anchorCtr="0" anchor="t" bIns="45700" lIns="91425" spcFirstLastPara="1" rIns="91425" wrap="square" tIns="45700">
            <a:noAutofit/>
          </a:bodyPr>
          <a:lstStyle>
            <a:lvl1pPr lvl="0" marR="0" rtl="0" algn="l">
              <a:lnSpc>
                <a:spcPct val="7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9" name="Google Shape;89;p19"/>
          <p:cNvSpPr txBox="1"/>
          <p:nvPr>
            <p:ph idx="1" type="body"/>
          </p:nvPr>
        </p:nvSpPr>
        <p:spPr>
          <a:xfrm>
            <a:off x="2891410" y="787922"/>
            <a:ext cx="5197500" cy="3084300"/>
          </a:xfrm>
          <a:prstGeom prst="rect">
            <a:avLst/>
          </a:prstGeom>
          <a:noFill/>
          <a:ln>
            <a:noFill/>
          </a:ln>
        </p:spPr>
        <p:txBody>
          <a:bodyPr anchorCtr="0" anchor="t" bIns="45700" lIns="91425" spcFirstLastPara="1" rIns="91425" wrap="square" tIns="45700">
            <a:noAutofit/>
          </a:bodyPr>
          <a:lstStyle>
            <a:lvl1pPr indent="-304800" lvl="0" marL="457200" marR="0" rtl="0" algn="l">
              <a:lnSpc>
                <a:spcPct val="100000"/>
              </a:lnSpc>
              <a:spcBef>
                <a:spcPts val="750"/>
              </a:spcBef>
              <a:spcAft>
                <a:spcPts val="0"/>
              </a:spcAft>
              <a:buClr>
                <a:srgbClr val="828383"/>
              </a:buClr>
              <a:buSzPts val="1200"/>
              <a:buFont typeface="Arial"/>
              <a:buChar char="•"/>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Centered Bulleted Text">
  <p:cSld name="SBU Centered Bulleted Text">
    <p:spTree>
      <p:nvGrpSpPr>
        <p:cNvPr id="90" name="Shape 90"/>
        <p:cNvGrpSpPr/>
        <p:nvPr/>
      </p:nvGrpSpPr>
      <p:grpSpPr>
        <a:xfrm>
          <a:off x="0" y="0"/>
          <a:ext cx="0" cy="0"/>
          <a:chOff x="0" y="0"/>
          <a:chExt cx="0" cy="0"/>
        </a:xfrm>
      </p:grpSpPr>
      <p:sp>
        <p:nvSpPr>
          <p:cNvPr id="91" name="Google Shape;91;p20"/>
          <p:cNvSpPr txBox="1"/>
          <p:nvPr>
            <p:ph type="title"/>
          </p:nvPr>
        </p:nvSpPr>
        <p:spPr>
          <a:xfrm>
            <a:off x="1534333" y="767844"/>
            <a:ext cx="6418200" cy="1049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2" name="Google Shape;92;p20"/>
          <p:cNvSpPr txBox="1"/>
          <p:nvPr>
            <p:ph idx="1" type="body"/>
          </p:nvPr>
        </p:nvSpPr>
        <p:spPr>
          <a:xfrm>
            <a:off x="1534333" y="1916916"/>
            <a:ext cx="6418200" cy="2261100"/>
          </a:xfrm>
          <a:prstGeom prst="rect">
            <a:avLst/>
          </a:prstGeom>
          <a:noFill/>
          <a:ln>
            <a:noFill/>
          </a:ln>
        </p:spPr>
        <p:txBody>
          <a:bodyPr anchorCtr="0" anchor="t" bIns="45700" lIns="91425" spcFirstLastPara="1" rIns="91425" wrap="square" tIns="45700">
            <a:noAutofit/>
          </a:bodyPr>
          <a:lstStyle>
            <a:lvl1pPr indent="-304800" lvl="0" marL="457200" marR="0" rtl="0" algn="l">
              <a:lnSpc>
                <a:spcPct val="100000"/>
              </a:lnSpc>
              <a:spcBef>
                <a:spcPts val="750"/>
              </a:spcBef>
              <a:spcAft>
                <a:spcPts val="0"/>
              </a:spcAft>
              <a:buClr>
                <a:srgbClr val="828383"/>
              </a:buClr>
              <a:buSzPts val="1200"/>
              <a:buFont typeface="Arial"/>
              <a:buChar char="•"/>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Text 1 Photo">
  <p:cSld name="SBU Text 1 Photo">
    <p:spTree>
      <p:nvGrpSpPr>
        <p:cNvPr id="93" name="Shape 93"/>
        <p:cNvGrpSpPr/>
        <p:nvPr/>
      </p:nvGrpSpPr>
      <p:grpSpPr>
        <a:xfrm>
          <a:off x="0" y="0"/>
          <a:ext cx="0" cy="0"/>
          <a:chOff x="0" y="0"/>
          <a:chExt cx="0" cy="0"/>
        </a:xfrm>
      </p:grpSpPr>
      <p:sp>
        <p:nvSpPr>
          <p:cNvPr id="94" name="Google Shape;94;p21"/>
          <p:cNvSpPr txBox="1"/>
          <p:nvPr>
            <p:ph type="title"/>
          </p:nvPr>
        </p:nvSpPr>
        <p:spPr>
          <a:xfrm>
            <a:off x="527844" y="767844"/>
            <a:ext cx="3134700" cy="745800"/>
          </a:xfrm>
          <a:prstGeom prst="rect">
            <a:avLst/>
          </a:prstGeom>
          <a:noFill/>
          <a:ln>
            <a:noFill/>
          </a:ln>
        </p:spPr>
        <p:txBody>
          <a:bodyPr anchorCtr="0" anchor="t" bIns="0" lIns="91425" spcFirstLastPara="1" rIns="0" wrap="square" tIns="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5" name="Google Shape;95;p21"/>
          <p:cNvSpPr/>
          <p:nvPr>
            <p:ph idx="2" type="pic"/>
          </p:nvPr>
        </p:nvSpPr>
        <p:spPr>
          <a:xfrm>
            <a:off x="3725949" y="825652"/>
            <a:ext cx="4791300" cy="33291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96" name="Google Shape;96;p21"/>
          <p:cNvSpPr txBox="1"/>
          <p:nvPr>
            <p:ph idx="1" type="body"/>
          </p:nvPr>
        </p:nvSpPr>
        <p:spPr>
          <a:xfrm>
            <a:off x="527843" y="1704236"/>
            <a:ext cx="3134700" cy="265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97" name="Google Shape;97;p21"/>
          <p:cNvSpPr txBox="1"/>
          <p:nvPr>
            <p:ph idx="3" type="body"/>
          </p:nvPr>
        </p:nvSpPr>
        <p:spPr>
          <a:xfrm>
            <a:off x="3725949" y="4194951"/>
            <a:ext cx="4791300" cy="2547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Bulleted Text 1 Photo">
  <p:cSld name="SBU Bulleted Text 1 Photo">
    <p:spTree>
      <p:nvGrpSpPr>
        <p:cNvPr id="98" name="Shape 98"/>
        <p:cNvGrpSpPr/>
        <p:nvPr/>
      </p:nvGrpSpPr>
      <p:grpSpPr>
        <a:xfrm>
          <a:off x="0" y="0"/>
          <a:ext cx="0" cy="0"/>
          <a:chOff x="0" y="0"/>
          <a:chExt cx="0" cy="0"/>
        </a:xfrm>
      </p:grpSpPr>
      <p:sp>
        <p:nvSpPr>
          <p:cNvPr id="99" name="Google Shape;99;p22"/>
          <p:cNvSpPr txBox="1"/>
          <p:nvPr>
            <p:ph type="title"/>
          </p:nvPr>
        </p:nvSpPr>
        <p:spPr>
          <a:xfrm>
            <a:off x="527844" y="767844"/>
            <a:ext cx="3134700" cy="745800"/>
          </a:xfrm>
          <a:prstGeom prst="rect">
            <a:avLst/>
          </a:prstGeom>
          <a:noFill/>
          <a:ln>
            <a:noFill/>
          </a:ln>
        </p:spPr>
        <p:txBody>
          <a:bodyPr anchorCtr="0" anchor="t" bIns="0" lIns="91425" spcFirstLastPara="1" rIns="0" wrap="square" tIns="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0" name="Google Shape;100;p22"/>
          <p:cNvSpPr txBox="1"/>
          <p:nvPr>
            <p:ph idx="1" type="body"/>
          </p:nvPr>
        </p:nvSpPr>
        <p:spPr>
          <a:xfrm>
            <a:off x="527843" y="1709469"/>
            <a:ext cx="3134700" cy="2342400"/>
          </a:xfrm>
          <a:prstGeom prst="rect">
            <a:avLst/>
          </a:prstGeom>
          <a:noFill/>
          <a:ln>
            <a:noFill/>
          </a:ln>
        </p:spPr>
        <p:txBody>
          <a:bodyPr anchorCtr="0" anchor="t" bIns="45700" lIns="91425" spcFirstLastPara="1" rIns="91425" wrap="square" tIns="45700">
            <a:noAutofit/>
          </a:bodyPr>
          <a:lstStyle>
            <a:lvl1pPr indent="-304800" lvl="0" marL="457200" marR="0" rtl="0" algn="l">
              <a:lnSpc>
                <a:spcPct val="100000"/>
              </a:lnSpc>
              <a:spcBef>
                <a:spcPts val="750"/>
              </a:spcBef>
              <a:spcAft>
                <a:spcPts val="0"/>
              </a:spcAft>
              <a:buClr>
                <a:srgbClr val="828383"/>
              </a:buClr>
              <a:buSzPts val="1200"/>
              <a:buFont typeface="Arial"/>
              <a:buChar char="•"/>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01" name="Google Shape;101;p22"/>
          <p:cNvSpPr/>
          <p:nvPr>
            <p:ph idx="2" type="pic"/>
          </p:nvPr>
        </p:nvSpPr>
        <p:spPr>
          <a:xfrm>
            <a:off x="3725949" y="825652"/>
            <a:ext cx="4791300" cy="33291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2" name="Google Shape;102;p22"/>
          <p:cNvSpPr txBox="1"/>
          <p:nvPr>
            <p:ph idx="3" type="body"/>
          </p:nvPr>
        </p:nvSpPr>
        <p:spPr>
          <a:xfrm>
            <a:off x="3725949" y="4194951"/>
            <a:ext cx="4791300" cy="2547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Text-2 Photos">
  <p:cSld name="SBU Text-2 Photos">
    <p:spTree>
      <p:nvGrpSpPr>
        <p:cNvPr id="103" name="Shape 103"/>
        <p:cNvGrpSpPr/>
        <p:nvPr/>
      </p:nvGrpSpPr>
      <p:grpSpPr>
        <a:xfrm>
          <a:off x="0" y="0"/>
          <a:ext cx="0" cy="0"/>
          <a:chOff x="0" y="0"/>
          <a:chExt cx="0" cy="0"/>
        </a:xfrm>
      </p:grpSpPr>
      <p:sp>
        <p:nvSpPr>
          <p:cNvPr id="104" name="Google Shape;104;p23"/>
          <p:cNvSpPr txBox="1"/>
          <p:nvPr>
            <p:ph type="title"/>
          </p:nvPr>
        </p:nvSpPr>
        <p:spPr>
          <a:xfrm>
            <a:off x="527844" y="767844"/>
            <a:ext cx="3134700" cy="745800"/>
          </a:xfrm>
          <a:prstGeom prst="rect">
            <a:avLst/>
          </a:prstGeom>
          <a:noFill/>
          <a:ln>
            <a:noFill/>
          </a:ln>
        </p:spPr>
        <p:txBody>
          <a:bodyPr anchorCtr="0" anchor="t" bIns="0" lIns="91425" spcFirstLastPara="1" rIns="0" wrap="square" tIns="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5" name="Google Shape;105;p23"/>
          <p:cNvSpPr txBox="1"/>
          <p:nvPr>
            <p:ph idx="1" type="body"/>
          </p:nvPr>
        </p:nvSpPr>
        <p:spPr>
          <a:xfrm>
            <a:off x="527843" y="1704236"/>
            <a:ext cx="3134700" cy="265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06" name="Google Shape;106;p23"/>
          <p:cNvSpPr/>
          <p:nvPr>
            <p:ph idx="2" type="pic"/>
          </p:nvPr>
        </p:nvSpPr>
        <p:spPr>
          <a:xfrm>
            <a:off x="3725241" y="823596"/>
            <a:ext cx="2328600" cy="33339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7" name="Google Shape;107;p23"/>
          <p:cNvSpPr/>
          <p:nvPr>
            <p:ph idx="3" type="pic"/>
          </p:nvPr>
        </p:nvSpPr>
        <p:spPr>
          <a:xfrm>
            <a:off x="6187611" y="823595"/>
            <a:ext cx="2328600" cy="33339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8" name="Google Shape;108;p23"/>
          <p:cNvSpPr txBox="1"/>
          <p:nvPr>
            <p:ph idx="4" type="body"/>
          </p:nvPr>
        </p:nvSpPr>
        <p:spPr>
          <a:xfrm>
            <a:off x="3725950" y="4194951"/>
            <a:ext cx="2328000" cy="2547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09" name="Google Shape;109;p23"/>
          <p:cNvSpPr txBox="1"/>
          <p:nvPr>
            <p:ph idx="5" type="body"/>
          </p:nvPr>
        </p:nvSpPr>
        <p:spPr>
          <a:xfrm>
            <a:off x="6187611" y="4194951"/>
            <a:ext cx="2328000" cy="2547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Text-3 Photos">
  <p:cSld name="SBU Text-3 Photos">
    <p:spTree>
      <p:nvGrpSpPr>
        <p:cNvPr id="110" name="Shape 110"/>
        <p:cNvGrpSpPr/>
        <p:nvPr/>
      </p:nvGrpSpPr>
      <p:grpSpPr>
        <a:xfrm>
          <a:off x="0" y="0"/>
          <a:ext cx="0" cy="0"/>
          <a:chOff x="0" y="0"/>
          <a:chExt cx="0" cy="0"/>
        </a:xfrm>
      </p:grpSpPr>
      <p:sp>
        <p:nvSpPr>
          <p:cNvPr id="111" name="Google Shape;111;p24"/>
          <p:cNvSpPr txBox="1"/>
          <p:nvPr>
            <p:ph idx="1" type="body"/>
          </p:nvPr>
        </p:nvSpPr>
        <p:spPr>
          <a:xfrm>
            <a:off x="527843" y="1704236"/>
            <a:ext cx="3134700" cy="265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12" name="Google Shape;112;p24"/>
          <p:cNvSpPr/>
          <p:nvPr>
            <p:ph idx="2" type="pic"/>
          </p:nvPr>
        </p:nvSpPr>
        <p:spPr>
          <a:xfrm>
            <a:off x="3723085" y="834083"/>
            <a:ext cx="2323800" cy="33186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3" name="Google Shape;113;p24"/>
          <p:cNvSpPr/>
          <p:nvPr>
            <p:ph idx="3" type="pic"/>
          </p:nvPr>
        </p:nvSpPr>
        <p:spPr>
          <a:xfrm>
            <a:off x="6189636" y="834083"/>
            <a:ext cx="2334600" cy="15810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4" name="Google Shape;114;p24"/>
          <p:cNvSpPr/>
          <p:nvPr>
            <p:ph idx="4" type="pic"/>
          </p:nvPr>
        </p:nvSpPr>
        <p:spPr>
          <a:xfrm>
            <a:off x="6189636" y="2578715"/>
            <a:ext cx="2328600" cy="15741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5" name="Google Shape;115;p24"/>
          <p:cNvSpPr txBox="1"/>
          <p:nvPr>
            <p:ph idx="5" type="body"/>
          </p:nvPr>
        </p:nvSpPr>
        <p:spPr>
          <a:xfrm>
            <a:off x="3725949" y="4194951"/>
            <a:ext cx="4791300" cy="2547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16" name="Google Shape;116;p24"/>
          <p:cNvSpPr txBox="1"/>
          <p:nvPr>
            <p:ph type="title"/>
          </p:nvPr>
        </p:nvSpPr>
        <p:spPr>
          <a:xfrm>
            <a:off x="527844" y="767844"/>
            <a:ext cx="3134700" cy="745800"/>
          </a:xfrm>
          <a:prstGeom prst="rect">
            <a:avLst/>
          </a:prstGeom>
          <a:noFill/>
          <a:ln>
            <a:noFill/>
          </a:ln>
        </p:spPr>
        <p:txBody>
          <a:bodyPr anchorCtr="0" anchor="t" bIns="0" lIns="91425" spcFirstLastPara="1" rIns="0" wrap="square" tIns="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Text 1 Chart">
  <p:cSld name="SBU Text 1 Chart">
    <p:spTree>
      <p:nvGrpSpPr>
        <p:cNvPr id="117" name="Shape 117"/>
        <p:cNvGrpSpPr/>
        <p:nvPr/>
      </p:nvGrpSpPr>
      <p:grpSpPr>
        <a:xfrm>
          <a:off x="0" y="0"/>
          <a:ext cx="0" cy="0"/>
          <a:chOff x="0" y="0"/>
          <a:chExt cx="0" cy="0"/>
        </a:xfrm>
      </p:grpSpPr>
      <p:sp>
        <p:nvSpPr>
          <p:cNvPr id="118" name="Google Shape;118;p25"/>
          <p:cNvSpPr txBox="1"/>
          <p:nvPr>
            <p:ph type="title"/>
          </p:nvPr>
        </p:nvSpPr>
        <p:spPr>
          <a:xfrm>
            <a:off x="521802" y="767844"/>
            <a:ext cx="3134700" cy="745800"/>
          </a:xfrm>
          <a:prstGeom prst="rect">
            <a:avLst/>
          </a:prstGeom>
          <a:noFill/>
          <a:ln>
            <a:noFill/>
          </a:ln>
        </p:spPr>
        <p:txBody>
          <a:bodyPr anchorCtr="0" anchor="t" bIns="0" lIns="91425" spcFirstLastPara="1" rIns="0" wrap="square" tIns="0">
            <a:noAutofit/>
          </a:bodyPr>
          <a:lstStyle>
            <a:lvl1pPr lvl="0" marR="0" rtl="0" algn="l">
              <a:lnSpc>
                <a:spcPct val="90000"/>
              </a:lnSpc>
              <a:spcBef>
                <a:spcPts val="0"/>
              </a:spcBef>
              <a:spcAft>
                <a:spcPts val="0"/>
              </a:spcAft>
              <a:buClr>
                <a:schemeClr val="dk1"/>
              </a:buClr>
              <a:buSzPts val="3000"/>
              <a:buFont typeface="Verdana"/>
              <a:buNone/>
              <a:defRPr b="1" i="0" sz="3000" u="none" cap="none" strike="noStrik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9" name="Google Shape;119;p25"/>
          <p:cNvSpPr/>
          <p:nvPr>
            <p:ph idx="2" type="chart"/>
          </p:nvPr>
        </p:nvSpPr>
        <p:spPr>
          <a:xfrm>
            <a:off x="3713357" y="856255"/>
            <a:ext cx="4803900" cy="32586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0" name="Google Shape;120;p25"/>
          <p:cNvSpPr txBox="1"/>
          <p:nvPr>
            <p:ph idx="1" type="body"/>
          </p:nvPr>
        </p:nvSpPr>
        <p:spPr>
          <a:xfrm>
            <a:off x="527843" y="1704236"/>
            <a:ext cx="3134700" cy="2655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21" name="Google Shape;121;p25"/>
          <p:cNvSpPr txBox="1"/>
          <p:nvPr>
            <p:ph idx="3" type="body"/>
          </p:nvPr>
        </p:nvSpPr>
        <p:spPr>
          <a:xfrm>
            <a:off x="3725949" y="4194951"/>
            <a:ext cx="4791300" cy="2547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rgbClr val="828383"/>
              </a:buClr>
              <a:buSzPts val="800"/>
              <a:buFont typeface="Arial"/>
              <a:buNone/>
              <a:defRPr b="0" i="0" sz="800" u="none" cap="none" strike="noStrike">
                <a:solidFill>
                  <a:srgbClr val="828383"/>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BU Full Page Photo">
  <p:cSld name="SBU Full Page Photo">
    <p:spTree>
      <p:nvGrpSpPr>
        <p:cNvPr id="122" name="Shape 122"/>
        <p:cNvGrpSpPr/>
        <p:nvPr/>
      </p:nvGrpSpPr>
      <p:grpSpPr>
        <a:xfrm>
          <a:off x="0" y="0"/>
          <a:ext cx="0" cy="0"/>
          <a:chOff x="0" y="0"/>
          <a:chExt cx="0" cy="0"/>
        </a:xfrm>
      </p:grpSpPr>
      <p:pic>
        <p:nvPicPr>
          <p:cNvPr id="123" name="Google Shape;123;p26"/>
          <p:cNvPicPr preferRelativeResize="0"/>
          <p:nvPr/>
        </p:nvPicPr>
        <p:blipFill rotWithShape="1">
          <a:blip r:embed="rId2">
            <a:alphaModFix/>
          </a:blip>
          <a:srcRect b="0" l="0" r="0" t="0"/>
          <a:stretch/>
        </p:blipFill>
        <p:spPr>
          <a:xfrm>
            <a:off x="0" y="0"/>
            <a:ext cx="9143999" cy="5143499"/>
          </a:xfrm>
          <a:prstGeom prst="rect">
            <a:avLst/>
          </a:prstGeom>
          <a:noFill/>
          <a:ln>
            <a:noFill/>
          </a:ln>
        </p:spPr>
      </p:pic>
      <p:pic>
        <p:nvPicPr>
          <p:cNvPr id="124" name="Google Shape;124;p26"/>
          <p:cNvPicPr preferRelativeResize="0"/>
          <p:nvPr/>
        </p:nvPicPr>
        <p:blipFill rotWithShape="1">
          <a:blip r:embed="rId3">
            <a:alphaModFix/>
          </a:blip>
          <a:srcRect b="0" l="0" r="0" t="0"/>
          <a:stretch/>
        </p:blipFill>
        <p:spPr>
          <a:xfrm>
            <a:off x="623222" y="4677677"/>
            <a:ext cx="780725" cy="292043"/>
          </a:xfrm>
          <a:prstGeom prst="rect">
            <a:avLst/>
          </a:prstGeom>
          <a:noFill/>
          <a:ln>
            <a:noFill/>
          </a:ln>
        </p:spPr>
      </p:pic>
      <p:pic>
        <p:nvPicPr>
          <p:cNvPr id="125" name="Google Shape;125;p26"/>
          <p:cNvPicPr preferRelativeResize="0"/>
          <p:nvPr/>
        </p:nvPicPr>
        <p:blipFill rotWithShape="1">
          <a:blip r:embed="rId4">
            <a:alphaModFix/>
          </a:blip>
          <a:srcRect b="0" l="0" r="0" t="0"/>
          <a:stretch/>
        </p:blipFill>
        <p:spPr>
          <a:xfrm>
            <a:off x="623222" y="197984"/>
            <a:ext cx="1482115" cy="253447"/>
          </a:xfrm>
          <a:prstGeom prst="rect">
            <a:avLst/>
          </a:prstGeom>
          <a:noFill/>
          <a:ln>
            <a:noFill/>
          </a:ln>
        </p:spPr>
      </p:pic>
      <p:sp>
        <p:nvSpPr>
          <p:cNvPr id="126" name="Google Shape;126;p26"/>
          <p:cNvSpPr txBox="1"/>
          <p:nvPr/>
        </p:nvSpPr>
        <p:spPr>
          <a:xfrm>
            <a:off x="6554163" y="4774697"/>
            <a:ext cx="2057400" cy="2739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 sz="1000">
                <a:solidFill>
                  <a:schemeClr val="lt1"/>
                </a:solidFill>
                <a:latin typeface="Georgia"/>
                <a:ea typeface="Georgia"/>
                <a:cs typeface="Georgia"/>
                <a:sym typeface="Georgia"/>
              </a:rPr>
              <a:t>‹#›</a:t>
            </a:fld>
            <a:endParaRPr b="1" i="0" sz="1000">
              <a:solidFill>
                <a:schemeClr val="lt1"/>
              </a:solidFill>
              <a:latin typeface="Georgia"/>
              <a:ea typeface="Georgia"/>
              <a:cs typeface="Georgia"/>
              <a:sym typeface="Georgia"/>
            </a:endParaRPr>
          </a:p>
        </p:txBody>
      </p:sp>
      <p:sp>
        <p:nvSpPr>
          <p:cNvPr id="127" name="Google Shape;127;p26"/>
          <p:cNvSpPr/>
          <p:nvPr>
            <p:ph idx="2" type="pic"/>
          </p:nvPr>
        </p:nvSpPr>
        <p:spPr>
          <a:xfrm>
            <a:off x="623222" y="602788"/>
            <a:ext cx="7896000" cy="33624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1200"/>
              <a:buFont typeface="Arial"/>
              <a:buNone/>
              <a:defRPr b="0" i="0" sz="1200" u="none" cap="none" strike="noStrike">
                <a:solidFill>
                  <a:srgbClr val="828383"/>
                </a:solidFill>
                <a:latin typeface="Georgia"/>
                <a:ea typeface="Georgia"/>
                <a:cs typeface="Georgia"/>
                <a:sym typeface="Georgia"/>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cxnSp>
        <p:nvCxnSpPr>
          <p:cNvPr id="128" name="Google Shape;128;p26"/>
          <p:cNvCxnSpPr/>
          <p:nvPr/>
        </p:nvCxnSpPr>
        <p:spPr>
          <a:xfrm>
            <a:off x="623222" y="4567041"/>
            <a:ext cx="7896000" cy="0"/>
          </a:xfrm>
          <a:prstGeom prst="straightConnector1">
            <a:avLst/>
          </a:prstGeom>
          <a:noFill/>
          <a:ln cap="flat" cmpd="sng" w="19050">
            <a:solidFill>
              <a:schemeClr val="lt1"/>
            </a:solidFill>
            <a:prstDash val="dot"/>
            <a:miter lim="800000"/>
            <a:headEnd len="sm" w="sm" type="none"/>
            <a:tailEnd len="sm" w="sm" type="none"/>
          </a:ln>
        </p:spPr>
      </p:cxnSp>
      <p:sp>
        <p:nvSpPr>
          <p:cNvPr id="129" name="Google Shape;129;p26"/>
          <p:cNvSpPr txBox="1"/>
          <p:nvPr>
            <p:ph idx="1" type="body"/>
          </p:nvPr>
        </p:nvSpPr>
        <p:spPr>
          <a:xfrm>
            <a:off x="5564305" y="4082394"/>
            <a:ext cx="2955000" cy="255900"/>
          </a:xfrm>
          <a:prstGeom prst="rect">
            <a:avLst/>
          </a:prstGeom>
          <a:noFill/>
          <a:ln>
            <a:noFill/>
          </a:ln>
        </p:spPr>
        <p:txBody>
          <a:bodyPr anchorCtr="0" anchor="t" bIns="45700" lIns="0" spcFirstLastPara="1" rIns="0" wrap="square" tIns="0">
            <a:noAutofit/>
          </a:bodyPr>
          <a:lstStyle>
            <a:lvl1pPr indent="-228600" lvl="0" marL="457200" marR="0" rtl="0" algn="l">
              <a:lnSpc>
                <a:spcPct val="100000"/>
              </a:lnSpc>
              <a:spcBef>
                <a:spcPts val="750"/>
              </a:spcBef>
              <a:spcAft>
                <a:spcPts val="0"/>
              </a:spcAft>
              <a:buClr>
                <a:schemeClr val="lt1"/>
              </a:buClr>
              <a:buSzPts val="800"/>
              <a:buFont typeface="Arial"/>
              <a:buNone/>
              <a:defRPr b="0" i="0" sz="800" u="none" cap="none" strike="noStrike">
                <a:solidFill>
                  <a:schemeClr val="lt1"/>
                </a:solidFill>
                <a:latin typeface="Georgia"/>
                <a:ea typeface="Georgia"/>
                <a:cs typeface="Georgia"/>
                <a:sym typeface="Georgia"/>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BU Full Page Photo">
  <p:cSld name="1_SBU Full Page Photo">
    <p:spTree>
      <p:nvGrpSpPr>
        <p:cNvPr id="130" name="Shape 130"/>
        <p:cNvGrpSpPr/>
        <p:nvPr/>
      </p:nvGrpSpPr>
      <p:grpSpPr>
        <a:xfrm>
          <a:off x="0" y="0"/>
          <a:ext cx="0" cy="0"/>
          <a:chOff x="0" y="0"/>
          <a:chExt cx="0" cy="0"/>
        </a:xfrm>
      </p:grpSpPr>
      <p:pic>
        <p:nvPicPr>
          <p:cNvPr id="131" name="Google Shape;131;p27"/>
          <p:cNvPicPr preferRelativeResize="0"/>
          <p:nvPr/>
        </p:nvPicPr>
        <p:blipFill rotWithShape="1">
          <a:blip r:embed="rId2">
            <a:alphaModFix/>
          </a:blip>
          <a:srcRect b="0" l="0" r="0" t="0"/>
          <a:stretch/>
        </p:blipFill>
        <p:spPr>
          <a:xfrm>
            <a:off x="-19050" y="-4763"/>
            <a:ext cx="9163053" cy="5154612"/>
          </a:xfrm>
          <a:prstGeom prst="rect">
            <a:avLst/>
          </a:prstGeom>
          <a:noFill/>
          <a:ln>
            <a:noFill/>
          </a:ln>
        </p:spPr>
      </p:pic>
      <p:pic>
        <p:nvPicPr>
          <p:cNvPr id="132" name="Google Shape;132;p27"/>
          <p:cNvPicPr preferRelativeResize="0"/>
          <p:nvPr/>
        </p:nvPicPr>
        <p:blipFill rotWithShape="1">
          <a:blip r:embed="rId3">
            <a:alphaModFix/>
          </a:blip>
          <a:srcRect b="0" l="0" r="0" t="0"/>
          <a:stretch/>
        </p:blipFill>
        <p:spPr>
          <a:xfrm>
            <a:off x="419100" y="4770438"/>
            <a:ext cx="781050" cy="219075"/>
          </a:xfrm>
          <a:prstGeom prst="rect">
            <a:avLst/>
          </a:prstGeom>
          <a:noFill/>
          <a:ln>
            <a:noFill/>
          </a:ln>
        </p:spPr>
      </p:pic>
      <p:cxnSp>
        <p:nvCxnSpPr>
          <p:cNvPr id="133" name="Google Shape;133;p27"/>
          <p:cNvCxnSpPr/>
          <p:nvPr/>
        </p:nvCxnSpPr>
        <p:spPr>
          <a:xfrm>
            <a:off x="419100" y="4681538"/>
            <a:ext cx="8267700" cy="0"/>
          </a:xfrm>
          <a:prstGeom prst="straightConnector1">
            <a:avLst/>
          </a:prstGeom>
          <a:noFill/>
          <a:ln cap="flat" cmpd="sng" w="19050">
            <a:solidFill>
              <a:schemeClr val="lt1"/>
            </a:solidFill>
            <a:prstDash val="dot"/>
            <a:miter lim="800000"/>
            <a:headEnd len="sm" w="sm" type="none"/>
            <a:tailEnd len="sm" w="sm" type="none"/>
          </a:ln>
        </p:spPr>
      </p:cxnSp>
      <p:pic>
        <p:nvPicPr>
          <p:cNvPr id="134" name="Google Shape;134;p27"/>
          <p:cNvPicPr preferRelativeResize="0"/>
          <p:nvPr/>
        </p:nvPicPr>
        <p:blipFill rotWithShape="1">
          <a:blip r:embed="rId4">
            <a:alphaModFix/>
          </a:blip>
          <a:srcRect b="0" l="0" r="0" t="0"/>
          <a:stretch/>
        </p:blipFill>
        <p:spPr>
          <a:xfrm>
            <a:off x="419100" y="206375"/>
            <a:ext cx="2168526" cy="279400"/>
          </a:xfrm>
          <a:prstGeom prst="rect">
            <a:avLst/>
          </a:prstGeom>
          <a:noFill/>
          <a:ln>
            <a:noFill/>
          </a:ln>
        </p:spPr>
      </p:pic>
      <p:sp>
        <p:nvSpPr>
          <p:cNvPr id="135" name="Google Shape;135;p27"/>
          <p:cNvSpPr/>
          <p:nvPr>
            <p:ph idx="2" type="pic"/>
          </p:nvPr>
        </p:nvSpPr>
        <p:spPr>
          <a:xfrm>
            <a:off x="419100" y="1257300"/>
            <a:ext cx="8267700" cy="32631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900"/>
              <a:buFont typeface="Arial"/>
              <a:buNone/>
              <a:defRPr b="0" i="0" sz="900" u="none" cap="none" strike="noStrike">
                <a:solidFill>
                  <a:srgbClr val="828383"/>
                </a:solidFill>
                <a:latin typeface="Arial"/>
                <a:ea typeface="Arial"/>
                <a:cs typeface="Arial"/>
                <a:sym typeface="Arial"/>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36" name="Google Shape;136;p27"/>
          <p:cNvSpPr txBox="1"/>
          <p:nvPr>
            <p:ph type="title"/>
          </p:nvPr>
        </p:nvSpPr>
        <p:spPr>
          <a:xfrm>
            <a:off x="419100" y="832881"/>
            <a:ext cx="8267700" cy="8487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SzPts val="1400"/>
              <a:buNone/>
              <a:defRPr b="0" i="0" sz="2700" u="none" cap="none" strike="noStrike">
                <a:solidFill>
                  <a:schemeClr val="lt1"/>
                </a:solidFill>
                <a:latin typeface="Arial"/>
                <a:ea typeface="Arial"/>
                <a:cs typeface="Arial"/>
                <a:sym typeface="Arial"/>
              </a:defRPr>
            </a:lvl1pPr>
            <a:lvl2pPr lvl="1"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9pPr>
          </a:lstStyle>
          <a:p/>
        </p:txBody>
      </p:sp>
      <p:sp>
        <p:nvSpPr>
          <p:cNvPr id="137" name="Google Shape;137;p27"/>
          <p:cNvSpPr txBox="1"/>
          <p:nvPr>
            <p:ph idx="12" type="sldNum"/>
          </p:nvPr>
        </p:nvSpPr>
        <p:spPr>
          <a:xfrm>
            <a:off x="7850188" y="4819650"/>
            <a:ext cx="925500" cy="273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1" i="0" sz="700" u="none" cap="none" strike="noStrike">
                <a:solidFill>
                  <a:schemeClr val="lt1"/>
                </a:solidFill>
                <a:latin typeface="Arial"/>
                <a:ea typeface="Arial"/>
                <a:cs typeface="Arial"/>
                <a:sym typeface="Arial"/>
              </a:defRPr>
            </a:lvl1pPr>
            <a:lvl2pPr indent="0" lvl="1" marL="0" marR="0" rtl="0" algn="r">
              <a:spcBef>
                <a:spcPts val="0"/>
              </a:spcBef>
              <a:spcAft>
                <a:spcPts val="0"/>
              </a:spcAft>
              <a:buNone/>
              <a:defRPr b="1" i="0" sz="700" u="none" cap="none" strike="noStrike">
                <a:solidFill>
                  <a:schemeClr val="lt1"/>
                </a:solidFill>
                <a:latin typeface="Arial"/>
                <a:ea typeface="Arial"/>
                <a:cs typeface="Arial"/>
                <a:sym typeface="Arial"/>
              </a:defRPr>
            </a:lvl2pPr>
            <a:lvl3pPr indent="0" lvl="2" marL="0" marR="0" rtl="0" algn="r">
              <a:spcBef>
                <a:spcPts val="0"/>
              </a:spcBef>
              <a:spcAft>
                <a:spcPts val="0"/>
              </a:spcAft>
              <a:buNone/>
              <a:defRPr b="1" i="0" sz="700" u="none" cap="none" strike="noStrike">
                <a:solidFill>
                  <a:schemeClr val="lt1"/>
                </a:solidFill>
                <a:latin typeface="Arial"/>
                <a:ea typeface="Arial"/>
                <a:cs typeface="Arial"/>
                <a:sym typeface="Arial"/>
              </a:defRPr>
            </a:lvl3pPr>
            <a:lvl4pPr indent="0" lvl="3" marL="0" marR="0" rtl="0" algn="r">
              <a:spcBef>
                <a:spcPts val="0"/>
              </a:spcBef>
              <a:spcAft>
                <a:spcPts val="0"/>
              </a:spcAft>
              <a:buNone/>
              <a:defRPr b="1" i="0" sz="700" u="none" cap="none" strike="noStrike">
                <a:solidFill>
                  <a:schemeClr val="lt1"/>
                </a:solidFill>
                <a:latin typeface="Arial"/>
                <a:ea typeface="Arial"/>
                <a:cs typeface="Arial"/>
                <a:sym typeface="Arial"/>
              </a:defRPr>
            </a:lvl4pPr>
            <a:lvl5pPr indent="0" lvl="4" marL="0" marR="0" rtl="0" algn="r">
              <a:spcBef>
                <a:spcPts val="0"/>
              </a:spcBef>
              <a:spcAft>
                <a:spcPts val="0"/>
              </a:spcAft>
              <a:buNone/>
              <a:defRPr b="1" i="0" sz="700" u="none" cap="none" strike="noStrike">
                <a:solidFill>
                  <a:schemeClr val="lt1"/>
                </a:solidFill>
                <a:latin typeface="Arial"/>
                <a:ea typeface="Arial"/>
                <a:cs typeface="Arial"/>
                <a:sym typeface="Arial"/>
              </a:defRPr>
            </a:lvl5pPr>
            <a:lvl6pPr indent="0" lvl="5" marL="0" marR="0" rtl="0" algn="r">
              <a:spcBef>
                <a:spcPts val="0"/>
              </a:spcBef>
              <a:spcAft>
                <a:spcPts val="0"/>
              </a:spcAft>
              <a:buNone/>
              <a:defRPr b="1" i="0" sz="700" u="none" cap="none" strike="noStrike">
                <a:solidFill>
                  <a:schemeClr val="lt1"/>
                </a:solidFill>
                <a:latin typeface="Arial"/>
                <a:ea typeface="Arial"/>
                <a:cs typeface="Arial"/>
                <a:sym typeface="Arial"/>
              </a:defRPr>
            </a:lvl6pPr>
            <a:lvl7pPr indent="0" lvl="6" marL="0" marR="0" rtl="0" algn="r">
              <a:spcBef>
                <a:spcPts val="0"/>
              </a:spcBef>
              <a:spcAft>
                <a:spcPts val="0"/>
              </a:spcAft>
              <a:buNone/>
              <a:defRPr b="1" i="0" sz="700" u="none" cap="none" strike="noStrike">
                <a:solidFill>
                  <a:schemeClr val="lt1"/>
                </a:solidFill>
                <a:latin typeface="Arial"/>
                <a:ea typeface="Arial"/>
                <a:cs typeface="Arial"/>
                <a:sym typeface="Arial"/>
              </a:defRPr>
            </a:lvl7pPr>
            <a:lvl8pPr indent="0" lvl="7" marL="0" marR="0" rtl="0" algn="r">
              <a:spcBef>
                <a:spcPts val="0"/>
              </a:spcBef>
              <a:spcAft>
                <a:spcPts val="0"/>
              </a:spcAft>
              <a:buNone/>
              <a:defRPr b="1" i="0" sz="700" u="none" cap="none" strike="noStrike">
                <a:solidFill>
                  <a:schemeClr val="lt1"/>
                </a:solidFill>
                <a:latin typeface="Arial"/>
                <a:ea typeface="Arial"/>
                <a:cs typeface="Arial"/>
                <a:sym typeface="Arial"/>
              </a:defRPr>
            </a:lvl8pPr>
            <a:lvl9pPr indent="0" lvl="8" marL="0" marR="0" rtl="0" algn="r">
              <a:spcBef>
                <a:spcPts val="0"/>
              </a:spcBef>
              <a:spcAft>
                <a:spcPts val="0"/>
              </a:spcAft>
              <a:buNone/>
              <a:defRPr b="1"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BU Full Page Photo">
  <p:cSld name="2_SBU Full Page Photo">
    <p:spTree>
      <p:nvGrpSpPr>
        <p:cNvPr id="138" name="Shape 138"/>
        <p:cNvGrpSpPr/>
        <p:nvPr/>
      </p:nvGrpSpPr>
      <p:grpSpPr>
        <a:xfrm>
          <a:off x="0" y="0"/>
          <a:ext cx="0" cy="0"/>
          <a:chOff x="0" y="0"/>
          <a:chExt cx="0" cy="0"/>
        </a:xfrm>
      </p:grpSpPr>
      <p:pic>
        <p:nvPicPr>
          <p:cNvPr id="139" name="Google Shape;139;p28"/>
          <p:cNvPicPr preferRelativeResize="0"/>
          <p:nvPr/>
        </p:nvPicPr>
        <p:blipFill rotWithShape="1">
          <a:blip r:embed="rId2">
            <a:alphaModFix/>
          </a:blip>
          <a:srcRect b="0" l="0" r="0" t="0"/>
          <a:stretch/>
        </p:blipFill>
        <p:spPr>
          <a:xfrm>
            <a:off x="-19050" y="-4763"/>
            <a:ext cx="9163053" cy="5154612"/>
          </a:xfrm>
          <a:prstGeom prst="rect">
            <a:avLst/>
          </a:prstGeom>
          <a:noFill/>
          <a:ln>
            <a:noFill/>
          </a:ln>
        </p:spPr>
      </p:pic>
      <p:pic>
        <p:nvPicPr>
          <p:cNvPr id="140" name="Google Shape;140;p28"/>
          <p:cNvPicPr preferRelativeResize="0"/>
          <p:nvPr/>
        </p:nvPicPr>
        <p:blipFill rotWithShape="1">
          <a:blip r:embed="rId3">
            <a:alphaModFix/>
          </a:blip>
          <a:srcRect b="0" l="0" r="0" t="0"/>
          <a:stretch/>
        </p:blipFill>
        <p:spPr>
          <a:xfrm>
            <a:off x="419100" y="4770438"/>
            <a:ext cx="781050" cy="219075"/>
          </a:xfrm>
          <a:prstGeom prst="rect">
            <a:avLst/>
          </a:prstGeom>
          <a:noFill/>
          <a:ln>
            <a:noFill/>
          </a:ln>
        </p:spPr>
      </p:pic>
      <p:cxnSp>
        <p:nvCxnSpPr>
          <p:cNvPr id="141" name="Google Shape;141;p28"/>
          <p:cNvCxnSpPr/>
          <p:nvPr/>
        </p:nvCxnSpPr>
        <p:spPr>
          <a:xfrm>
            <a:off x="419100" y="4681538"/>
            <a:ext cx="8267700" cy="0"/>
          </a:xfrm>
          <a:prstGeom prst="straightConnector1">
            <a:avLst/>
          </a:prstGeom>
          <a:noFill/>
          <a:ln cap="flat" cmpd="sng" w="19050">
            <a:solidFill>
              <a:schemeClr val="lt1"/>
            </a:solidFill>
            <a:prstDash val="dot"/>
            <a:miter lim="800000"/>
            <a:headEnd len="sm" w="sm" type="none"/>
            <a:tailEnd len="sm" w="sm" type="none"/>
          </a:ln>
        </p:spPr>
      </p:cxnSp>
      <p:pic>
        <p:nvPicPr>
          <p:cNvPr id="142" name="Google Shape;142;p28"/>
          <p:cNvPicPr preferRelativeResize="0"/>
          <p:nvPr/>
        </p:nvPicPr>
        <p:blipFill rotWithShape="1">
          <a:blip r:embed="rId4">
            <a:alphaModFix/>
          </a:blip>
          <a:srcRect b="0" l="0" r="0" t="0"/>
          <a:stretch/>
        </p:blipFill>
        <p:spPr>
          <a:xfrm>
            <a:off x="419100" y="206375"/>
            <a:ext cx="2168526" cy="279400"/>
          </a:xfrm>
          <a:prstGeom prst="rect">
            <a:avLst/>
          </a:prstGeom>
          <a:noFill/>
          <a:ln>
            <a:noFill/>
          </a:ln>
        </p:spPr>
      </p:pic>
      <p:sp>
        <p:nvSpPr>
          <p:cNvPr id="143" name="Google Shape;143;p28"/>
          <p:cNvSpPr/>
          <p:nvPr>
            <p:ph idx="2" type="pic"/>
          </p:nvPr>
        </p:nvSpPr>
        <p:spPr>
          <a:xfrm>
            <a:off x="419100" y="1257300"/>
            <a:ext cx="8267700" cy="3263100"/>
          </a:xfrm>
          <a:prstGeom prst="rect">
            <a:avLst/>
          </a:prstGeom>
          <a:solidFill>
            <a:srgbClr val="F2F2F2"/>
          </a:solid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rgbClr val="828383"/>
              </a:buClr>
              <a:buSzPts val="900"/>
              <a:buFont typeface="Arial"/>
              <a:buNone/>
              <a:defRPr b="0" i="0" sz="900" u="none" cap="none" strike="noStrike">
                <a:solidFill>
                  <a:srgbClr val="828383"/>
                </a:solidFill>
                <a:latin typeface="Arial"/>
                <a:ea typeface="Arial"/>
                <a:cs typeface="Arial"/>
                <a:sym typeface="Arial"/>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44" name="Google Shape;144;p28"/>
          <p:cNvSpPr txBox="1"/>
          <p:nvPr>
            <p:ph type="title"/>
          </p:nvPr>
        </p:nvSpPr>
        <p:spPr>
          <a:xfrm>
            <a:off x="419100" y="832881"/>
            <a:ext cx="8267700" cy="8487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SzPts val="1400"/>
              <a:buNone/>
              <a:defRPr b="0" i="0" sz="2700" u="none" cap="none" strike="noStrike">
                <a:solidFill>
                  <a:schemeClr val="lt1"/>
                </a:solidFill>
                <a:latin typeface="Arial"/>
                <a:ea typeface="Arial"/>
                <a:cs typeface="Arial"/>
                <a:sym typeface="Arial"/>
              </a:defRPr>
            </a:lvl1pPr>
            <a:lvl2pPr lvl="1"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9pPr>
          </a:lstStyle>
          <a:p/>
        </p:txBody>
      </p:sp>
      <p:sp>
        <p:nvSpPr>
          <p:cNvPr id="145" name="Google Shape;145;p28"/>
          <p:cNvSpPr txBox="1"/>
          <p:nvPr>
            <p:ph idx="12" type="sldNum"/>
          </p:nvPr>
        </p:nvSpPr>
        <p:spPr>
          <a:xfrm>
            <a:off x="7850188" y="4819650"/>
            <a:ext cx="925500" cy="2730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1" i="0" sz="700" u="none" cap="none" strike="noStrike">
                <a:solidFill>
                  <a:schemeClr val="lt1"/>
                </a:solidFill>
                <a:latin typeface="Arial"/>
                <a:ea typeface="Arial"/>
                <a:cs typeface="Arial"/>
                <a:sym typeface="Arial"/>
              </a:defRPr>
            </a:lvl1pPr>
            <a:lvl2pPr indent="0" lvl="1" marL="0" marR="0" rtl="0" algn="r">
              <a:spcBef>
                <a:spcPts val="0"/>
              </a:spcBef>
              <a:spcAft>
                <a:spcPts val="0"/>
              </a:spcAft>
              <a:buNone/>
              <a:defRPr b="1" i="0" sz="700" u="none" cap="none" strike="noStrike">
                <a:solidFill>
                  <a:schemeClr val="lt1"/>
                </a:solidFill>
                <a:latin typeface="Arial"/>
                <a:ea typeface="Arial"/>
                <a:cs typeface="Arial"/>
                <a:sym typeface="Arial"/>
              </a:defRPr>
            </a:lvl2pPr>
            <a:lvl3pPr indent="0" lvl="2" marL="0" marR="0" rtl="0" algn="r">
              <a:spcBef>
                <a:spcPts val="0"/>
              </a:spcBef>
              <a:spcAft>
                <a:spcPts val="0"/>
              </a:spcAft>
              <a:buNone/>
              <a:defRPr b="1" i="0" sz="700" u="none" cap="none" strike="noStrike">
                <a:solidFill>
                  <a:schemeClr val="lt1"/>
                </a:solidFill>
                <a:latin typeface="Arial"/>
                <a:ea typeface="Arial"/>
                <a:cs typeface="Arial"/>
                <a:sym typeface="Arial"/>
              </a:defRPr>
            </a:lvl3pPr>
            <a:lvl4pPr indent="0" lvl="3" marL="0" marR="0" rtl="0" algn="r">
              <a:spcBef>
                <a:spcPts val="0"/>
              </a:spcBef>
              <a:spcAft>
                <a:spcPts val="0"/>
              </a:spcAft>
              <a:buNone/>
              <a:defRPr b="1" i="0" sz="700" u="none" cap="none" strike="noStrike">
                <a:solidFill>
                  <a:schemeClr val="lt1"/>
                </a:solidFill>
                <a:latin typeface="Arial"/>
                <a:ea typeface="Arial"/>
                <a:cs typeface="Arial"/>
                <a:sym typeface="Arial"/>
              </a:defRPr>
            </a:lvl4pPr>
            <a:lvl5pPr indent="0" lvl="4" marL="0" marR="0" rtl="0" algn="r">
              <a:spcBef>
                <a:spcPts val="0"/>
              </a:spcBef>
              <a:spcAft>
                <a:spcPts val="0"/>
              </a:spcAft>
              <a:buNone/>
              <a:defRPr b="1" i="0" sz="700" u="none" cap="none" strike="noStrike">
                <a:solidFill>
                  <a:schemeClr val="lt1"/>
                </a:solidFill>
                <a:latin typeface="Arial"/>
                <a:ea typeface="Arial"/>
                <a:cs typeface="Arial"/>
                <a:sym typeface="Arial"/>
              </a:defRPr>
            </a:lvl5pPr>
            <a:lvl6pPr indent="0" lvl="5" marL="0" marR="0" rtl="0" algn="r">
              <a:spcBef>
                <a:spcPts val="0"/>
              </a:spcBef>
              <a:spcAft>
                <a:spcPts val="0"/>
              </a:spcAft>
              <a:buNone/>
              <a:defRPr b="1" i="0" sz="700" u="none" cap="none" strike="noStrike">
                <a:solidFill>
                  <a:schemeClr val="lt1"/>
                </a:solidFill>
                <a:latin typeface="Arial"/>
                <a:ea typeface="Arial"/>
                <a:cs typeface="Arial"/>
                <a:sym typeface="Arial"/>
              </a:defRPr>
            </a:lvl6pPr>
            <a:lvl7pPr indent="0" lvl="6" marL="0" marR="0" rtl="0" algn="r">
              <a:spcBef>
                <a:spcPts val="0"/>
              </a:spcBef>
              <a:spcAft>
                <a:spcPts val="0"/>
              </a:spcAft>
              <a:buNone/>
              <a:defRPr b="1" i="0" sz="700" u="none" cap="none" strike="noStrike">
                <a:solidFill>
                  <a:schemeClr val="lt1"/>
                </a:solidFill>
                <a:latin typeface="Arial"/>
                <a:ea typeface="Arial"/>
                <a:cs typeface="Arial"/>
                <a:sym typeface="Arial"/>
              </a:defRPr>
            </a:lvl7pPr>
            <a:lvl8pPr indent="0" lvl="7" marL="0" marR="0" rtl="0" algn="r">
              <a:spcBef>
                <a:spcPts val="0"/>
              </a:spcBef>
              <a:spcAft>
                <a:spcPts val="0"/>
              </a:spcAft>
              <a:buNone/>
              <a:defRPr b="1" i="0" sz="700" u="none" cap="none" strike="noStrike">
                <a:solidFill>
                  <a:schemeClr val="lt1"/>
                </a:solidFill>
                <a:latin typeface="Arial"/>
                <a:ea typeface="Arial"/>
                <a:cs typeface="Arial"/>
                <a:sym typeface="Arial"/>
              </a:defRPr>
            </a:lvl8pPr>
            <a:lvl9pPr indent="0" lvl="8" marL="0" marR="0" rtl="0" algn="r">
              <a:spcBef>
                <a:spcPts val="0"/>
              </a:spcBef>
              <a:spcAft>
                <a:spcPts val="0"/>
              </a:spcAft>
              <a:buNone/>
              <a:defRPr b="1"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30.png"/><Relationship Id="rId2" Type="http://schemas.openxmlformats.org/officeDocument/2006/relationships/image" Target="../media/image14.png"/><Relationship Id="rId3" Type="http://schemas.openxmlformats.org/officeDocument/2006/relationships/image" Target="../media/image24.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5" Type="http://schemas.openxmlformats.org/officeDocument/2006/relationships/slideLayout" Target="../slideLayouts/slideLayout13.xml"/><Relationship Id="rId19" Type="http://schemas.openxmlformats.org/officeDocument/2006/relationships/theme" Target="../theme/theme2.xml"/><Relationship Id="rId6" Type="http://schemas.openxmlformats.org/officeDocument/2006/relationships/slideLayout" Target="../slideLayouts/slideLayout14.xml"/><Relationship Id="rId18" Type="http://schemas.openxmlformats.org/officeDocument/2006/relationships/slideLayout" Target="../slideLayouts/slideLayout26.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0" y="0"/>
            <a:ext cx="9143999" cy="5143499"/>
          </a:xfrm>
          <a:prstGeom prst="rect">
            <a:avLst/>
          </a:prstGeom>
          <a:noFill/>
          <a:ln>
            <a:noFill/>
          </a:ln>
        </p:spPr>
      </p:pic>
      <p:sp>
        <p:nvSpPr>
          <p:cNvPr id="52" name="Google Shape;52;p13"/>
          <p:cNvSpPr/>
          <p:nvPr/>
        </p:nvSpPr>
        <p:spPr>
          <a:xfrm>
            <a:off x="201478" y="0"/>
            <a:ext cx="8772000" cy="5143500"/>
          </a:xfrm>
          <a:prstGeom prst="rect">
            <a:avLst/>
          </a:prstGeom>
          <a:solidFill>
            <a:schemeClr val="lt1"/>
          </a:solidFill>
          <a:ln>
            <a:noFill/>
          </a:ln>
        </p:spPr>
        <p:txBody>
          <a:bodyPr anchorCtr="0" anchor="ctr" bIns="45700" lIns="91425" spcFirstLastPara="1" rIns="91425" wrap="square" tIns="45700">
            <a:noAutofit/>
          </a:bodyPr>
          <a:lstStyle/>
          <a:p>
            <a:pPr indent="0" lvl="6" marL="2057400" marR="0" rtl="0" algn="ctr">
              <a:spcBef>
                <a:spcPts val="0"/>
              </a:spcBef>
              <a:spcAft>
                <a:spcPts val="0"/>
              </a:spcAft>
              <a:buNone/>
            </a:pPr>
            <a:r>
              <a:rPr b="0" i="0" lang="en" sz="1350" u="none" cap="none" strike="noStrike">
                <a:solidFill>
                  <a:schemeClr val="lt1"/>
                </a:solidFill>
                <a:latin typeface="Calibri"/>
                <a:ea typeface="Calibri"/>
                <a:cs typeface="Calibri"/>
                <a:sym typeface="Calibri"/>
              </a:rPr>
              <a:t>‘</a:t>
            </a:r>
            <a:endParaRPr b="0" i="0" sz="1350" u="none" cap="none" strike="noStrike">
              <a:solidFill>
                <a:schemeClr val="lt1"/>
              </a:solidFill>
              <a:latin typeface="Calibri"/>
              <a:ea typeface="Calibri"/>
              <a:cs typeface="Calibri"/>
              <a:sym typeface="Calibri"/>
            </a:endParaRPr>
          </a:p>
        </p:txBody>
      </p:sp>
      <p:pic>
        <p:nvPicPr>
          <p:cNvPr id="53" name="Google Shape;53;p13"/>
          <p:cNvPicPr preferRelativeResize="0"/>
          <p:nvPr/>
        </p:nvPicPr>
        <p:blipFill rotWithShape="1">
          <a:blip r:embed="rId2">
            <a:alphaModFix/>
          </a:blip>
          <a:srcRect b="0" l="0" r="0" t="0"/>
          <a:stretch/>
        </p:blipFill>
        <p:spPr>
          <a:xfrm>
            <a:off x="628650" y="203896"/>
            <a:ext cx="1494605" cy="252677"/>
          </a:xfrm>
          <a:prstGeom prst="rect">
            <a:avLst/>
          </a:prstGeom>
          <a:noFill/>
          <a:ln>
            <a:noFill/>
          </a:ln>
        </p:spPr>
      </p:pic>
      <p:sp>
        <p:nvSpPr>
          <p:cNvPr id="54" name="Google Shape;54;p13"/>
          <p:cNvSpPr txBox="1"/>
          <p:nvPr/>
        </p:nvSpPr>
        <p:spPr>
          <a:xfrm>
            <a:off x="1534333" y="767947"/>
            <a:ext cx="6418200" cy="1052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3600"/>
              <a:buFont typeface="Arial"/>
              <a:buNone/>
            </a:pPr>
            <a:r>
              <a:t/>
            </a:r>
            <a:endParaRPr b="1" i="0" sz="3600" u="none" cap="none" strike="noStrike">
              <a:solidFill>
                <a:schemeClr val="dk1"/>
              </a:solidFill>
              <a:latin typeface="Arial"/>
              <a:ea typeface="Arial"/>
              <a:cs typeface="Arial"/>
              <a:sym typeface="Arial"/>
            </a:endParaRPr>
          </a:p>
        </p:txBody>
      </p:sp>
      <p:sp>
        <p:nvSpPr>
          <p:cNvPr id="55" name="Google Shape;55;p13"/>
          <p:cNvSpPr txBox="1"/>
          <p:nvPr/>
        </p:nvSpPr>
        <p:spPr>
          <a:xfrm>
            <a:off x="1534333" y="1916916"/>
            <a:ext cx="6418200" cy="230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28383"/>
              </a:buClr>
              <a:buSzPts val="1200"/>
              <a:buFont typeface="Arial"/>
              <a:buNone/>
            </a:pPr>
            <a:r>
              <a:t/>
            </a:r>
            <a:endParaRPr b="0" i="0" sz="1200" u="none" cap="none" strike="noStrike">
              <a:solidFill>
                <a:srgbClr val="828383"/>
              </a:solidFill>
              <a:latin typeface="Arial"/>
              <a:ea typeface="Arial"/>
              <a:cs typeface="Arial"/>
              <a:sym typeface="Arial"/>
            </a:endParaRPr>
          </a:p>
        </p:txBody>
      </p:sp>
      <p:cxnSp>
        <p:nvCxnSpPr>
          <p:cNvPr id="56" name="Google Shape;56;p13"/>
          <p:cNvCxnSpPr/>
          <p:nvPr/>
        </p:nvCxnSpPr>
        <p:spPr>
          <a:xfrm>
            <a:off x="628650" y="4567040"/>
            <a:ext cx="7890600" cy="0"/>
          </a:xfrm>
          <a:prstGeom prst="straightConnector1">
            <a:avLst/>
          </a:prstGeom>
          <a:noFill/>
          <a:ln cap="flat" cmpd="sng" w="19050">
            <a:solidFill>
              <a:srgbClr val="C0C0C0"/>
            </a:solidFill>
            <a:prstDash val="dot"/>
            <a:miter lim="800000"/>
            <a:headEnd len="sm" w="sm" type="none"/>
            <a:tailEnd len="sm" w="sm" type="none"/>
          </a:ln>
        </p:spPr>
      </p:cxnSp>
      <p:pic>
        <p:nvPicPr>
          <p:cNvPr id="57" name="Google Shape;57;p13"/>
          <p:cNvPicPr preferRelativeResize="0"/>
          <p:nvPr/>
        </p:nvPicPr>
        <p:blipFill rotWithShape="1">
          <a:blip r:embed="rId3">
            <a:alphaModFix/>
          </a:blip>
          <a:srcRect b="0" l="0" r="0" t="0"/>
          <a:stretch/>
        </p:blipFill>
        <p:spPr>
          <a:xfrm>
            <a:off x="628650" y="4677660"/>
            <a:ext cx="780726" cy="288806"/>
          </a:xfrm>
          <a:prstGeom prst="rect">
            <a:avLst/>
          </a:prstGeom>
          <a:noFill/>
          <a:ln>
            <a:noFill/>
          </a:ln>
        </p:spPr>
      </p:pic>
      <p:sp>
        <p:nvSpPr>
          <p:cNvPr id="58" name="Google Shape;58;p13"/>
          <p:cNvSpPr txBox="1"/>
          <p:nvPr/>
        </p:nvSpPr>
        <p:spPr>
          <a:xfrm>
            <a:off x="6554163" y="4774697"/>
            <a:ext cx="2057400" cy="2739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 sz="1000" u="none" cap="none" strike="noStrike">
                <a:solidFill>
                  <a:srgbClr val="828383"/>
                </a:solidFill>
                <a:latin typeface="Georgia"/>
                <a:ea typeface="Georgia"/>
                <a:cs typeface="Georgia"/>
                <a:sym typeface="Georgia"/>
              </a:rPr>
              <a:t>‹#›</a:t>
            </a:fld>
            <a:endParaRPr b="1" i="0" sz="1000" u="none" cap="none" strike="noStrike">
              <a:solidFill>
                <a:srgbClr val="828383"/>
              </a:solidFill>
              <a:latin typeface="Georgia"/>
              <a:ea typeface="Georgia"/>
              <a:cs typeface="Georgia"/>
              <a:sym typeface="Georgia"/>
            </a:endParaRPr>
          </a:p>
        </p:txBody>
      </p:sp>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www.youtube.com/watch?v=S6RVHZk243Q" TargetMode="Externa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www.youtube.com/watch?v=YLUrvKQUoOQ" TargetMode="Externa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1.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www.youtube.com/watch?v=nHxtS_bhWEk" TargetMode="Externa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0.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stonybrook.edu/commcms/fsa/sustainability/dining.php" TargetMode="Externa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20.png"/><Relationship Id="rId13" Type="http://schemas.openxmlformats.org/officeDocument/2006/relationships/image" Target="../media/image18.png"/><Relationship Id="rId12"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gif"/><Relationship Id="rId4" Type="http://schemas.openxmlformats.org/officeDocument/2006/relationships/image" Target="../media/image9.png"/><Relationship Id="rId9" Type="http://schemas.openxmlformats.org/officeDocument/2006/relationships/image" Target="../media/image19.png"/><Relationship Id="rId14" Type="http://schemas.openxmlformats.org/officeDocument/2006/relationships/image" Target="../media/image21.jp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1.jpg"/><Relationship Id="rId4" Type="http://schemas.openxmlformats.org/officeDocument/2006/relationships/image" Target="../media/image23.jpg"/><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32.jpg"/><Relationship Id="rId5"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9"/>
          <p:cNvSpPr txBox="1"/>
          <p:nvPr>
            <p:ph idx="1" type="body"/>
          </p:nvPr>
        </p:nvSpPr>
        <p:spPr>
          <a:xfrm>
            <a:off x="1557989" y="4022538"/>
            <a:ext cx="6418200" cy="43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400"/>
              <a:buNone/>
            </a:pPr>
            <a:r>
              <a:rPr lang="en"/>
              <a:t>Faculty Student Association (FSA)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580175" y="463150"/>
            <a:ext cx="8056500" cy="60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2800"/>
              <a:t>Long Island Farm Tour</a:t>
            </a:r>
            <a:endParaRPr sz="2800"/>
          </a:p>
        </p:txBody>
      </p:sp>
      <p:pic>
        <p:nvPicPr>
          <p:cNvPr descr="Stony Brook University students and the Faculty Student Association (FSA) staff go on a Long Island farm tour to get a behind the scenes look at all of the local produce that is supplied in the meals we serve on campus." id="259" name="Google Shape;259;p38" title="An Inside Look at Long Island Agriculture">
            <a:hlinkClick r:id="rId3"/>
          </p:cNvPr>
          <p:cNvPicPr preferRelativeResize="0"/>
          <p:nvPr/>
        </p:nvPicPr>
        <p:blipFill>
          <a:blip r:embed="rId4">
            <a:alphaModFix/>
          </a:blip>
          <a:stretch>
            <a:fillRect/>
          </a:stretch>
        </p:blipFill>
        <p:spPr>
          <a:xfrm>
            <a:off x="2286000" y="1000925"/>
            <a:ext cx="4572000"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9"/>
          <p:cNvSpPr txBox="1"/>
          <p:nvPr>
            <p:ph type="title"/>
          </p:nvPr>
        </p:nvSpPr>
        <p:spPr>
          <a:xfrm>
            <a:off x="580175" y="539350"/>
            <a:ext cx="6999600" cy="60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lang="en" sz="2800"/>
              <a:t>Food Recovery Network</a:t>
            </a:r>
            <a:endParaRPr sz="2800"/>
          </a:p>
          <a:p>
            <a:pPr indent="0" lvl="0" marL="0" rtl="0" algn="l">
              <a:lnSpc>
                <a:spcPct val="90000"/>
              </a:lnSpc>
              <a:spcBef>
                <a:spcPts val="0"/>
              </a:spcBef>
              <a:spcAft>
                <a:spcPts val="0"/>
              </a:spcAft>
              <a:buClr>
                <a:schemeClr val="dk1"/>
              </a:buClr>
              <a:buSzPts val="3200"/>
              <a:buFont typeface="Verdana"/>
              <a:buNone/>
            </a:pPr>
            <a:r>
              <a:t/>
            </a:r>
            <a:endParaRPr sz="2800"/>
          </a:p>
        </p:txBody>
      </p:sp>
      <p:pic>
        <p:nvPicPr>
          <p:cNvPr descr="The Faculty Student Association (FSA) and CulinArt have recently partnered with the Food Recovery Network, a national nonprofit that helps fight food waste and hunger by recovering perishable food that would otherwise go to waste from campus dining and donates it to those in need.&#10;&#10;Student volunteers recover surplus food from CulinArt and transport it to our hunger fighting partner agency, which is Island Harvest. Recently, our volunteers delivered food to Hand Across Long Island (HALI) in Central Islip." id="265" name="Google Shape;265;p39" title="Food Recovery Network at Stony Brook">
            <a:hlinkClick r:id="rId3"/>
          </p:cNvPr>
          <p:cNvPicPr preferRelativeResize="0"/>
          <p:nvPr/>
        </p:nvPicPr>
        <p:blipFill>
          <a:blip r:embed="rId4">
            <a:alphaModFix/>
          </a:blip>
          <a:stretch>
            <a:fillRect/>
          </a:stretch>
        </p:blipFill>
        <p:spPr>
          <a:xfrm>
            <a:off x="2286000" y="1070350"/>
            <a:ext cx="4572000" cy="3429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0"/>
          <p:cNvSpPr txBox="1"/>
          <p:nvPr>
            <p:ph type="title"/>
          </p:nvPr>
        </p:nvSpPr>
        <p:spPr>
          <a:xfrm>
            <a:off x="580175" y="539350"/>
            <a:ext cx="3520200" cy="60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lang="en" sz="2800"/>
              <a:t>Farmers Fridge</a:t>
            </a:r>
            <a:endParaRPr sz="2800"/>
          </a:p>
        </p:txBody>
      </p:sp>
      <p:sp>
        <p:nvSpPr>
          <p:cNvPr id="271" name="Google Shape;271;p40"/>
          <p:cNvSpPr txBox="1"/>
          <p:nvPr/>
        </p:nvSpPr>
        <p:spPr>
          <a:xfrm>
            <a:off x="4759675" y="3123100"/>
            <a:ext cx="3654900" cy="11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New Vending Options</a:t>
            </a:r>
            <a:endParaRPr b="1"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High quality and seasonal ingredients</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Salads, sandwiches, bowls, and trail mix</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Javits, Physics, SBS buildings and Tabler Market</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Prices range from $4 to $9</a:t>
            </a:r>
            <a:endParaRPr sz="1200">
              <a:solidFill>
                <a:schemeClr val="dk1"/>
              </a:solidFill>
              <a:latin typeface="Calibri"/>
              <a:ea typeface="Calibri"/>
              <a:cs typeface="Calibri"/>
              <a:sym typeface="Calibri"/>
            </a:endParaRPr>
          </a:p>
        </p:txBody>
      </p:sp>
      <p:pic>
        <p:nvPicPr>
          <p:cNvPr id="272" name="Google Shape;272;p40"/>
          <p:cNvPicPr preferRelativeResize="0"/>
          <p:nvPr/>
        </p:nvPicPr>
        <p:blipFill>
          <a:blip r:embed="rId3">
            <a:alphaModFix/>
          </a:blip>
          <a:stretch>
            <a:fillRect/>
          </a:stretch>
        </p:blipFill>
        <p:spPr>
          <a:xfrm>
            <a:off x="899875" y="1198950"/>
            <a:ext cx="2524925" cy="3029902"/>
          </a:xfrm>
          <a:prstGeom prst="rect">
            <a:avLst/>
          </a:prstGeom>
          <a:noFill/>
          <a:ln>
            <a:noFill/>
          </a:ln>
        </p:spPr>
      </p:pic>
      <p:pic>
        <p:nvPicPr>
          <p:cNvPr id="273" name="Google Shape;273;p40"/>
          <p:cNvPicPr preferRelativeResize="0"/>
          <p:nvPr/>
        </p:nvPicPr>
        <p:blipFill>
          <a:blip r:embed="rId4">
            <a:alphaModFix/>
          </a:blip>
          <a:stretch>
            <a:fillRect/>
          </a:stretch>
        </p:blipFill>
        <p:spPr>
          <a:xfrm>
            <a:off x="4759675" y="414450"/>
            <a:ext cx="3655027" cy="25236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1"/>
          <p:cNvSpPr txBox="1"/>
          <p:nvPr>
            <p:ph type="title"/>
          </p:nvPr>
        </p:nvSpPr>
        <p:spPr>
          <a:xfrm>
            <a:off x="580175" y="539350"/>
            <a:ext cx="8026800" cy="60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lang="en" sz="2800"/>
              <a:t>Stony Brook Hospital Rooftop Farm</a:t>
            </a:r>
            <a:endParaRPr sz="2800"/>
          </a:p>
        </p:txBody>
      </p:sp>
      <p:pic>
        <p:nvPicPr>
          <p:cNvPr descr="The Stony Brook Medical Center 2200 sq. ft. Rooftop Farm provides patients, visitors, and staff with roughly 1500lbs of fresh, locally grown, organic produce each season and acts as a prominent example of permaculture gardening." id="279" name="Google Shape;279;p41" title="Stony Brook Medicine's Rooftop Farm">
            <a:hlinkClick r:id="rId3"/>
          </p:cNvPr>
          <p:cNvPicPr preferRelativeResize="0"/>
          <p:nvPr/>
        </p:nvPicPr>
        <p:blipFill>
          <a:blip r:embed="rId4">
            <a:alphaModFix/>
          </a:blip>
          <a:stretch>
            <a:fillRect/>
          </a:stretch>
        </p:blipFill>
        <p:spPr>
          <a:xfrm>
            <a:off x="2136800" y="1016375"/>
            <a:ext cx="4572000" cy="3429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2"/>
          <p:cNvSpPr txBox="1"/>
          <p:nvPr>
            <p:ph type="title"/>
          </p:nvPr>
        </p:nvSpPr>
        <p:spPr>
          <a:xfrm>
            <a:off x="594360" y="602394"/>
            <a:ext cx="7358400" cy="62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Verdana"/>
              <a:buNone/>
            </a:pPr>
            <a:r>
              <a:rPr lang="en">
                <a:latin typeface="Verdana"/>
                <a:ea typeface="Verdana"/>
                <a:cs typeface="Verdana"/>
                <a:sym typeface="Verdana"/>
              </a:rPr>
              <a:t>Fill it Forward</a:t>
            </a:r>
            <a:endParaRPr>
              <a:latin typeface="Verdana"/>
              <a:ea typeface="Verdana"/>
              <a:cs typeface="Verdana"/>
              <a:sym typeface="Verdana"/>
            </a:endParaRPr>
          </a:p>
        </p:txBody>
      </p:sp>
      <p:sp>
        <p:nvSpPr>
          <p:cNvPr id="285" name="Google Shape;285;p42"/>
          <p:cNvSpPr txBox="1"/>
          <p:nvPr/>
        </p:nvSpPr>
        <p:spPr>
          <a:xfrm>
            <a:off x="655319" y="1135395"/>
            <a:ext cx="3492000" cy="26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chemeClr val="dk1"/>
                </a:solidFill>
                <a:latin typeface="Calibri"/>
                <a:ea typeface="Calibri"/>
                <a:cs typeface="Calibri"/>
                <a:sym typeface="Calibri"/>
              </a:rPr>
              <a:t>Give Clean Water, Track Your Footprint and Stay Hydrated</a:t>
            </a:r>
            <a:endParaRPr>
              <a:latin typeface="Calibri"/>
              <a:ea typeface="Calibri"/>
              <a:cs typeface="Calibri"/>
              <a:sym typeface="Calibri"/>
            </a:endParaRPr>
          </a:p>
          <a:p>
            <a:pPr indent="0" lvl="0" marL="0" marR="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rPr lang="en" sz="1200">
                <a:solidFill>
                  <a:schemeClr val="dk1"/>
                </a:solidFill>
                <a:latin typeface="Calibri"/>
                <a:ea typeface="Calibri"/>
                <a:cs typeface="Calibri"/>
                <a:sym typeface="Calibri"/>
              </a:rPr>
              <a:t>The Fill it Forward program offers free cup tags to students to promote sustainability, hydration and philanthropy.</a:t>
            </a:r>
            <a:endParaRPr>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Download the app</a:t>
            </a:r>
            <a:endParaRPr>
              <a:latin typeface="Calibri"/>
              <a:ea typeface="Calibri"/>
              <a:cs typeface="Calibri"/>
              <a:sym typeface="Calibri"/>
            </a:endParaRPr>
          </a:p>
          <a:p>
            <a:pPr indent="-171450" lvl="0" marL="171450" marR="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Refill your reusable water bottle</a:t>
            </a:r>
            <a:endParaRPr>
              <a:latin typeface="Calibri"/>
              <a:ea typeface="Calibri"/>
              <a:cs typeface="Calibri"/>
              <a:sym typeface="Calibri"/>
            </a:endParaRPr>
          </a:p>
          <a:p>
            <a:pPr indent="-171450" lvl="0" marL="171450" marR="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Earn rewards</a:t>
            </a:r>
            <a:endParaRPr>
              <a:latin typeface="Calibri"/>
              <a:ea typeface="Calibri"/>
              <a:cs typeface="Calibri"/>
              <a:sym typeface="Calibri"/>
            </a:endParaRPr>
          </a:p>
          <a:p>
            <a:pPr indent="-171450" lvl="0" marL="171450" marR="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Give clean water to poverty-stricken people around the world</a:t>
            </a:r>
            <a:endParaRPr>
              <a:latin typeface="Calibri"/>
              <a:ea typeface="Calibri"/>
              <a:cs typeface="Calibri"/>
              <a:sym typeface="Calibri"/>
            </a:endParaRPr>
          </a:p>
          <a:p>
            <a:pPr indent="0" lvl="0" marL="0" marR="0" rtl="0" algn="l">
              <a:spcBef>
                <a:spcPts val="0"/>
              </a:spcBef>
              <a:spcAft>
                <a:spcPts val="0"/>
              </a:spcAft>
              <a:buNone/>
            </a:pPr>
            <a:br>
              <a:rPr lang="en"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pic>
        <p:nvPicPr>
          <p:cNvPr id="286" name="Google Shape;286;p42"/>
          <p:cNvPicPr preferRelativeResize="0"/>
          <p:nvPr/>
        </p:nvPicPr>
        <p:blipFill rotWithShape="1">
          <a:blip r:embed="rId3">
            <a:alphaModFix/>
          </a:blip>
          <a:srcRect b="0" l="0" r="0" t="0"/>
          <a:stretch/>
        </p:blipFill>
        <p:spPr>
          <a:xfrm>
            <a:off x="4456230" y="1135395"/>
            <a:ext cx="3900416" cy="31488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43"/>
          <p:cNvSpPr txBox="1"/>
          <p:nvPr/>
        </p:nvSpPr>
        <p:spPr>
          <a:xfrm>
            <a:off x="692700" y="1062900"/>
            <a:ext cx="4595100" cy="323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
                <a:solidFill>
                  <a:srgbClr val="222222"/>
                </a:solidFill>
                <a:latin typeface="Calibri"/>
                <a:ea typeface="Calibri"/>
                <a:cs typeface="Calibri"/>
                <a:sym typeface="Calibri"/>
              </a:rPr>
              <a:t>Eight week recycling competition</a:t>
            </a:r>
            <a:endParaRPr b="1">
              <a:solidFill>
                <a:srgbClr val="222222"/>
              </a:solidFill>
              <a:latin typeface="Calibri"/>
              <a:ea typeface="Calibri"/>
              <a:cs typeface="Calibri"/>
              <a:sym typeface="Calibri"/>
            </a:endParaRPr>
          </a:p>
          <a:p>
            <a:pPr indent="-317500" lvl="0" marL="558800" rtl="0" algn="l">
              <a:lnSpc>
                <a:spcPct val="150000"/>
              </a:lnSpc>
              <a:spcBef>
                <a:spcPts val="1000"/>
              </a:spcBef>
              <a:spcAft>
                <a:spcPts val="0"/>
              </a:spcAft>
              <a:buClr>
                <a:schemeClr val="dk1"/>
              </a:buClr>
              <a:buSzPts val="1400"/>
              <a:buFont typeface="Calibri"/>
              <a:buChar char="●"/>
            </a:pPr>
            <a:r>
              <a:rPr lang="en">
                <a:solidFill>
                  <a:schemeClr val="dk1"/>
                </a:solidFill>
                <a:latin typeface="Calibri"/>
                <a:ea typeface="Calibri"/>
                <a:cs typeface="Calibri"/>
                <a:sym typeface="Calibri"/>
              </a:rPr>
              <a:t>Reduce waste on campus</a:t>
            </a:r>
            <a:endParaRPr>
              <a:solidFill>
                <a:schemeClr val="dk1"/>
              </a:solidFill>
              <a:latin typeface="Calibri"/>
              <a:ea typeface="Calibri"/>
              <a:cs typeface="Calibri"/>
              <a:sym typeface="Calibri"/>
            </a:endParaRPr>
          </a:p>
          <a:p>
            <a:pPr indent="-317500" lvl="0" marL="558800" rtl="0" algn="l">
              <a:lnSpc>
                <a:spcPct val="15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Increase recycling</a:t>
            </a:r>
            <a:endParaRPr>
              <a:solidFill>
                <a:schemeClr val="dk1"/>
              </a:solidFill>
              <a:latin typeface="Calibri"/>
              <a:ea typeface="Calibri"/>
              <a:cs typeface="Calibri"/>
              <a:sym typeface="Calibri"/>
            </a:endParaRPr>
          </a:p>
          <a:p>
            <a:pPr indent="-317500" lvl="0" marL="558800" rtl="0" algn="l">
              <a:lnSpc>
                <a:spcPct val="150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Benchmark against other schools</a:t>
            </a:r>
            <a:endParaRPr>
              <a:solidFill>
                <a:schemeClr val="dk1"/>
              </a:solidFill>
              <a:latin typeface="Calibri"/>
              <a:ea typeface="Calibri"/>
              <a:cs typeface="Calibri"/>
              <a:sym typeface="Calibri"/>
            </a:endParaRPr>
          </a:p>
          <a:p>
            <a:pPr indent="-317500" lvl="0" marL="558800" rtl="0" algn="l">
              <a:lnSpc>
                <a:spcPct val="150000"/>
              </a:lnSpc>
              <a:spcBef>
                <a:spcPts val="0"/>
              </a:spcBef>
              <a:spcAft>
                <a:spcPts val="0"/>
              </a:spcAft>
              <a:buClr>
                <a:schemeClr val="dk1"/>
              </a:buClr>
              <a:buSzPts val="1400"/>
              <a:buFont typeface="Calibri"/>
              <a:buChar char="●"/>
            </a:pPr>
            <a:r>
              <a:rPr lang="en">
                <a:solidFill>
                  <a:srgbClr val="222222"/>
                </a:solidFill>
                <a:latin typeface="Calibri"/>
                <a:ea typeface="Calibri"/>
                <a:cs typeface="Calibri"/>
                <a:sym typeface="Calibri"/>
              </a:rPr>
              <a:t>“Get Caught Green Handed” campaign</a:t>
            </a:r>
            <a:endParaRPr>
              <a:solidFill>
                <a:srgbClr val="222222"/>
              </a:solidFill>
              <a:latin typeface="Calibri"/>
              <a:ea typeface="Calibri"/>
              <a:cs typeface="Calibri"/>
              <a:sym typeface="Calibri"/>
            </a:endParaRPr>
          </a:p>
          <a:p>
            <a:pPr indent="-317500" lvl="0" marL="558800" rtl="0" algn="l">
              <a:lnSpc>
                <a:spcPct val="150000"/>
              </a:lnSpc>
              <a:spcBef>
                <a:spcPts val="0"/>
              </a:spcBef>
              <a:spcAft>
                <a:spcPts val="0"/>
              </a:spcAft>
              <a:buClr>
                <a:srgbClr val="222222"/>
              </a:buClr>
              <a:buSzPts val="1400"/>
              <a:buFont typeface="Calibri"/>
              <a:buChar char="●"/>
            </a:pPr>
            <a:r>
              <a:rPr lang="en">
                <a:solidFill>
                  <a:srgbClr val="222222"/>
                </a:solidFill>
                <a:latin typeface="Calibri"/>
                <a:ea typeface="Calibri"/>
                <a:cs typeface="Calibri"/>
                <a:sym typeface="Calibri"/>
              </a:rPr>
              <a:t>Reusable mug program with incentives</a:t>
            </a:r>
            <a:endParaRPr>
              <a:solidFill>
                <a:srgbClr val="222222"/>
              </a:solidFill>
              <a:latin typeface="Calibri"/>
              <a:ea typeface="Calibri"/>
              <a:cs typeface="Calibri"/>
              <a:sym typeface="Calibri"/>
            </a:endParaRPr>
          </a:p>
          <a:p>
            <a:pPr indent="0" lvl="0" marL="0" rtl="0" algn="l">
              <a:lnSpc>
                <a:spcPct val="115000"/>
              </a:lnSpc>
              <a:spcBef>
                <a:spcPts val="1000"/>
              </a:spcBef>
              <a:spcAft>
                <a:spcPts val="0"/>
              </a:spcAft>
              <a:buNone/>
            </a:pPr>
            <a:r>
              <a:t/>
            </a:r>
            <a:endParaRPr sz="1200">
              <a:solidFill>
                <a:srgbClr val="222222"/>
              </a:solidFill>
              <a:latin typeface="Calibri"/>
              <a:ea typeface="Calibri"/>
              <a:cs typeface="Calibri"/>
              <a:sym typeface="Calibri"/>
            </a:endParaRPr>
          </a:p>
          <a:p>
            <a:pPr indent="0" lvl="0" marL="0" rtl="0" algn="l">
              <a:spcBef>
                <a:spcPts val="1000"/>
              </a:spcBef>
              <a:spcAft>
                <a:spcPts val="0"/>
              </a:spcAft>
              <a:buNone/>
            </a:pPr>
            <a:r>
              <a:t/>
            </a:r>
            <a:endParaRPr/>
          </a:p>
        </p:txBody>
      </p:sp>
      <p:sp>
        <p:nvSpPr>
          <p:cNvPr id="292" name="Google Shape;292;p43"/>
          <p:cNvSpPr txBox="1"/>
          <p:nvPr>
            <p:ph type="title"/>
          </p:nvPr>
        </p:nvSpPr>
        <p:spPr>
          <a:xfrm>
            <a:off x="580175" y="615550"/>
            <a:ext cx="8056500" cy="60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2800"/>
              <a:t>Recyclemania!</a:t>
            </a:r>
            <a:endParaRPr sz="2800"/>
          </a:p>
        </p:txBody>
      </p:sp>
      <p:pic>
        <p:nvPicPr>
          <p:cNvPr id="293" name="Google Shape;293;p43"/>
          <p:cNvPicPr preferRelativeResize="0"/>
          <p:nvPr/>
        </p:nvPicPr>
        <p:blipFill>
          <a:blip r:embed="rId3">
            <a:alphaModFix/>
          </a:blip>
          <a:stretch>
            <a:fillRect/>
          </a:stretch>
        </p:blipFill>
        <p:spPr>
          <a:xfrm>
            <a:off x="1516225" y="3394100"/>
            <a:ext cx="1829375" cy="893575"/>
          </a:xfrm>
          <a:prstGeom prst="rect">
            <a:avLst/>
          </a:prstGeom>
          <a:noFill/>
          <a:ln>
            <a:noFill/>
          </a:ln>
        </p:spPr>
      </p:pic>
      <p:pic>
        <p:nvPicPr>
          <p:cNvPr id="294" name="Google Shape;294;p43"/>
          <p:cNvPicPr preferRelativeResize="0"/>
          <p:nvPr/>
        </p:nvPicPr>
        <p:blipFill>
          <a:blip r:embed="rId4">
            <a:alphaModFix/>
          </a:blip>
          <a:stretch>
            <a:fillRect/>
          </a:stretch>
        </p:blipFill>
        <p:spPr>
          <a:xfrm>
            <a:off x="4572000" y="955438"/>
            <a:ext cx="3551400" cy="32326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4"/>
          <p:cNvSpPr txBox="1"/>
          <p:nvPr>
            <p:ph type="title"/>
          </p:nvPr>
        </p:nvSpPr>
        <p:spPr>
          <a:xfrm>
            <a:off x="580175" y="539350"/>
            <a:ext cx="4829700" cy="60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lang="en" sz="2600"/>
              <a:t>Sydney Bell - Tidal Tees</a:t>
            </a:r>
            <a:endParaRPr sz="2600"/>
          </a:p>
        </p:txBody>
      </p:sp>
      <p:pic>
        <p:nvPicPr>
          <p:cNvPr id="300" name="Google Shape;300;p44"/>
          <p:cNvPicPr preferRelativeResize="0"/>
          <p:nvPr/>
        </p:nvPicPr>
        <p:blipFill>
          <a:blip r:embed="rId3">
            <a:alphaModFix/>
          </a:blip>
          <a:stretch>
            <a:fillRect/>
          </a:stretch>
        </p:blipFill>
        <p:spPr>
          <a:xfrm>
            <a:off x="3310600" y="1426926"/>
            <a:ext cx="2178900" cy="2647951"/>
          </a:xfrm>
          <a:prstGeom prst="rect">
            <a:avLst/>
          </a:prstGeom>
          <a:noFill/>
          <a:ln>
            <a:noFill/>
          </a:ln>
        </p:spPr>
      </p:pic>
      <p:sp>
        <p:nvSpPr>
          <p:cNvPr id="301" name="Google Shape;301;p44"/>
          <p:cNvSpPr txBox="1"/>
          <p:nvPr/>
        </p:nvSpPr>
        <p:spPr>
          <a:xfrm>
            <a:off x="530200" y="1523600"/>
            <a:ext cx="2780400" cy="2487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4B4B4B"/>
              </a:buClr>
              <a:buSzPts val="1200"/>
              <a:buFont typeface="Calibri"/>
              <a:buChar char="●"/>
            </a:pPr>
            <a:r>
              <a:rPr b="1" lang="en" sz="1200">
                <a:solidFill>
                  <a:srgbClr val="4B4B4B"/>
                </a:solidFill>
                <a:highlight>
                  <a:srgbClr val="FFFFFF"/>
                </a:highlight>
                <a:latin typeface="Calibri"/>
                <a:ea typeface="Calibri"/>
                <a:cs typeface="Calibri"/>
                <a:sym typeface="Calibri"/>
              </a:rPr>
              <a:t>Tidal Tees apparel, an online store that sells eco-friendly apparel to help save the oceans.</a:t>
            </a:r>
            <a:endParaRPr b="1" sz="1200">
              <a:solidFill>
                <a:srgbClr val="4B4B4B"/>
              </a:solidFill>
              <a:highlight>
                <a:srgbClr val="FFFFFF"/>
              </a:highlight>
              <a:latin typeface="Calibri"/>
              <a:ea typeface="Calibri"/>
              <a:cs typeface="Calibri"/>
              <a:sym typeface="Calibri"/>
            </a:endParaRPr>
          </a:p>
          <a:p>
            <a:pPr indent="0" lvl="0" marL="457200" rtl="0" algn="l">
              <a:spcBef>
                <a:spcPts val="0"/>
              </a:spcBef>
              <a:spcAft>
                <a:spcPts val="0"/>
              </a:spcAft>
              <a:buNone/>
            </a:pPr>
            <a:r>
              <a:t/>
            </a:r>
            <a:endParaRPr b="1" sz="1200">
              <a:solidFill>
                <a:srgbClr val="4B4B4B"/>
              </a:solidFill>
              <a:highlight>
                <a:srgbClr val="FFFFFF"/>
              </a:highlight>
              <a:latin typeface="Calibri"/>
              <a:ea typeface="Calibri"/>
              <a:cs typeface="Calibri"/>
              <a:sym typeface="Calibri"/>
            </a:endParaRPr>
          </a:p>
          <a:p>
            <a:pPr indent="-304800" lvl="0" marL="457200" rtl="0" algn="l">
              <a:spcBef>
                <a:spcPts val="0"/>
              </a:spcBef>
              <a:spcAft>
                <a:spcPts val="0"/>
              </a:spcAft>
              <a:buClr>
                <a:srgbClr val="4B4B4B"/>
              </a:buClr>
              <a:buSzPts val="1200"/>
              <a:buFont typeface="Calibri"/>
              <a:buChar char="●"/>
            </a:pPr>
            <a:r>
              <a:rPr b="1" lang="en" sz="1200">
                <a:solidFill>
                  <a:srgbClr val="4B4B4B"/>
                </a:solidFill>
                <a:highlight>
                  <a:srgbClr val="FFFFFF"/>
                </a:highlight>
                <a:latin typeface="Calibri"/>
                <a:ea typeface="Calibri"/>
                <a:cs typeface="Calibri"/>
                <a:sym typeface="Calibri"/>
              </a:rPr>
              <a:t>Available at Stony Brook campus stores</a:t>
            </a:r>
            <a:endParaRPr b="1" sz="1200">
              <a:solidFill>
                <a:srgbClr val="4B4B4B"/>
              </a:solidFill>
              <a:highlight>
                <a:srgbClr val="FFFFFF"/>
              </a:highlight>
              <a:latin typeface="Calibri"/>
              <a:ea typeface="Calibri"/>
              <a:cs typeface="Calibri"/>
              <a:sym typeface="Calibri"/>
            </a:endParaRPr>
          </a:p>
          <a:p>
            <a:pPr indent="0" lvl="0" marL="457200" rtl="0" algn="l">
              <a:spcBef>
                <a:spcPts val="0"/>
              </a:spcBef>
              <a:spcAft>
                <a:spcPts val="0"/>
              </a:spcAft>
              <a:buNone/>
            </a:pPr>
            <a:r>
              <a:t/>
            </a:r>
            <a:endParaRPr b="1" sz="1200">
              <a:solidFill>
                <a:srgbClr val="4B4B4B"/>
              </a:solidFill>
              <a:highlight>
                <a:srgbClr val="FFFFFF"/>
              </a:highlight>
              <a:latin typeface="Calibri"/>
              <a:ea typeface="Calibri"/>
              <a:cs typeface="Calibri"/>
              <a:sym typeface="Calibri"/>
            </a:endParaRPr>
          </a:p>
          <a:p>
            <a:pPr indent="-304800" lvl="0" marL="457200" rtl="0" algn="l">
              <a:spcBef>
                <a:spcPts val="0"/>
              </a:spcBef>
              <a:spcAft>
                <a:spcPts val="0"/>
              </a:spcAft>
              <a:buClr>
                <a:srgbClr val="4B4B4B"/>
              </a:buClr>
              <a:buSzPts val="1200"/>
              <a:buFont typeface="Calibri"/>
              <a:buChar char="●"/>
            </a:pPr>
            <a:r>
              <a:rPr b="1" lang="en" sz="1200">
                <a:solidFill>
                  <a:srgbClr val="4B4B4B"/>
                </a:solidFill>
                <a:highlight>
                  <a:srgbClr val="FFFFFF"/>
                </a:highlight>
                <a:latin typeface="Calibri"/>
                <a:ea typeface="Calibri"/>
                <a:cs typeface="Calibri"/>
                <a:sym typeface="Calibri"/>
              </a:rPr>
              <a:t>Selected as an honoree of the Long Island Business News (LIBN) “30 Under 30” Award</a:t>
            </a:r>
            <a:endParaRPr b="1" sz="1200">
              <a:solidFill>
                <a:srgbClr val="4B4B4B"/>
              </a:solidFill>
              <a:highlight>
                <a:srgbClr val="FFFFFF"/>
              </a:highlight>
              <a:latin typeface="Calibri"/>
              <a:ea typeface="Calibri"/>
              <a:cs typeface="Calibri"/>
              <a:sym typeface="Calibri"/>
            </a:endParaRPr>
          </a:p>
          <a:p>
            <a:pPr indent="0" lvl="0" marL="457200" rtl="0" algn="l">
              <a:spcBef>
                <a:spcPts val="0"/>
              </a:spcBef>
              <a:spcAft>
                <a:spcPts val="0"/>
              </a:spcAft>
              <a:buNone/>
            </a:pPr>
            <a:r>
              <a:t/>
            </a:r>
            <a:endParaRPr b="1" sz="1200">
              <a:solidFill>
                <a:srgbClr val="4B4B4B"/>
              </a:solidFill>
              <a:highlight>
                <a:srgbClr val="FFFFFF"/>
              </a:highlight>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Panelist for the WolfieTank Entrepreneurial Panel  </a:t>
            </a:r>
            <a:endParaRPr b="1" sz="1200">
              <a:latin typeface="Calibri"/>
              <a:ea typeface="Calibri"/>
              <a:cs typeface="Calibri"/>
              <a:sym typeface="Calibri"/>
            </a:endParaRPr>
          </a:p>
          <a:p>
            <a:pPr indent="0" lvl="0" marL="457200" rtl="0" algn="l">
              <a:spcBef>
                <a:spcPts val="0"/>
              </a:spcBef>
              <a:spcAft>
                <a:spcPts val="0"/>
              </a:spcAft>
              <a:buNone/>
            </a:pPr>
            <a:r>
              <a:t/>
            </a:r>
            <a:endParaRPr b="1" sz="1200">
              <a:latin typeface="Calibri"/>
              <a:ea typeface="Calibri"/>
              <a:cs typeface="Calibri"/>
              <a:sym typeface="Calibri"/>
            </a:endParaRPr>
          </a:p>
          <a:p>
            <a:pPr indent="0" lvl="0" marL="457200" rtl="0" algn="l">
              <a:spcBef>
                <a:spcPts val="0"/>
              </a:spcBef>
              <a:spcAft>
                <a:spcPts val="0"/>
              </a:spcAft>
              <a:buNone/>
            </a:pPr>
            <a:r>
              <a:t/>
            </a:r>
            <a:endParaRPr b="1" sz="1200">
              <a:solidFill>
                <a:schemeClr val="dk1"/>
              </a:solidFill>
              <a:highlight>
                <a:srgbClr val="FFFFFF"/>
              </a:highlight>
              <a:latin typeface="Calibri"/>
              <a:ea typeface="Calibri"/>
              <a:cs typeface="Calibri"/>
              <a:sym typeface="Calibri"/>
            </a:endParaRPr>
          </a:p>
        </p:txBody>
      </p:sp>
      <p:pic>
        <p:nvPicPr>
          <p:cNvPr id="302" name="Google Shape;302;p44"/>
          <p:cNvPicPr preferRelativeResize="0"/>
          <p:nvPr/>
        </p:nvPicPr>
        <p:blipFill>
          <a:blip r:embed="rId4">
            <a:alphaModFix/>
          </a:blip>
          <a:stretch>
            <a:fillRect/>
          </a:stretch>
        </p:blipFill>
        <p:spPr>
          <a:xfrm>
            <a:off x="5612375" y="246825"/>
            <a:ext cx="2818580" cy="42278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pic>
        <p:nvPicPr>
          <p:cNvPr id="307" name="Google Shape;307;p45"/>
          <p:cNvPicPr preferRelativeResize="0"/>
          <p:nvPr/>
        </p:nvPicPr>
        <p:blipFill rotWithShape="1">
          <a:blip r:embed="rId3">
            <a:alphaModFix/>
          </a:blip>
          <a:srcRect b="0" l="0" r="0" t="0"/>
          <a:stretch/>
        </p:blipFill>
        <p:spPr>
          <a:xfrm>
            <a:off x="4886325" y="671513"/>
            <a:ext cx="3193256" cy="3193256"/>
          </a:xfrm>
          <a:prstGeom prst="rect">
            <a:avLst/>
          </a:prstGeom>
          <a:noFill/>
          <a:ln>
            <a:noFill/>
          </a:ln>
        </p:spPr>
      </p:pic>
      <p:sp>
        <p:nvSpPr>
          <p:cNvPr id="308" name="Google Shape;308;p45"/>
          <p:cNvSpPr txBox="1"/>
          <p:nvPr/>
        </p:nvSpPr>
        <p:spPr>
          <a:xfrm>
            <a:off x="764381" y="671513"/>
            <a:ext cx="3522000" cy="216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700">
                <a:solidFill>
                  <a:schemeClr val="dk1"/>
                </a:solidFill>
                <a:latin typeface="Verdana"/>
                <a:ea typeface="Verdana"/>
                <a:cs typeface="Verdana"/>
                <a:sym typeface="Verdana"/>
              </a:rPr>
              <a:t>FSA earns</a:t>
            </a:r>
            <a:endParaRPr sz="2700">
              <a:solidFill>
                <a:schemeClr val="dk1"/>
              </a:solidFill>
              <a:latin typeface="Verdana"/>
              <a:ea typeface="Verdana"/>
              <a:cs typeface="Verdana"/>
              <a:sym typeface="Verdana"/>
            </a:endParaRPr>
          </a:p>
          <a:p>
            <a:pPr indent="0" lvl="0" marL="0" marR="0" rtl="0" algn="l">
              <a:spcBef>
                <a:spcPts val="0"/>
              </a:spcBef>
              <a:spcAft>
                <a:spcPts val="0"/>
              </a:spcAft>
              <a:buNone/>
            </a:pPr>
            <a:r>
              <a:rPr b="1" lang="en" sz="2700">
                <a:solidFill>
                  <a:schemeClr val="dk1"/>
                </a:solidFill>
                <a:latin typeface="Verdana"/>
                <a:ea typeface="Verdana"/>
                <a:cs typeface="Verdana"/>
                <a:sym typeface="Verdana"/>
              </a:rPr>
              <a:t>National Award</a:t>
            </a:r>
            <a:endParaRPr sz="2700">
              <a:solidFill>
                <a:schemeClr val="dk1"/>
              </a:solidFill>
              <a:latin typeface="Verdana"/>
              <a:ea typeface="Verdana"/>
              <a:cs typeface="Verdana"/>
              <a:sym typeface="Verdana"/>
            </a:endParaRPr>
          </a:p>
          <a:p>
            <a:pPr indent="0" lvl="0" marL="0" marR="0" rtl="0" algn="l">
              <a:spcBef>
                <a:spcPts val="0"/>
              </a:spcBef>
              <a:spcAft>
                <a:spcPts val="0"/>
              </a:spcAft>
              <a:buNone/>
            </a:pPr>
            <a:r>
              <a:rPr b="1" lang="en" sz="2700">
                <a:solidFill>
                  <a:schemeClr val="dk1"/>
                </a:solidFill>
                <a:latin typeface="Verdana"/>
                <a:ea typeface="Verdana"/>
                <a:cs typeface="Verdana"/>
                <a:sym typeface="Verdana"/>
              </a:rPr>
              <a:t>for Sustainability</a:t>
            </a:r>
            <a:endParaRPr sz="2700">
              <a:solidFill>
                <a:schemeClr val="dk1"/>
              </a:solidFill>
              <a:latin typeface="Verdana"/>
              <a:ea typeface="Verdana"/>
              <a:cs typeface="Verdana"/>
              <a:sym typeface="Verdana"/>
            </a:endParaRPr>
          </a:p>
          <a:p>
            <a:pPr indent="0" lvl="0" marL="0" marR="0" rtl="0" algn="l">
              <a:spcBef>
                <a:spcPts val="0"/>
              </a:spcBef>
              <a:spcAft>
                <a:spcPts val="0"/>
              </a:spcAft>
              <a:buNone/>
            </a:pPr>
            <a:br>
              <a:rPr lang="en" sz="2700">
                <a:solidFill>
                  <a:schemeClr val="dk1"/>
                </a:solidFill>
                <a:latin typeface="Verdana"/>
                <a:ea typeface="Verdana"/>
                <a:cs typeface="Verdana"/>
                <a:sym typeface="Verdana"/>
              </a:rPr>
            </a:br>
            <a:endParaRPr sz="2700">
              <a:solidFill>
                <a:schemeClr val="dk1"/>
              </a:solidFill>
              <a:latin typeface="Verdana"/>
              <a:ea typeface="Verdana"/>
              <a:cs typeface="Verdana"/>
              <a:sym typeface="Verdana"/>
            </a:endParaRPr>
          </a:p>
        </p:txBody>
      </p:sp>
      <p:sp>
        <p:nvSpPr>
          <p:cNvPr id="309" name="Google Shape;309;p45"/>
          <p:cNvSpPr txBox="1"/>
          <p:nvPr/>
        </p:nvSpPr>
        <p:spPr>
          <a:xfrm>
            <a:off x="828675" y="2279721"/>
            <a:ext cx="3614700" cy="1584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350">
                <a:solidFill>
                  <a:schemeClr val="dk1"/>
                </a:solidFill>
                <a:latin typeface="Calibri"/>
                <a:ea typeface="Calibri"/>
                <a:cs typeface="Calibri"/>
                <a:sym typeface="Calibri"/>
              </a:rPr>
              <a:t>FSA is a proud recipient of the NACUFS 2019 National Sustainability Award for Outreach and Education (Bronze Award). Together, we continue to make Stony Brook University a greener campus!</a:t>
            </a:r>
            <a:endParaRPr>
              <a:latin typeface="Calibri"/>
              <a:ea typeface="Calibri"/>
              <a:cs typeface="Calibri"/>
              <a:sym typeface="Calibri"/>
            </a:endParaRPr>
          </a:p>
          <a:p>
            <a:pPr indent="0" lvl="0" marL="0" marR="0" rtl="0" algn="l">
              <a:spcBef>
                <a:spcPts val="0"/>
              </a:spcBef>
              <a:spcAft>
                <a:spcPts val="0"/>
              </a:spcAft>
              <a:buNone/>
            </a:pPr>
            <a:br>
              <a:rPr lang="en" sz="1350">
                <a:solidFill>
                  <a:schemeClr val="dk1"/>
                </a:solidFill>
                <a:latin typeface="Calibri"/>
                <a:ea typeface="Calibri"/>
                <a:cs typeface="Calibri"/>
                <a:sym typeface="Calibri"/>
              </a:rPr>
            </a:br>
            <a:endParaRPr sz="135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46"/>
          <p:cNvPicPr preferRelativeResize="0"/>
          <p:nvPr/>
        </p:nvPicPr>
        <p:blipFill rotWithShape="1">
          <a:blip r:embed="rId3">
            <a:alphaModFix/>
          </a:blip>
          <a:srcRect b="0" l="0" r="0" t="0"/>
          <a:stretch/>
        </p:blipFill>
        <p:spPr>
          <a:xfrm>
            <a:off x="1128409" y="557313"/>
            <a:ext cx="6887184" cy="387404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7"/>
          <p:cNvSpPr txBox="1"/>
          <p:nvPr>
            <p:ph type="title"/>
          </p:nvPr>
        </p:nvSpPr>
        <p:spPr>
          <a:xfrm>
            <a:off x="580175" y="539350"/>
            <a:ext cx="8056500" cy="60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2000"/>
              <a:t>FSA Launches Major Plastic Waste</a:t>
            </a:r>
            <a:endParaRPr sz="2000"/>
          </a:p>
          <a:p>
            <a:pPr indent="0" lvl="0" marL="0" rtl="0" algn="l">
              <a:lnSpc>
                <a:spcPct val="100000"/>
              </a:lnSpc>
              <a:spcBef>
                <a:spcPts val="0"/>
              </a:spcBef>
              <a:spcAft>
                <a:spcPts val="0"/>
              </a:spcAft>
              <a:buClr>
                <a:schemeClr val="dk1"/>
              </a:buClr>
              <a:buSzPts val="1100"/>
              <a:buFont typeface="Arial"/>
              <a:buNone/>
            </a:pPr>
            <a:r>
              <a:rPr lang="en" sz="2000"/>
              <a:t>Reduction in Dining Services</a:t>
            </a:r>
            <a:endParaRPr sz="2000"/>
          </a:p>
        </p:txBody>
      </p:sp>
      <p:sp>
        <p:nvSpPr>
          <p:cNvPr id="320" name="Google Shape;320;p47"/>
          <p:cNvSpPr txBox="1"/>
          <p:nvPr/>
        </p:nvSpPr>
        <p:spPr>
          <a:xfrm>
            <a:off x="432425" y="1268750"/>
            <a:ext cx="4445700" cy="30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The shift began last spring at Midnight Breakfast where alternative serviceware was used instead of plastic materials and utensils to serve more than 2,900 students.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This academic year dining locations have transitioned away from using disposable plastics and instead are using compostable containers made from sugarcane, paper products and Greenware, drink cups and containers made entirely from annually renewable plants – not petroleum.</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“Sustainability is making choices with long-term perspectives to the environment and society. By leading the initiative with FSA to transition away from using disposable plastics, and instead using compostable containers, we are guiding Seawolves to live a greener and more sustainable lifestyle,” explained Shaheer Khan, USG President.</a:t>
            </a:r>
            <a:endParaRPr sz="1200">
              <a:latin typeface="Calibri"/>
              <a:ea typeface="Calibri"/>
              <a:cs typeface="Calibri"/>
              <a:sym typeface="Calibri"/>
            </a:endParaRPr>
          </a:p>
          <a:p>
            <a:pPr indent="0" lvl="0" marL="45720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pic>
        <p:nvPicPr>
          <p:cNvPr id="321" name="Google Shape;321;p47"/>
          <p:cNvPicPr preferRelativeResize="0"/>
          <p:nvPr/>
        </p:nvPicPr>
        <p:blipFill>
          <a:blip r:embed="rId3">
            <a:alphaModFix/>
          </a:blip>
          <a:stretch>
            <a:fillRect/>
          </a:stretch>
        </p:blipFill>
        <p:spPr>
          <a:xfrm>
            <a:off x="5037425" y="1056400"/>
            <a:ext cx="3140600" cy="314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id="156" name="Google Shape;156;p30"/>
          <p:cNvPicPr preferRelativeResize="0"/>
          <p:nvPr>
            <p:ph idx="2" type="pic"/>
          </p:nvPr>
        </p:nvPicPr>
        <p:blipFill rotWithShape="1">
          <a:blip r:embed="rId3">
            <a:alphaModFix/>
          </a:blip>
          <a:srcRect b="17636" l="0" r="0" t="3486"/>
          <a:stretch/>
        </p:blipFill>
        <p:spPr>
          <a:xfrm>
            <a:off x="419100" y="1257300"/>
            <a:ext cx="8267700" cy="3264000"/>
          </a:xfrm>
          <a:prstGeom prst="rect">
            <a:avLst/>
          </a:prstGeom>
          <a:solidFill>
            <a:srgbClr val="F2F2F2"/>
          </a:solidFill>
          <a:ln>
            <a:noFill/>
          </a:ln>
        </p:spPr>
      </p:pic>
      <p:sp>
        <p:nvSpPr>
          <p:cNvPr id="157" name="Google Shape;157;p30"/>
          <p:cNvSpPr txBox="1"/>
          <p:nvPr>
            <p:ph type="title"/>
          </p:nvPr>
        </p:nvSpPr>
        <p:spPr>
          <a:xfrm>
            <a:off x="419100" y="833438"/>
            <a:ext cx="8267700" cy="8478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
                <a:latin typeface="Arial"/>
                <a:ea typeface="Arial"/>
                <a:cs typeface="Arial"/>
                <a:sym typeface="Arial"/>
              </a:rPr>
              <a:t>Who We Are</a:t>
            </a:r>
            <a:endParaRPr/>
          </a:p>
        </p:txBody>
      </p:sp>
      <p:sp>
        <p:nvSpPr>
          <p:cNvPr id="158" name="Google Shape;158;p30"/>
          <p:cNvSpPr/>
          <p:nvPr/>
        </p:nvSpPr>
        <p:spPr>
          <a:xfrm>
            <a:off x="4313238" y="360363"/>
            <a:ext cx="1622400" cy="1622400"/>
          </a:xfrm>
          <a:prstGeom prst="ellipse">
            <a:avLst/>
          </a:prstGeom>
          <a:solidFill>
            <a:schemeClr val="lt1"/>
          </a:solidFill>
          <a:ln cap="flat" cmpd="sng" w="57150">
            <a:solidFill>
              <a:srgbClr val="D61F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59" name="Google Shape;159;p30"/>
          <p:cNvSpPr txBox="1"/>
          <p:nvPr/>
        </p:nvSpPr>
        <p:spPr>
          <a:xfrm>
            <a:off x="4461910" y="633413"/>
            <a:ext cx="1312800" cy="1067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rgbClr val="D61F27"/>
                </a:solidFill>
                <a:latin typeface="Arial"/>
                <a:ea typeface="Arial"/>
                <a:cs typeface="Arial"/>
                <a:sym typeface="Arial"/>
              </a:rPr>
              <a:t>FOUNDED</a:t>
            </a:r>
            <a:endParaRPr/>
          </a:p>
          <a:p>
            <a:pPr indent="0" lvl="0" marL="0" marR="0" rtl="0" algn="ctr">
              <a:spcBef>
                <a:spcPts val="0"/>
              </a:spcBef>
              <a:spcAft>
                <a:spcPts val="0"/>
              </a:spcAft>
              <a:buNone/>
            </a:pPr>
            <a:r>
              <a:rPr b="0" i="0" lang="en" sz="3300" u="none" cap="none" strike="noStrike">
                <a:solidFill>
                  <a:srgbClr val="D61F27"/>
                </a:solidFill>
                <a:latin typeface="Arial"/>
                <a:ea typeface="Arial"/>
                <a:cs typeface="Arial"/>
                <a:sym typeface="Arial"/>
              </a:rPr>
              <a:t>1957</a:t>
            </a:r>
            <a:endParaRPr/>
          </a:p>
          <a:p>
            <a:pPr indent="0" lvl="0" marL="0" marR="0" rtl="0" algn="ctr">
              <a:spcBef>
                <a:spcPts val="0"/>
              </a:spcBef>
              <a:spcAft>
                <a:spcPts val="0"/>
              </a:spcAft>
              <a:buNone/>
            </a:pPr>
            <a:r>
              <a:rPr b="0" i="0" lang="en" sz="1013" u="none" cap="none" strike="noStrike">
                <a:solidFill>
                  <a:srgbClr val="D61F27"/>
                </a:solidFill>
                <a:latin typeface="Arial"/>
                <a:ea typeface="Arial"/>
                <a:cs typeface="Arial"/>
                <a:sym typeface="Arial"/>
              </a:rPr>
              <a:t>Long Island, New York</a:t>
            </a:r>
            <a:endParaRPr/>
          </a:p>
        </p:txBody>
      </p:sp>
      <p:sp>
        <p:nvSpPr>
          <p:cNvPr id="160" name="Google Shape;160;p30"/>
          <p:cNvSpPr/>
          <p:nvPr/>
        </p:nvSpPr>
        <p:spPr>
          <a:xfrm>
            <a:off x="1316038" y="1590675"/>
            <a:ext cx="1622400" cy="1622400"/>
          </a:xfrm>
          <a:prstGeom prst="ellipse">
            <a:avLst/>
          </a:prstGeom>
          <a:solidFill>
            <a:schemeClr val="lt1"/>
          </a:solidFill>
          <a:ln cap="flat" cmpd="sng" w="57150">
            <a:solidFill>
              <a:srgbClr val="A71E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61" name="Google Shape;161;p30"/>
          <p:cNvSpPr txBox="1"/>
          <p:nvPr/>
        </p:nvSpPr>
        <p:spPr>
          <a:xfrm>
            <a:off x="1469233" y="1868487"/>
            <a:ext cx="131280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2100" u="none" cap="none" strike="noStrike">
                <a:solidFill>
                  <a:srgbClr val="A71E23"/>
                </a:solidFill>
                <a:latin typeface="Arial"/>
                <a:ea typeface="Arial"/>
                <a:cs typeface="Arial"/>
                <a:sym typeface="Arial"/>
              </a:rPr>
              <a:t>TOP</a:t>
            </a:r>
            <a:br>
              <a:rPr b="1" i="0" lang="en" sz="1013" u="none" cap="none" strike="noStrike">
                <a:solidFill>
                  <a:srgbClr val="A71E23"/>
                </a:solidFill>
                <a:latin typeface="Arial"/>
                <a:ea typeface="Arial"/>
                <a:cs typeface="Arial"/>
                <a:sym typeface="Arial"/>
              </a:rPr>
            </a:br>
            <a:r>
              <a:rPr b="1" i="0" lang="en" sz="3300" u="none" cap="none" strike="noStrike">
                <a:solidFill>
                  <a:srgbClr val="A71E23"/>
                </a:solidFill>
                <a:latin typeface="Arial"/>
                <a:ea typeface="Arial"/>
                <a:cs typeface="Arial"/>
                <a:sym typeface="Arial"/>
              </a:rPr>
              <a:t>100</a:t>
            </a:r>
            <a:endParaRPr/>
          </a:p>
          <a:p>
            <a:pPr indent="0" lvl="0" marL="0" marR="0" rtl="0" algn="ctr">
              <a:lnSpc>
                <a:spcPct val="122902"/>
              </a:lnSpc>
              <a:spcBef>
                <a:spcPts val="0"/>
              </a:spcBef>
              <a:spcAft>
                <a:spcPts val="0"/>
              </a:spcAft>
              <a:buNone/>
            </a:pPr>
            <a:r>
              <a:rPr b="0" i="0" lang="en" sz="1013" u="none" cap="none" strike="noStrike">
                <a:solidFill>
                  <a:srgbClr val="A71E23"/>
                </a:solidFill>
                <a:latin typeface="Arial"/>
                <a:ea typeface="Arial"/>
                <a:cs typeface="Arial"/>
                <a:sym typeface="Arial"/>
              </a:rPr>
              <a:t>universities in the nation</a:t>
            </a:r>
            <a:r>
              <a:rPr b="0" baseline="30000" i="0" lang="en" sz="1013" u="none" cap="none" strike="noStrike">
                <a:solidFill>
                  <a:srgbClr val="A71E23"/>
                </a:solidFill>
                <a:latin typeface="Arial"/>
                <a:ea typeface="Arial"/>
                <a:cs typeface="Arial"/>
                <a:sym typeface="Arial"/>
              </a:rPr>
              <a:t>*</a:t>
            </a:r>
            <a:endParaRPr/>
          </a:p>
        </p:txBody>
      </p:sp>
      <p:sp>
        <p:nvSpPr>
          <p:cNvPr id="162" name="Google Shape;162;p30"/>
          <p:cNvSpPr/>
          <p:nvPr/>
        </p:nvSpPr>
        <p:spPr>
          <a:xfrm>
            <a:off x="5689600" y="3322638"/>
            <a:ext cx="1622400" cy="1622400"/>
          </a:xfrm>
          <a:prstGeom prst="ellipse">
            <a:avLst/>
          </a:prstGeom>
          <a:solidFill>
            <a:schemeClr val="lt1"/>
          </a:solidFill>
          <a:ln cap="flat" cmpd="sng" w="5715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63" name="Google Shape;163;p30"/>
          <p:cNvSpPr txBox="1"/>
          <p:nvPr/>
        </p:nvSpPr>
        <p:spPr>
          <a:xfrm>
            <a:off x="3108325" y="4826000"/>
            <a:ext cx="2927400" cy="230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900" u="none" cap="none" strike="noStrike">
                <a:solidFill>
                  <a:schemeClr val="lt1"/>
                </a:solidFill>
                <a:latin typeface="Arial"/>
                <a:ea typeface="Arial"/>
                <a:cs typeface="Arial"/>
                <a:sym typeface="Arial"/>
              </a:rPr>
              <a:t>*U.S.News &amp; World Report</a:t>
            </a:r>
            <a:endParaRPr/>
          </a:p>
        </p:txBody>
      </p:sp>
      <p:sp>
        <p:nvSpPr>
          <p:cNvPr id="164" name="Google Shape;164;p30"/>
          <p:cNvSpPr/>
          <p:nvPr/>
        </p:nvSpPr>
        <p:spPr>
          <a:xfrm>
            <a:off x="6000750" y="1162050"/>
            <a:ext cx="1698600" cy="1700100"/>
          </a:xfrm>
          <a:prstGeom prst="ellipse">
            <a:avLst/>
          </a:prstGeom>
          <a:solidFill>
            <a:schemeClr val="lt1"/>
          </a:solidFill>
          <a:ln cap="flat" cmpd="sng" w="57150">
            <a:solidFill>
              <a:srgbClr val="7B0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65" name="Google Shape;165;p30"/>
          <p:cNvSpPr txBox="1"/>
          <p:nvPr/>
        </p:nvSpPr>
        <p:spPr>
          <a:xfrm>
            <a:off x="6000750" y="1611313"/>
            <a:ext cx="1698600" cy="716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rgbClr val="7B0C00"/>
                </a:solidFill>
                <a:latin typeface="Arial"/>
                <a:ea typeface="Arial"/>
                <a:cs typeface="Arial"/>
                <a:sym typeface="Arial"/>
              </a:rPr>
              <a:t>Member of the Association of</a:t>
            </a:r>
            <a:endParaRPr/>
          </a:p>
          <a:p>
            <a:pPr indent="0" lvl="0" marL="0" marR="0" rtl="0" algn="ctr">
              <a:spcBef>
                <a:spcPts val="0"/>
              </a:spcBef>
              <a:spcAft>
                <a:spcPts val="0"/>
              </a:spcAft>
              <a:buNone/>
            </a:pPr>
            <a:r>
              <a:rPr b="0" i="0" lang="en" sz="1013" u="none" cap="none" strike="noStrike">
                <a:solidFill>
                  <a:srgbClr val="7B0C00"/>
                </a:solidFill>
                <a:latin typeface="Arial"/>
                <a:ea typeface="Arial"/>
                <a:cs typeface="Arial"/>
                <a:sym typeface="Arial"/>
              </a:rPr>
              <a:t>American </a:t>
            </a:r>
            <a:br>
              <a:rPr b="0" i="0" lang="en" sz="1013" u="none" cap="none" strike="noStrike">
                <a:solidFill>
                  <a:srgbClr val="7B0C00"/>
                </a:solidFill>
                <a:latin typeface="Arial"/>
                <a:ea typeface="Arial"/>
                <a:cs typeface="Arial"/>
                <a:sym typeface="Arial"/>
              </a:rPr>
            </a:br>
            <a:r>
              <a:rPr b="0" i="0" lang="en" sz="1013" u="none" cap="none" strike="noStrike">
                <a:solidFill>
                  <a:srgbClr val="7B0C00"/>
                </a:solidFill>
                <a:latin typeface="Arial"/>
                <a:ea typeface="Arial"/>
                <a:cs typeface="Arial"/>
                <a:sym typeface="Arial"/>
              </a:rPr>
              <a:t>Universities</a:t>
            </a:r>
            <a:endParaRPr/>
          </a:p>
        </p:txBody>
      </p:sp>
      <p:sp>
        <p:nvSpPr>
          <p:cNvPr id="166" name="Google Shape;166;p30"/>
          <p:cNvSpPr txBox="1"/>
          <p:nvPr/>
        </p:nvSpPr>
        <p:spPr>
          <a:xfrm>
            <a:off x="5845175" y="3609173"/>
            <a:ext cx="1312800" cy="10668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2100" u="none" cap="none" strike="noStrike">
                <a:solidFill>
                  <a:srgbClr val="595959"/>
                </a:solidFill>
                <a:latin typeface="Arial"/>
                <a:ea typeface="Arial"/>
                <a:cs typeface="Arial"/>
                <a:sym typeface="Arial"/>
              </a:rPr>
              <a:t>TOP</a:t>
            </a:r>
            <a:br>
              <a:rPr b="1" i="0" lang="en" sz="1013" u="none" cap="none" strike="noStrike">
                <a:solidFill>
                  <a:srgbClr val="595959"/>
                </a:solidFill>
                <a:latin typeface="Arial"/>
                <a:ea typeface="Arial"/>
                <a:cs typeface="Arial"/>
                <a:sym typeface="Arial"/>
              </a:rPr>
            </a:br>
            <a:r>
              <a:rPr b="1" i="0" lang="en" sz="3300" u="none" cap="none" strike="noStrike">
                <a:solidFill>
                  <a:srgbClr val="595959"/>
                </a:solidFill>
                <a:latin typeface="Arial"/>
                <a:ea typeface="Arial"/>
                <a:cs typeface="Arial"/>
                <a:sym typeface="Arial"/>
              </a:rPr>
              <a:t>50</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public</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universities</a:t>
            </a:r>
            <a:r>
              <a:rPr b="0" baseline="30000" i="0" lang="en" sz="1013" u="none" cap="none" strike="noStrike">
                <a:solidFill>
                  <a:srgbClr val="595959"/>
                </a:solidFill>
                <a:latin typeface="Arial"/>
                <a:ea typeface="Arial"/>
                <a:cs typeface="Arial"/>
                <a:sym typeface="Aria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8"/>
          <p:cNvSpPr txBox="1"/>
          <p:nvPr>
            <p:ph type="title"/>
          </p:nvPr>
        </p:nvSpPr>
        <p:spPr>
          <a:xfrm>
            <a:off x="580175" y="539350"/>
            <a:ext cx="8056500" cy="60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2000"/>
              <a:t>FSA Launches Major Plastic Waste</a:t>
            </a:r>
            <a:endParaRPr sz="2000"/>
          </a:p>
          <a:p>
            <a:pPr indent="0" lvl="0" marL="0" rtl="0" algn="l">
              <a:lnSpc>
                <a:spcPct val="100000"/>
              </a:lnSpc>
              <a:spcBef>
                <a:spcPts val="0"/>
              </a:spcBef>
              <a:spcAft>
                <a:spcPts val="0"/>
              </a:spcAft>
              <a:buClr>
                <a:schemeClr val="dk1"/>
              </a:buClr>
              <a:buSzPts val="1100"/>
              <a:buFont typeface="Arial"/>
              <a:buNone/>
            </a:pPr>
            <a:r>
              <a:rPr lang="en" sz="2000"/>
              <a:t>Reduction in Dining Services</a:t>
            </a:r>
            <a:endParaRPr sz="2000"/>
          </a:p>
        </p:txBody>
      </p:sp>
      <p:sp>
        <p:nvSpPr>
          <p:cNvPr id="327" name="Google Shape;327;p48"/>
          <p:cNvSpPr txBox="1"/>
          <p:nvPr/>
        </p:nvSpPr>
        <p:spPr>
          <a:xfrm>
            <a:off x="769950" y="1412875"/>
            <a:ext cx="3889500" cy="286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Plastic clamshell containers (24,000) replaced with a hinged container made from sugarcane. </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The </a:t>
            </a:r>
            <a:r>
              <a:rPr lang="en" sz="1200">
                <a:solidFill>
                  <a:srgbClr val="990000"/>
                </a:solidFill>
                <a:highlight>
                  <a:srgbClr val="FFFFFF"/>
                </a:highlight>
                <a:uFill>
                  <a:noFill/>
                </a:uFill>
                <a:hlinkClick r:id="rId3"/>
              </a:rPr>
              <a:t>reusable takeout container program</a:t>
            </a:r>
            <a:r>
              <a:rPr lang="en" sz="1200">
                <a:solidFill>
                  <a:srgbClr val="4B4B4B"/>
                </a:solidFill>
                <a:highlight>
                  <a:srgbClr val="FFFFFF"/>
                </a:highlight>
              </a:rPr>
              <a:t> (5000) is now offered at three dining locations. </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Plastic hero sandwich containers replaced with paper boats and paper liners.</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Soup container plastic lids have been replaced with paper lids. </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Stir-fry to-go containers with plastic lids have been replaced with a lid made from pulp. </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Smoothie cups are made from Greenware plant-based containers.</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The new ecotainer coffee cups (96,000) have lids made from pulp. </a:t>
            </a:r>
            <a:endParaRPr sz="1200">
              <a:solidFill>
                <a:srgbClr val="4B4B4B"/>
              </a:solidFill>
              <a:highlight>
                <a:srgbClr val="FFFFFF"/>
              </a:highlight>
            </a:endParaRPr>
          </a:p>
          <a:p>
            <a:pPr indent="0" lvl="0" marL="0" rtl="0" algn="l">
              <a:spcBef>
                <a:spcPts val="2100"/>
              </a:spcBef>
              <a:spcAft>
                <a:spcPts val="0"/>
              </a:spcAft>
              <a:buNone/>
            </a:pPr>
            <a:r>
              <a:t/>
            </a:r>
            <a:endParaRPr sz="1200">
              <a:latin typeface="Calibri"/>
              <a:ea typeface="Calibri"/>
              <a:cs typeface="Calibri"/>
              <a:sym typeface="Calibri"/>
            </a:endParaRPr>
          </a:p>
        </p:txBody>
      </p:sp>
      <p:pic>
        <p:nvPicPr>
          <p:cNvPr id="328" name="Google Shape;328;p48"/>
          <p:cNvPicPr preferRelativeResize="0"/>
          <p:nvPr/>
        </p:nvPicPr>
        <p:blipFill>
          <a:blip r:embed="rId4">
            <a:alphaModFix/>
          </a:blip>
          <a:stretch>
            <a:fillRect/>
          </a:stretch>
        </p:blipFill>
        <p:spPr>
          <a:xfrm>
            <a:off x="5049275" y="1087425"/>
            <a:ext cx="3587401" cy="26905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9"/>
          <p:cNvSpPr txBox="1"/>
          <p:nvPr>
            <p:ph type="title"/>
          </p:nvPr>
        </p:nvSpPr>
        <p:spPr>
          <a:xfrm>
            <a:off x="580175" y="539350"/>
            <a:ext cx="8056500" cy="60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2000"/>
              <a:t>FSA Launches Major Plastic Waste</a:t>
            </a:r>
            <a:endParaRPr sz="2000"/>
          </a:p>
          <a:p>
            <a:pPr indent="0" lvl="0" marL="0" rtl="0" algn="l">
              <a:lnSpc>
                <a:spcPct val="100000"/>
              </a:lnSpc>
              <a:spcBef>
                <a:spcPts val="0"/>
              </a:spcBef>
              <a:spcAft>
                <a:spcPts val="0"/>
              </a:spcAft>
              <a:buClr>
                <a:schemeClr val="dk1"/>
              </a:buClr>
              <a:buSzPts val="1100"/>
              <a:buFont typeface="Arial"/>
              <a:buNone/>
            </a:pPr>
            <a:r>
              <a:rPr lang="en" sz="2000"/>
              <a:t>Reduction in Dining Services</a:t>
            </a:r>
            <a:endParaRPr sz="2000"/>
          </a:p>
        </p:txBody>
      </p:sp>
      <p:sp>
        <p:nvSpPr>
          <p:cNvPr id="334" name="Google Shape;334;p49"/>
          <p:cNvSpPr txBox="1"/>
          <p:nvPr/>
        </p:nvSpPr>
        <p:spPr>
          <a:xfrm>
            <a:off x="417250" y="1276325"/>
            <a:ext cx="4278600" cy="312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latin typeface="Calibri"/>
              <a:ea typeface="Calibri"/>
              <a:cs typeface="Calibri"/>
              <a:sym typeface="Calibri"/>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Plastic straws have been eliminated from dining locations, corn straws are only available upon request at the cashier. T</a:t>
            </a:r>
            <a:endParaRPr sz="1200">
              <a:solidFill>
                <a:srgbClr val="4B4B4B"/>
              </a:solidFill>
              <a:highlight>
                <a:srgbClr val="FFFFFF"/>
              </a:highlight>
            </a:endParaRPr>
          </a:p>
          <a:p>
            <a:pPr indent="-304800" lvl="0" marL="457200" rtl="0" algn="l">
              <a:lnSpc>
                <a:spcPct val="115000"/>
              </a:lnSpc>
              <a:spcBef>
                <a:spcPts val="0"/>
              </a:spcBef>
              <a:spcAft>
                <a:spcPts val="0"/>
              </a:spcAft>
              <a:buClr>
                <a:srgbClr val="4B4B4B"/>
              </a:buClr>
              <a:buSzPts val="1200"/>
              <a:buChar char="●"/>
            </a:pPr>
            <a:r>
              <a:rPr lang="en" sz="1200">
                <a:solidFill>
                  <a:srgbClr val="4B4B4B"/>
                </a:solidFill>
                <a:highlight>
                  <a:srgbClr val="FFFFFF"/>
                </a:highlight>
              </a:rPr>
              <a:t>Our campus convenience stores no longer offer plastic bags for purchase and instead sell reusable tote bags </a:t>
            </a:r>
            <a:endParaRPr sz="1200">
              <a:solidFill>
                <a:srgbClr val="4B4B4B"/>
              </a:solidFill>
              <a:highlight>
                <a:srgbClr val="FFFFFF"/>
              </a:highlight>
            </a:endParaRPr>
          </a:p>
          <a:p>
            <a:pPr indent="0" lvl="0" marL="457200" rtl="0" algn="l">
              <a:lnSpc>
                <a:spcPct val="115000"/>
              </a:lnSpc>
              <a:spcBef>
                <a:spcPts val="2100"/>
              </a:spcBef>
              <a:spcAft>
                <a:spcPts val="0"/>
              </a:spcAft>
              <a:buNone/>
            </a:pPr>
            <a:r>
              <a:rPr lang="en" sz="1200">
                <a:solidFill>
                  <a:srgbClr val="4B4B4B"/>
                </a:solidFill>
                <a:highlight>
                  <a:srgbClr val="FFFFFF"/>
                </a:highlight>
              </a:rPr>
              <a:t>“We pride ourselves on finding ways to make Stony Brook a more sustainable campus, and this impactful transition away from disposable plastics will annually decrease the use of over 300,000 plastic serveware items from the SAC Food Court, for instance,” stated Dawn Villacci, FSA Manager for Campus Dining.</a:t>
            </a:r>
            <a:endParaRPr sz="1200">
              <a:solidFill>
                <a:schemeClr val="dk1"/>
              </a:solidFill>
              <a:latin typeface="Calibri"/>
              <a:ea typeface="Calibri"/>
              <a:cs typeface="Calibri"/>
              <a:sym typeface="Calibri"/>
            </a:endParaRPr>
          </a:p>
          <a:p>
            <a:pPr indent="0" lvl="0" marL="0" rtl="0" algn="l">
              <a:spcBef>
                <a:spcPts val="21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pic>
        <p:nvPicPr>
          <p:cNvPr id="335" name="Google Shape;335;p49"/>
          <p:cNvPicPr preferRelativeResize="0"/>
          <p:nvPr/>
        </p:nvPicPr>
        <p:blipFill>
          <a:blip r:embed="rId3">
            <a:alphaModFix/>
          </a:blip>
          <a:stretch>
            <a:fillRect/>
          </a:stretch>
        </p:blipFill>
        <p:spPr>
          <a:xfrm>
            <a:off x="4936849" y="1496031"/>
            <a:ext cx="3889500" cy="2592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1"/>
          <p:cNvSpPr txBox="1"/>
          <p:nvPr>
            <p:ph type="title"/>
          </p:nvPr>
        </p:nvSpPr>
        <p:spPr>
          <a:xfrm>
            <a:off x="419100" y="833438"/>
            <a:ext cx="8267700" cy="8478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
                <a:latin typeface="Arial"/>
                <a:ea typeface="Arial"/>
                <a:cs typeface="Arial"/>
                <a:sym typeface="Arial"/>
              </a:rPr>
              <a:t>Who We Are</a:t>
            </a:r>
            <a:endParaRPr/>
          </a:p>
        </p:txBody>
      </p:sp>
      <p:pic>
        <p:nvPicPr>
          <p:cNvPr id="173" name="Google Shape;173;p31"/>
          <p:cNvPicPr preferRelativeResize="0"/>
          <p:nvPr>
            <p:ph idx="2" type="pic"/>
          </p:nvPr>
        </p:nvPicPr>
        <p:blipFill rotWithShape="1">
          <a:blip r:embed="rId3">
            <a:alphaModFix/>
          </a:blip>
          <a:srcRect b="10531" l="0" r="0" t="10523"/>
          <a:stretch/>
        </p:blipFill>
        <p:spPr>
          <a:xfrm>
            <a:off x="419100" y="1257300"/>
            <a:ext cx="8267700" cy="3264000"/>
          </a:xfrm>
          <a:prstGeom prst="rect">
            <a:avLst/>
          </a:prstGeom>
          <a:solidFill>
            <a:srgbClr val="F2F2F2"/>
          </a:solidFill>
          <a:ln>
            <a:noFill/>
          </a:ln>
        </p:spPr>
      </p:pic>
      <p:sp>
        <p:nvSpPr>
          <p:cNvPr id="174" name="Google Shape;174;p31"/>
          <p:cNvSpPr/>
          <p:nvPr/>
        </p:nvSpPr>
        <p:spPr>
          <a:xfrm>
            <a:off x="4024313" y="555625"/>
            <a:ext cx="1623900" cy="1622400"/>
          </a:xfrm>
          <a:prstGeom prst="ellipse">
            <a:avLst/>
          </a:prstGeom>
          <a:solidFill>
            <a:schemeClr val="lt1"/>
          </a:solidFill>
          <a:ln cap="flat" cmpd="sng" w="57150">
            <a:solidFill>
              <a:srgbClr val="D61F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75" name="Google Shape;175;p31"/>
          <p:cNvSpPr/>
          <p:nvPr/>
        </p:nvSpPr>
        <p:spPr>
          <a:xfrm>
            <a:off x="531951" y="2250402"/>
            <a:ext cx="1622400" cy="1622400"/>
          </a:xfrm>
          <a:prstGeom prst="ellipse">
            <a:avLst/>
          </a:prstGeom>
          <a:solidFill>
            <a:schemeClr val="lt1"/>
          </a:solidFill>
          <a:ln cap="flat" cmpd="sng" w="57150">
            <a:solidFill>
              <a:srgbClr val="A71E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76" name="Google Shape;176;p31"/>
          <p:cNvSpPr txBox="1"/>
          <p:nvPr/>
        </p:nvSpPr>
        <p:spPr>
          <a:xfrm>
            <a:off x="531951" y="2691727"/>
            <a:ext cx="1622400" cy="7335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3300" u="none" cap="none" strike="noStrike">
                <a:solidFill>
                  <a:srgbClr val="A71E23"/>
                </a:solidFill>
                <a:latin typeface="Arial"/>
                <a:ea typeface="Arial"/>
                <a:cs typeface="Arial"/>
                <a:sym typeface="Arial"/>
              </a:rPr>
              <a:t>25</a:t>
            </a:r>
            <a:r>
              <a:rPr b="1" i="0" lang="en" sz="3000" u="none" cap="none" strike="noStrike">
                <a:solidFill>
                  <a:srgbClr val="A71E23"/>
                </a:solidFill>
                <a:latin typeface="Arial"/>
                <a:ea typeface="Arial"/>
                <a:cs typeface="Arial"/>
                <a:sym typeface="Arial"/>
              </a:rPr>
              <a:t>K</a:t>
            </a:r>
            <a:r>
              <a:rPr b="1" i="0" lang="en" sz="3300" u="none" cap="none" strike="noStrike">
                <a:solidFill>
                  <a:srgbClr val="A71E23"/>
                </a:solidFill>
                <a:latin typeface="Arial"/>
                <a:ea typeface="Arial"/>
                <a:cs typeface="Arial"/>
                <a:sym typeface="Arial"/>
              </a:rPr>
              <a:t>+</a:t>
            </a:r>
            <a:endParaRPr/>
          </a:p>
          <a:p>
            <a:pPr indent="0" lvl="0" marL="0" marR="0" rtl="0" algn="ctr">
              <a:lnSpc>
                <a:spcPct val="122902"/>
              </a:lnSpc>
              <a:spcBef>
                <a:spcPts val="0"/>
              </a:spcBef>
              <a:spcAft>
                <a:spcPts val="0"/>
              </a:spcAft>
              <a:buNone/>
            </a:pPr>
            <a:r>
              <a:rPr b="0" i="0" lang="en" sz="1013" u="none" cap="none" strike="noStrike">
                <a:solidFill>
                  <a:srgbClr val="A71E23"/>
                </a:solidFill>
                <a:latin typeface="Arial"/>
                <a:ea typeface="Arial"/>
                <a:cs typeface="Arial"/>
                <a:sym typeface="Arial"/>
              </a:rPr>
              <a:t>undergraduate</a:t>
            </a:r>
            <a:br>
              <a:rPr b="0" i="0" lang="en" sz="1013" u="none" cap="none" strike="noStrike">
                <a:solidFill>
                  <a:srgbClr val="A71E23"/>
                </a:solidFill>
                <a:latin typeface="Arial"/>
                <a:ea typeface="Arial"/>
                <a:cs typeface="Arial"/>
                <a:sym typeface="Arial"/>
              </a:rPr>
            </a:br>
            <a:r>
              <a:rPr b="0" i="0" lang="en" sz="1013" u="none" cap="none" strike="noStrike">
                <a:solidFill>
                  <a:srgbClr val="A71E23"/>
                </a:solidFill>
                <a:latin typeface="Arial"/>
                <a:ea typeface="Arial"/>
                <a:cs typeface="Arial"/>
                <a:sym typeface="Arial"/>
              </a:rPr>
              <a:t>and graduate students</a:t>
            </a:r>
            <a:endParaRPr/>
          </a:p>
        </p:txBody>
      </p:sp>
      <p:sp>
        <p:nvSpPr>
          <p:cNvPr id="177" name="Google Shape;177;p31"/>
          <p:cNvSpPr/>
          <p:nvPr/>
        </p:nvSpPr>
        <p:spPr>
          <a:xfrm>
            <a:off x="5718175" y="182563"/>
            <a:ext cx="1622400" cy="1622400"/>
          </a:xfrm>
          <a:prstGeom prst="ellipse">
            <a:avLst/>
          </a:prstGeom>
          <a:solidFill>
            <a:schemeClr val="lt1"/>
          </a:solidFill>
          <a:ln cap="flat" cmpd="sng" w="5715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78" name="Google Shape;178;p31"/>
          <p:cNvSpPr/>
          <p:nvPr/>
        </p:nvSpPr>
        <p:spPr>
          <a:xfrm>
            <a:off x="6728774" y="3087586"/>
            <a:ext cx="1700100" cy="1698600"/>
          </a:xfrm>
          <a:prstGeom prst="ellipse">
            <a:avLst/>
          </a:prstGeom>
          <a:solidFill>
            <a:schemeClr val="lt1"/>
          </a:solidFill>
          <a:ln cap="flat" cmpd="sng" w="57150">
            <a:solidFill>
              <a:srgbClr val="7B0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79" name="Google Shape;179;p31"/>
          <p:cNvSpPr txBox="1"/>
          <p:nvPr/>
        </p:nvSpPr>
        <p:spPr>
          <a:xfrm>
            <a:off x="6547798" y="3423038"/>
            <a:ext cx="2062200" cy="102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rgbClr val="7B0C00"/>
                </a:solidFill>
                <a:latin typeface="Arial"/>
                <a:ea typeface="Arial"/>
                <a:cs typeface="Arial"/>
                <a:sym typeface="Arial"/>
              </a:rPr>
              <a:t>Students</a:t>
            </a:r>
            <a:br>
              <a:rPr b="0" i="0" lang="en" sz="1013" u="none" cap="none" strike="noStrike">
                <a:solidFill>
                  <a:srgbClr val="7B0C00"/>
                </a:solidFill>
                <a:latin typeface="Arial"/>
                <a:ea typeface="Arial"/>
                <a:cs typeface="Arial"/>
                <a:sym typeface="Arial"/>
              </a:rPr>
            </a:br>
            <a:r>
              <a:rPr b="0" i="0" lang="en" sz="1013" u="none" cap="none" strike="noStrike">
                <a:solidFill>
                  <a:srgbClr val="7B0C00"/>
                </a:solidFill>
                <a:latin typeface="Arial"/>
                <a:ea typeface="Arial"/>
                <a:cs typeface="Arial"/>
                <a:sym typeface="Arial"/>
              </a:rPr>
              <a:t>from nearly</a:t>
            </a:r>
            <a:br>
              <a:rPr b="0" i="0" lang="en" sz="1013" u="none" cap="none" strike="noStrike">
                <a:solidFill>
                  <a:srgbClr val="7B0C00"/>
                </a:solidFill>
                <a:latin typeface="Arial"/>
                <a:ea typeface="Arial"/>
                <a:cs typeface="Arial"/>
                <a:sym typeface="Arial"/>
              </a:rPr>
            </a:br>
            <a:r>
              <a:rPr b="1" i="0" lang="en" sz="1013" u="none" cap="none" strike="noStrike">
                <a:solidFill>
                  <a:srgbClr val="7B0C00"/>
                </a:solidFill>
                <a:latin typeface="Arial"/>
                <a:ea typeface="Arial"/>
                <a:cs typeface="Arial"/>
                <a:sym typeface="Arial"/>
              </a:rPr>
              <a:t>ALL 50 STATES</a:t>
            </a:r>
            <a:br>
              <a:rPr b="0" i="0" lang="en" sz="1013" u="none" cap="none" strike="noStrike">
                <a:solidFill>
                  <a:srgbClr val="7B0C00"/>
                </a:solidFill>
                <a:latin typeface="Arial"/>
                <a:ea typeface="Arial"/>
                <a:cs typeface="Arial"/>
                <a:sym typeface="Arial"/>
              </a:rPr>
            </a:br>
            <a:r>
              <a:rPr b="0" i="0" lang="en" sz="1013" u="none" cap="none" strike="noStrike">
                <a:solidFill>
                  <a:srgbClr val="7B0C00"/>
                </a:solidFill>
                <a:latin typeface="Arial"/>
                <a:ea typeface="Arial"/>
                <a:cs typeface="Arial"/>
                <a:sym typeface="Arial"/>
              </a:rPr>
              <a:t>and more than</a:t>
            </a:r>
            <a:br>
              <a:rPr b="0" i="0" lang="en" sz="1013" u="none" cap="none" strike="noStrike">
                <a:solidFill>
                  <a:srgbClr val="7B0C00"/>
                </a:solidFill>
                <a:latin typeface="Arial"/>
                <a:ea typeface="Arial"/>
                <a:cs typeface="Arial"/>
                <a:sym typeface="Arial"/>
              </a:rPr>
            </a:br>
            <a:r>
              <a:rPr b="1" i="0" lang="en" sz="1013" u="none" cap="none" strike="noStrike">
                <a:solidFill>
                  <a:srgbClr val="7B0C00"/>
                </a:solidFill>
                <a:latin typeface="Arial"/>
                <a:ea typeface="Arial"/>
                <a:cs typeface="Arial"/>
                <a:sym typeface="Arial"/>
              </a:rPr>
              <a:t>150</a:t>
            </a:r>
            <a:br>
              <a:rPr b="1" i="0" lang="en" sz="1013" u="none" cap="none" strike="noStrike">
                <a:solidFill>
                  <a:srgbClr val="7B0C00"/>
                </a:solidFill>
                <a:latin typeface="Arial"/>
                <a:ea typeface="Arial"/>
                <a:cs typeface="Arial"/>
                <a:sym typeface="Arial"/>
              </a:rPr>
            </a:br>
            <a:r>
              <a:rPr b="1" i="0" lang="en" sz="1013" u="none" cap="none" strike="noStrike">
                <a:solidFill>
                  <a:srgbClr val="7B0C00"/>
                </a:solidFill>
                <a:latin typeface="Arial"/>
                <a:ea typeface="Arial"/>
                <a:cs typeface="Arial"/>
                <a:sym typeface="Arial"/>
              </a:rPr>
              <a:t>COUNTRIES</a:t>
            </a:r>
            <a:endParaRPr/>
          </a:p>
        </p:txBody>
      </p:sp>
      <p:sp>
        <p:nvSpPr>
          <p:cNvPr id="180" name="Google Shape;180;p31"/>
          <p:cNvSpPr txBox="1"/>
          <p:nvPr/>
        </p:nvSpPr>
        <p:spPr>
          <a:xfrm>
            <a:off x="5795963" y="661988"/>
            <a:ext cx="1467000" cy="7335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3300" u="none" cap="none" strike="noStrike">
                <a:solidFill>
                  <a:srgbClr val="595959"/>
                </a:solidFill>
                <a:latin typeface="Arial"/>
                <a:ea typeface="Arial"/>
                <a:cs typeface="Arial"/>
                <a:sym typeface="Arial"/>
              </a:rPr>
              <a:t>140+</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graduate</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programs</a:t>
            </a:r>
            <a:endParaRPr b="0" baseline="30000" i="0" sz="1013" u="none" cap="none" strike="noStrike">
              <a:solidFill>
                <a:srgbClr val="595959"/>
              </a:solidFill>
              <a:latin typeface="Arial"/>
              <a:ea typeface="Arial"/>
              <a:cs typeface="Arial"/>
              <a:sym typeface="Arial"/>
            </a:endParaRPr>
          </a:p>
        </p:txBody>
      </p:sp>
      <p:sp>
        <p:nvSpPr>
          <p:cNvPr id="181" name="Google Shape;181;p31"/>
          <p:cNvSpPr txBox="1"/>
          <p:nvPr/>
        </p:nvSpPr>
        <p:spPr>
          <a:xfrm>
            <a:off x="4024313" y="1028700"/>
            <a:ext cx="1623900" cy="7335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3300" u="none" cap="none" strike="noStrike">
                <a:solidFill>
                  <a:srgbClr val="D61F27"/>
                </a:solidFill>
                <a:latin typeface="Arial"/>
                <a:ea typeface="Arial"/>
                <a:cs typeface="Arial"/>
                <a:sym typeface="Arial"/>
              </a:rPr>
              <a:t>200+</a:t>
            </a:r>
            <a:endParaRPr/>
          </a:p>
          <a:p>
            <a:pPr indent="0" lvl="0" marL="0" marR="0" rtl="0" algn="ctr">
              <a:lnSpc>
                <a:spcPct val="122902"/>
              </a:lnSpc>
              <a:spcBef>
                <a:spcPts val="0"/>
              </a:spcBef>
              <a:spcAft>
                <a:spcPts val="0"/>
              </a:spcAft>
              <a:buNone/>
            </a:pPr>
            <a:r>
              <a:rPr b="0" i="0" lang="en" sz="1013" u="none" cap="none" strike="noStrike">
                <a:solidFill>
                  <a:srgbClr val="D61F27"/>
                </a:solidFill>
                <a:latin typeface="Arial"/>
                <a:ea typeface="Arial"/>
                <a:cs typeface="Arial"/>
                <a:sym typeface="Arial"/>
              </a:rPr>
              <a:t>undergraduate</a:t>
            </a:r>
            <a:endParaRPr/>
          </a:p>
          <a:p>
            <a:pPr indent="0" lvl="0" marL="0" marR="0" rtl="0" algn="ctr">
              <a:lnSpc>
                <a:spcPct val="122902"/>
              </a:lnSpc>
              <a:spcBef>
                <a:spcPts val="0"/>
              </a:spcBef>
              <a:spcAft>
                <a:spcPts val="0"/>
              </a:spcAft>
              <a:buNone/>
            </a:pPr>
            <a:r>
              <a:rPr b="0" i="0" lang="en" sz="1013" u="none" cap="none" strike="noStrike">
                <a:solidFill>
                  <a:srgbClr val="D61F27"/>
                </a:solidFill>
                <a:latin typeface="Arial"/>
                <a:ea typeface="Arial"/>
                <a:cs typeface="Arial"/>
                <a:sym typeface="Arial"/>
              </a:rPr>
              <a:t>programs</a:t>
            </a:r>
            <a:endParaRPr b="0" baseline="30000" i="0" sz="1013" u="none" cap="none" strike="noStrike">
              <a:solidFill>
                <a:srgbClr val="D61F27"/>
              </a:solidFill>
              <a:latin typeface="Arial"/>
              <a:ea typeface="Arial"/>
              <a:cs typeface="Arial"/>
              <a:sym typeface="Arial"/>
            </a:endParaRPr>
          </a:p>
        </p:txBody>
      </p:sp>
      <p:sp>
        <p:nvSpPr>
          <p:cNvPr id="182" name="Google Shape;182;p31"/>
          <p:cNvSpPr/>
          <p:nvPr/>
        </p:nvSpPr>
        <p:spPr>
          <a:xfrm>
            <a:off x="1793328" y="3436678"/>
            <a:ext cx="1525800" cy="1525800"/>
          </a:xfrm>
          <a:prstGeom prst="ellipse">
            <a:avLst/>
          </a:prstGeom>
          <a:solidFill>
            <a:schemeClr val="lt1"/>
          </a:solidFill>
          <a:ln cap="flat" cmpd="sng" w="5715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83" name="Google Shape;183;p31"/>
          <p:cNvSpPr txBox="1"/>
          <p:nvPr/>
        </p:nvSpPr>
        <p:spPr>
          <a:xfrm>
            <a:off x="1871115" y="3863923"/>
            <a:ext cx="1379400" cy="5796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3300" u="none" cap="none" strike="noStrike">
                <a:solidFill>
                  <a:srgbClr val="595959"/>
                </a:solidFill>
                <a:latin typeface="Arial"/>
                <a:ea typeface="Arial"/>
                <a:cs typeface="Arial"/>
                <a:sym typeface="Arial"/>
              </a:rPr>
              <a:t>14K+</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Faculty and staff</a:t>
            </a:r>
            <a:endParaRPr b="0" baseline="30000" i="0" sz="1013" u="none" cap="none" strike="noStrike">
              <a:solidFill>
                <a:srgbClr val="595959"/>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419100" y="833438"/>
            <a:ext cx="8267700" cy="8478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lang="en">
                <a:latin typeface="Arial"/>
                <a:ea typeface="Arial"/>
                <a:cs typeface="Arial"/>
                <a:sym typeface="Arial"/>
              </a:rPr>
              <a:t>Southampton</a:t>
            </a:r>
            <a:endParaRPr/>
          </a:p>
        </p:txBody>
      </p:sp>
      <p:pic>
        <p:nvPicPr>
          <p:cNvPr id="190" name="Google Shape;190;p32"/>
          <p:cNvPicPr preferRelativeResize="0"/>
          <p:nvPr>
            <p:ph idx="2" type="pic"/>
          </p:nvPr>
        </p:nvPicPr>
        <p:blipFill rotWithShape="1">
          <a:blip r:embed="rId3">
            <a:alphaModFix/>
          </a:blip>
          <a:srcRect b="2569" l="0" r="10793" t="28555"/>
          <a:stretch/>
        </p:blipFill>
        <p:spPr>
          <a:xfrm>
            <a:off x="454025" y="1181100"/>
            <a:ext cx="8232900" cy="3351300"/>
          </a:xfrm>
          <a:prstGeom prst="rect">
            <a:avLst/>
          </a:prstGeom>
          <a:solidFill>
            <a:srgbClr val="F2F2F2"/>
          </a:solidFill>
          <a:ln>
            <a:noFill/>
          </a:ln>
        </p:spPr>
      </p:pic>
      <p:sp>
        <p:nvSpPr>
          <p:cNvPr id="191" name="Google Shape;191;p32"/>
          <p:cNvSpPr/>
          <p:nvPr/>
        </p:nvSpPr>
        <p:spPr>
          <a:xfrm>
            <a:off x="4896675" y="774497"/>
            <a:ext cx="1622400" cy="1622400"/>
          </a:xfrm>
          <a:prstGeom prst="ellipse">
            <a:avLst/>
          </a:prstGeom>
          <a:solidFill>
            <a:schemeClr val="lt1"/>
          </a:solidFill>
          <a:ln cap="flat" cmpd="sng" w="57150">
            <a:solidFill>
              <a:srgbClr val="A71E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92" name="Google Shape;192;p32"/>
          <p:cNvSpPr txBox="1"/>
          <p:nvPr/>
        </p:nvSpPr>
        <p:spPr>
          <a:xfrm>
            <a:off x="4896674" y="1248363"/>
            <a:ext cx="1622400" cy="887400"/>
          </a:xfrm>
          <a:prstGeom prst="rect">
            <a:avLst/>
          </a:prstGeom>
          <a:noFill/>
          <a:ln>
            <a:noFill/>
          </a:ln>
        </p:spPr>
        <p:txBody>
          <a:bodyPr anchorCtr="0" anchor="t" bIns="45700" lIns="91425" spcFirstLastPara="1" rIns="91425" wrap="square" tIns="45700">
            <a:noAutofit/>
          </a:bodyPr>
          <a:lstStyle/>
          <a:p>
            <a:pPr indent="0" lvl="0" marL="0" marR="0" rtl="0" algn="ctr">
              <a:lnSpc>
                <a:spcPct val="79545"/>
              </a:lnSpc>
              <a:spcBef>
                <a:spcPts val="0"/>
              </a:spcBef>
              <a:spcAft>
                <a:spcPts val="0"/>
              </a:spcAft>
              <a:buNone/>
            </a:pPr>
            <a:r>
              <a:rPr b="1" i="0" lang="en" sz="3300" u="none" cap="none" strike="noStrike">
                <a:solidFill>
                  <a:srgbClr val="A71E23"/>
                </a:solidFill>
                <a:latin typeface="Arial"/>
                <a:ea typeface="Arial"/>
                <a:cs typeface="Arial"/>
                <a:sym typeface="Arial"/>
              </a:rPr>
              <a:t>400+</a:t>
            </a:r>
            <a:endParaRPr/>
          </a:p>
          <a:p>
            <a:pPr indent="0" lvl="0" marL="0" marR="0" rtl="0" algn="ctr">
              <a:lnSpc>
                <a:spcPct val="122902"/>
              </a:lnSpc>
              <a:spcBef>
                <a:spcPts val="0"/>
              </a:spcBef>
              <a:spcAft>
                <a:spcPts val="0"/>
              </a:spcAft>
              <a:buNone/>
            </a:pPr>
            <a:r>
              <a:rPr b="0" i="0" lang="en" sz="1013" u="none" cap="none" strike="noStrike">
                <a:solidFill>
                  <a:srgbClr val="A71E23"/>
                </a:solidFill>
                <a:latin typeface="Arial"/>
                <a:ea typeface="Arial"/>
                <a:cs typeface="Arial"/>
                <a:sym typeface="Arial"/>
              </a:rPr>
              <a:t>Undergraduate and graduate students, faculty and staff</a:t>
            </a:r>
            <a:endParaRPr/>
          </a:p>
        </p:txBody>
      </p:sp>
      <p:sp>
        <p:nvSpPr>
          <p:cNvPr id="193" name="Google Shape;193;p32"/>
          <p:cNvSpPr/>
          <p:nvPr/>
        </p:nvSpPr>
        <p:spPr>
          <a:xfrm>
            <a:off x="6682697" y="350044"/>
            <a:ext cx="1622400" cy="1622400"/>
          </a:xfrm>
          <a:prstGeom prst="ellipse">
            <a:avLst/>
          </a:prstGeom>
          <a:solidFill>
            <a:schemeClr val="lt1"/>
          </a:solidFill>
          <a:ln cap="flat" cmpd="sng" w="5715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94" name="Google Shape;194;p32"/>
          <p:cNvSpPr/>
          <p:nvPr/>
        </p:nvSpPr>
        <p:spPr>
          <a:xfrm>
            <a:off x="7096487" y="3181350"/>
            <a:ext cx="1700100" cy="1698600"/>
          </a:xfrm>
          <a:prstGeom prst="ellipse">
            <a:avLst/>
          </a:prstGeom>
          <a:solidFill>
            <a:schemeClr val="lt1"/>
          </a:solidFill>
          <a:ln cap="flat" cmpd="sng" w="57150">
            <a:solidFill>
              <a:srgbClr val="7B0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95" name="Google Shape;195;p32"/>
          <p:cNvSpPr txBox="1"/>
          <p:nvPr/>
        </p:nvSpPr>
        <p:spPr>
          <a:xfrm>
            <a:off x="6915511" y="3525044"/>
            <a:ext cx="2062200" cy="1027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013" u="none" cap="none" strike="noStrike">
                <a:solidFill>
                  <a:srgbClr val="7B0C00"/>
                </a:solidFill>
                <a:latin typeface="Arial"/>
                <a:ea typeface="Arial"/>
                <a:cs typeface="Arial"/>
                <a:sym typeface="Arial"/>
              </a:rPr>
              <a:t>Supports major</a:t>
            </a:r>
            <a:endParaRPr/>
          </a:p>
          <a:p>
            <a:pPr indent="0" lvl="0" marL="0" marR="0" rtl="0" algn="ctr">
              <a:spcBef>
                <a:spcPts val="0"/>
              </a:spcBef>
              <a:spcAft>
                <a:spcPts val="0"/>
              </a:spcAft>
              <a:buNone/>
            </a:pPr>
            <a:r>
              <a:rPr b="0" i="0" lang="en" sz="1013" u="none" cap="none" strike="noStrike">
                <a:solidFill>
                  <a:srgbClr val="7B0C00"/>
                </a:solidFill>
                <a:latin typeface="Arial"/>
                <a:ea typeface="Arial"/>
                <a:cs typeface="Arial"/>
                <a:sym typeface="Arial"/>
              </a:rPr>
              <a:t>conferences:</a:t>
            </a:r>
            <a:endParaRPr/>
          </a:p>
          <a:p>
            <a:pPr indent="0" lvl="0" marL="0" marR="0" rtl="0" algn="ctr">
              <a:spcBef>
                <a:spcPts val="0"/>
              </a:spcBef>
              <a:spcAft>
                <a:spcPts val="0"/>
              </a:spcAft>
              <a:buNone/>
            </a:pPr>
            <a:r>
              <a:rPr b="1" i="0" lang="en" sz="1013" u="none" cap="none" strike="noStrike">
                <a:solidFill>
                  <a:srgbClr val="7B0C00"/>
                </a:solidFill>
                <a:latin typeface="Arial"/>
                <a:ea typeface="Arial"/>
                <a:cs typeface="Arial"/>
                <a:sym typeface="Arial"/>
              </a:rPr>
              <a:t>FOOD LAB</a:t>
            </a:r>
            <a:endParaRPr/>
          </a:p>
          <a:p>
            <a:pPr indent="0" lvl="0" marL="0" marR="0" rtl="0" algn="ctr">
              <a:spcBef>
                <a:spcPts val="0"/>
              </a:spcBef>
              <a:spcAft>
                <a:spcPts val="0"/>
              </a:spcAft>
              <a:buNone/>
            </a:pPr>
            <a:r>
              <a:rPr b="1" i="0" lang="en" sz="1013" u="none" cap="none" strike="noStrike">
                <a:solidFill>
                  <a:srgbClr val="7B0C00"/>
                </a:solidFill>
                <a:latin typeface="Arial"/>
                <a:ea typeface="Arial"/>
                <a:cs typeface="Arial"/>
                <a:sym typeface="Arial"/>
              </a:rPr>
              <a:t>&amp;</a:t>
            </a:r>
            <a:endParaRPr/>
          </a:p>
          <a:p>
            <a:pPr indent="0" lvl="0" marL="0" marR="0" rtl="0" algn="ctr">
              <a:spcBef>
                <a:spcPts val="0"/>
              </a:spcBef>
              <a:spcAft>
                <a:spcPts val="0"/>
              </a:spcAft>
              <a:buNone/>
            </a:pPr>
            <a:r>
              <a:rPr b="1" i="0" lang="en" sz="1013" u="none" cap="none" strike="noStrike">
                <a:solidFill>
                  <a:srgbClr val="7B0C00"/>
                </a:solidFill>
                <a:latin typeface="Arial"/>
                <a:ea typeface="Arial"/>
                <a:cs typeface="Arial"/>
                <a:sym typeface="Arial"/>
              </a:rPr>
              <a:t>SUMMER </a:t>
            </a:r>
            <a:endParaRPr/>
          </a:p>
          <a:p>
            <a:pPr indent="0" lvl="0" marL="0" marR="0" rtl="0" algn="ctr">
              <a:spcBef>
                <a:spcPts val="0"/>
              </a:spcBef>
              <a:spcAft>
                <a:spcPts val="0"/>
              </a:spcAft>
              <a:buNone/>
            </a:pPr>
            <a:r>
              <a:rPr b="1" i="0" lang="en" sz="1013" u="none" cap="none" strike="noStrike">
                <a:solidFill>
                  <a:srgbClr val="7B0C00"/>
                </a:solidFill>
                <a:latin typeface="Arial"/>
                <a:ea typeface="Arial"/>
                <a:cs typeface="Arial"/>
                <a:sym typeface="Arial"/>
              </a:rPr>
              <a:t>WRITERS </a:t>
            </a:r>
            <a:endParaRPr/>
          </a:p>
        </p:txBody>
      </p:sp>
      <p:sp>
        <p:nvSpPr>
          <p:cNvPr id="196" name="Google Shape;196;p32"/>
          <p:cNvSpPr txBox="1"/>
          <p:nvPr/>
        </p:nvSpPr>
        <p:spPr>
          <a:xfrm>
            <a:off x="6767055" y="833438"/>
            <a:ext cx="1467000" cy="733500"/>
          </a:xfrm>
          <a:prstGeom prst="rect">
            <a:avLst/>
          </a:prstGeom>
          <a:noFill/>
          <a:ln>
            <a:noFill/>
          </a:ln>
        </p:spPr>
        <p:txBody>
          <a:bodyPr anchorCtr="0" anchor="t" bIns="45700" lIns="91425" spcFirstLastPara="1" rIns="91425" wrap="square" tIns="45700">
            <a:noAutofit/>
          </a:bodyPr>
          <a:lstStyle/>
          <a:p>
            <a:pPr indent="0" lvl="0" marL="0" marR="0" rtl="0" algn="ctr">
              <a:lnSpc>
                <a:spcPct val="97222"/>
              </a:lnSpc>
              <a:spcBef>
                <a:spcPts val="0"/>
              </a:spcBef>
              <a:spcAft>
                <a:spcPts val="0"/>
              </a:spcAft>
              <a:buNone/>
            </a:pPr>
            <a:r>
              <a:rPr b="1" i="0" lang="en" sz="2700" u="none" cap="none" strike="noStrike">
                <a:solidFill>
                  <a:srgbClr val="595959"/>
                </a:solidFill>
                <a:latin typeface="Arial"/>
                <a:ea typeface="Arial"/>
                <a:cs typeface="Arial"/>
                <a:sym typeface="Arial"/>
              </a:rPr>
              <a:t>4 Core</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Academic Programs and growing</a:t>
            </a:r>
            <a:endParaRPr b="0" baseline="30000" i="0" sz="1013" u="none" cap="none" strike="noStrike">
              <a:solidFill>
                <a:srgbClr val="595959"/>
              </a:solidFill>
              <a:latin typeface="Arial"/>
              <a:ea typeface="Arial"/>
              <a:cs typeface="Arial"/>
              <a:sym typeface="Arial"/>
            </a:endParaRPr>
          </a:p>
        </p:txBody>
      </p:sp>
      <p:grpSp>
        <p:nvGrpSpPr>
          <p:cNvPr id="197" name="Google Shape;197;p32"/>
          <p:cNvGrpSpPr/>
          <p:nvPr/>
        </p:nvGrpSpPr>
        <p:grpSpPr>
          <a:xfrm>
            <a:off x="801710" y="2959890"/>
            <a:ext cx="1623900" cy="1622400"/>
            <a:chOff x="801710" y="2959890"/>
            <a:chExt cx="1623900" cy="1622400"/>
          </a:xfrm>
        </p:grpSpPr>
        <p:sp>
          <p:nvSpPr>
            <p:cNvPr id="198" name="Google Shape;198;p32"/>
            <p:cNvSpPr/>
            <p:nvPr/>
          </p:nvSpPr>
          <p:spPr>
            <a:xfrm>
              <a:off x="801710" y="2959890"/>
              <a:ext cx="1623900" cy="1622400"/>
            </a:xfrm>
            <a:prstGeom prst="ellipse">
              <a:avLst/>
            </a:prstGeom>
            <a:solidFill>
              <a:schemeClr val="lt1"/>
            </a:solidFill>
            <a:ln cap="flat" cmpd="sng" w="57150">
              <a:solidFill>
                <a:srgbClr val="D61F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199" name="Google Shape;199;p32"/>
            <p:cNvSpPr txBox="1"/>
            <p:nvPr/>
          </p:nvSpPr>
          <p:spPr>
            <a:xfrm>
              <a:off x="801710" y="3432965"/>
              <a:ext cx="1623900" cy="735000"/>
            </a:xfrm>
            <a:prstGeom prst="rect">
              <a:avLst/>
            </a:prstGeom>
            <a:noFill/>
            <a:ln>
              <a:noFill/>
            </a:ln>
          </p:spPr>
          <p:txBody>
            <a:bodyPr anchorCtr="0" anchor="t" bIns="45700" lIns="91425" spcFirstLastPara="1" rIns="91425" wrap="square" tIns="45700">
              <a:noAutofit/>
            </a:bodyPr>
            <a:lstStyle/>
            <a:p>
              <a:pPr indent="0" lvl="0" marL="0" marR="0" rtl="0" algn="ctr">
                <a:lnSpc>
                  <a:spcPct val="93750"/>
                </a:lnSpc>
                <a:spcBef>
                  <a:spcPts val="0"/>
                </a:spcBef>
                <a:spcAft>
                  <a:spcPts val="0"/>
                </a:spcAft>
                <a:buNone/>
              </a:pPr>
              <a:r>
                <a:rPr b="1" i="0" lang="en" sz="2800" u="none" cap="none" strike="noStrike">
                  <a:solidFill>
                    <a:srgbClr val="D61F27"/>
                  </a:solidFill>
                  <a:latin typeface="Arial"/>
                  <a:ea typeface="Arial"/>
                  <a:cs typeface="Arial"/>
                  <a:sym typeface="Arial"/>
                </a:rPr>
                <a:t>84 Acre</a:t>
              </a:r>
              <a:endParaRPr/>
            </a:p>
            <a:p>
              <a:pPr indent="0" lvl="0" marL="0" marR="0" rtl="0" algn="ctr">
                <a:lnSpc>
                  <a:spcPct val="122902"/>
                </a:lnSpc>
                <a:spcBef>
                  <a:spcPts val="0"/>
                </a:spcBef>
                <a:spcAft>
                  <a:spcPts val="0"/>
                </a:spcAft>
                <a:buNone/>
              </a:pPr>
              <a:r>
                <a:rPr b="0" i="0" lang="en" sz="1013" u="none" cap="none" strike="noStrike">
                  <a:solidFill>
                    <a:srgbClr val="D61F27"/>
                  </a:solidFill>
                  <a:latin typeface="Arial"/>
                  <a:ea typeface="Arial"/>
                  <a:cs typeface="Arial"/>
                  <a:sym typeface="Arial"/>
                </a:rPr>
                <a:t>Campus in </a:t>
              </a:r>
              <a:endParaRPr/>
            </a:p>
            <a:p>
              <a:pPr indent="0" lvl="0" marL="0" marR="0" rtl="0" algn="ctr">
                <a:lnSpc>
                  <a:spcPct val="122902"/>
                </a:lnSpc>
                <a:spcBef>
                  <a:spcPts val="0"/>
                </a:spcBef>
                <a:spcAft>
                  <a:spcPts val="0"/>
                </a:spcAft>
                <a:buNone/>
              </a:pPr>
              <a:r>
                <a:rPr b="0" i="0" lang="en" sz="1013" u="none" cap="none" strike="noStrike">
                  <a:solidFill>
                    <a:srgbClr val="D61F27"/>
                  </a:solidFill>
                  <a:latin typeface="Arial"/>
                  <a:ea typeface="Arial"/>
                  <a:cs typeface="Arial"/>
                  <a:sym typeface="Arial"/>
                </a:rPr>
                <a:t>Eastern Long Island</a:t>
              </a:r>
              <a:endParaRPr b="0" baseline="30000" i="0" sz="1013" u="none" cap="none" strike="noStrike">
                <a:solidFill>
                  <a:srgbClr val="D61F27"/>
                </a:solidFill>
                <a:latin typeface="Arial"/>
                <a:ea typeface="Arial"/>
                <a:cs typeface="Arial"/>
                <a:sym typeface="Arial"/>
              </a:endParaRPr>
            </a:p>
          </p:txBody>
        </p:sp>
      </p:grpSp>
      <p:sp>
        <p:nvSpPr>
          <p:cNvPr id="200" name="Google Shape;200;p32"/>
          <p:cNvSpPr/>
          <p:nvPr/>
        </p:nvSpPr>
        <p:spPr>
          <a:xfrm>
            <a:off x="5293086" y="3369466"/>
            <a:ext cx="1622400" cy="1622400"/>
          </a:xfrm>
          <a:prstGeom prst="ellipse">
            <a:avLst/>
          </a:prstGeom>
          <a:solidFill>
            <a:schemeClr val="lt1"/>
          </a:solidFill>
          <a:ln cap="flat" cmpd="sng" w="57150">
            <a:solidFill>
              <a:srgbClr val="5959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Arial"/>
              <a:ea typeface="Arial"/>
              <a:cs typeface="Arial"/>
              <a:sym typeface="Arial"/>
            </a:endParaRPr>
          </a:p>
        </p:txBody>
      </p:sp>
      <p:sp>
        <p:nvSpPr>
          <p:cNvPr id="201" name="Google Shape;201;p32"/>
          <p:cNvSpPr txBox="1"/>
          <p:nvPr/>
        </p:nvSpPr>
        <p:spPr>
          <a:xfrm>
            <a:off x="5370874" y="3771103"/>
            <a:ext cx="1467000" cy="1041300"/>
          </a:xfrm>
          <a:prstGeom prst="rect">
            <a:avLst/>
          </a:prstGeom>
          <a:noFill/>
          <a:ln>
            <a:noFill/>
          </a:ln>
        </p:spPr>
        <p:txBody>
          <a:bodyPr anchorCtr="0" anchor="t" bIns="45700" lIns="91425" spcFirstLastPara="1" rIns="91425" wrap="square" tIns="45700">
            <a:noAutofit/>
          </a:bodyPr>
          <a:lstStyle/>
          <a:p>
            <a:pPr indent="0" lvl="0" marL="0" marR="0" rtl="0" algn="ctr">
              <a:lnSpc>
                <a:spcPct val="97222"/>
              </a:lnSpc>
              <a:spcBef>
                <a:spcPts val="0"/>
              </a:spcBef>
              <a:spcAft>
                <a:spcPts val="0"/>
              </a:spcAft>
              <a:buNone/>
            </a:pPr>
            <a:r>
              <a:rPr b="1" i="0" lang="en" sz="2700" u="none" cap="none" strike="noStrike">
                <a:solidFill>
                  <a:srgbClr val="595959"/>
                </a:solidFill>
                <a:latin typeface="Arial"/>
                <a:ea typeface="Arial"/>
                <a:cs typeface="Arial"/>
                <a:sym typeface="Arial"/>
              </a:rPr>
              <a:t>SOMAS</a:t>
            </a:r>
            <a:endParaRPr/>
          </a:p>
          <a:p>
            <a:pPr indent="0" lvl="0" marL="0" marR="0" rtl="0" algn="ctr">
              <a:lnSpc>
                <a:spcPct val="122902"/>
              </a:lnSpc>
              <a:spcBef>
                <a:spcPts val="0"/>
              </a:spcBef>
              <a:spcAft>
                <a:spcPts val="0"/>
              </a:spcAft>
              <a:buNone/>
            </a:pPr>
            <a:r>
              <a:rPr b="0" i="0" lang="en" sz="1013" u="none" cap="none" strike="noStrike">
                <a:solidFill>
                  <a:srgbClr val="595959"/>
                </a:solidFill>
                <a:latin typeface="Arial"/>
                <a:ea typeface="Arial"/>
                <a:cs typeface="Arial"/>
                <a:sym typeface="Arial"/>
              </a:rPr>
              <a:t>Famed School of Marine &amp; Atmospheric Sciences </a:t>
            </a:r>
            <a:endParaRPr b="0" baseline="30000" i="0" sz="1013" u="none" cap="none" strike="noStrike">
              <a:solidFill>
                <a:srgbClr val="595959"/>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580172" y="539346"/>
            <a:ext cx="3458400" cy="1954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lang="en" sz="3200"/>
              <a:t>What services does FSA provide?</a:t>
            </a:r>
            <a:endParaRPr sz="3200"/>
          </a:p>
        </p:txBody>
      </p:sp>
      <p:sp>
        <p:nvSpPr>
          <p:cNvPr id="207" name="Google Shape;207;p33"/>
          <p:cNvSpPr txBox="1"/>
          <p:nvPr/>
        </p:nvSpPr>
        <p:spPr>
          <a:xfrm>
            <a:off x="269453" y="3316147"/>
            <a:ext cx="4518600" cy="954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 sz="1400" u="none" cap="none" strike="noStrike">
                <a:solidFill>
                  <a:schemeClr val="dk1"/>
                </a:solidFill>
                <a:latin typeface="Calibri"/>
                <a:ea typeface="Calibri"/>
                <a:cs typeface="Calibri"/>
                <a:sym typeface="Calibri"/>
              </a:rPr>
              <a:t>The Faculty Student Association (FSA) is a </a:t>
            </a:r>
            <a:endParaRPr>
              <a:latin typeface="Calibri"/>
              <a:ea typeface="Calibri"/>
              <a:cs typeface="Calibri"/>
              <a:sym typeface="Calibri"/>
            </a:endParaRPr>
          </a:p>
          <a:p>
            <a:pPr indent="0" lvl="0" marL="0" marR="0" rtl="0" algn="ctr">
              <a:spcBef>
                <a:spcPts val="0"/>
              </a:spcBef>
              <a:spcAft>
                <a:spcPts val="0"/>
              </a:spcAft>
              <a:buNone/>
            </a:pPr>
            <a:r>
              <a:rPr i="1" lang="en" sz="1400" u="none" cap="none" strike="noStrike">
                <a:solidFill>
                  <a:schemeClr val="dk1"/>
                </a:solidFill>
                <a:latin typeface="Calibri"/>
                <a:ea typeface="Calibri"/>
                <a:cs typeface="Calibri"/>
                <a:sym typeface="Calibri"/>
              </a:rPr>
              <a:t>not-for-profit auxiliary services corporation that</a:t>
            </a:r>
            <a:endParaRPr>
              <a:latin typeface="Calibri"/>
              <a:ea typeface="Calibri"/>
              <a:cs typeface="Calibri"/>
              <a:sym typeface="Calibri"/>
            </a:endParaRPr>
          </a:p>
          <a:p>
            <a:pPr indent="0" lvl="0" marL="0" marR="0" rtl="0" algn="ctr">
              <a:spcBef>
                <a:spcPts val="0"/>
              </a:spcBef>
              <a:spcAft>
                <a:spcPts val="0"/>
              </a:spcAft>
              <a:buNone/>
            </a:pPr>
            <a:r>
              <a:rPr i="1" lang="en" sz="1400" u="none" cap="none" strike="noStrike">
                <a:solidFill>
                  <a:schemeClr val="dk1"/>
                </a:solidFill>
                <a:latin typeface="Calibri"/>
                <a:ea typeface="Calibri"/>
                <a:cs typeface="Calibri"/>
                <a:sym typeface="Calibri"/>
              </a:rPr>
              <a:t> operates many of the non-academic services </a:t>
            </a:r>
            <a:endParaRPr>
              <a:latin typeface="Calibri"/>
              <a:ea typeface="Calibri"/>
              <a:cs typeface="Calibri"/>
              <a:sym typeface="Calibri"/>
            </a:endParaRPr>
          </a:p>
          <a:p>
            <a:pPr indent="0" lvl="0" marL="0" marR="0" rtl="0" algn="ctr">
              <a:spcBef>
                <a:spcPts val="0"/>
              </a:spcBef>
              <a:spcAft>
                <a:spcPts val="0"/>
              </a:spcAft>
              <a:buNone/>
            </a:pPr>
            <a:r>
              <a:rPr i="1" lang="en" sz="1400" u="none" cap="none" strike="noStrike">
                <a:solidFill>
                  <a:schemeClr val="dk1"/>
                </a:solidFill>
                <a:latin typeface="Calibri"/>
                <a:ea typeface="Calibri"/>
                <a:cs typeface="Calibri"/>
                <a:sym typeface="Calibri"/>
              </a:rPr>
              <a:t>on the Stony Brook campus.</a:t>
            </a:r>
            <a:endParaRPr i="1" sz="1400" u="none" cap="none" strike="noStrike">
              <a:solidFill>
                <a:schemeClr val="dk1"/>
              </a:solidFill>
              <a:latin typeface="Calibri"/>
              <a:ea typeface="Calibri"/>
              <a:cs typeface="Calibri"/>
              <a:sym typeface="Calibri"/>
            </a:endParaRPr>
          </a:p>
        </p:txBody>
      </p:sp>
      <p:pic>
        <p:nvPicPr>
          <p:cNvPr id="208" name="Google Shape;208;p33"/>
          <p:cNvPicPr preferRelativeResize="0"/>
          <p:nvPr/>
        </p:nvPicPr>
        <p:blipFill rotWithShape="1">
          <a:blip r:embed="rId3">
            <a:alphaModFix/>
          </a:blip>
          <a:srcRect b="0" l="0" r="0" t="0"/>
          <a:stretch/>
        </p:blipFill>
        <p:spPr>
          <a:xfrm>
            <a:off x="4647577" y="539346"/>
            <a:ext cx="3782790" cy="38861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4"/>
          <p:cNvSpPr/>
          <p:nvPr/>
        </p:nvSpPr>
        <p:spPr>
          <a:xfrm>
            <a:off x="394875" y="529925"/>
            <a:ext cx="66663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dk1"/>
                </a:solidFill>
                <a:latin typeface="Verdana"/>
                <a:ea typeface="Verdana"/>
                <a:cs typeface="Verdana"/>
                <a:sym typeface="Verdana"/>
              </a:rPr>
              <a:t>Major FSA Vendor Partners &amp; Clients</a:t>
            </a:r>
            <a:endParaRPr b="0" i="0" sz="2400" u="none" cap="none" strike="noStrike">
              <a:solidFill>
                <a:schemeClr val="dk1"/>
              </a:solidFill>
              <a:latin typeface="Verdana"/>
              <a:ea typeface="Verdana"/>
              <a:cs typeface="Verdana"/>
              <a:sym typeface="Verdana"/>
            </a:endParaRPr>
          </a:p>
        </p:txBody>
      </p:sp>
      <p:pic>
        <p:nvPicPr>
          <p:cNvPr descr="Image result for follet bookstore" id="214" name="Google Shape;214;p34"/>
          <p:cNvPicPr preferRelativeResize="0"/>
          <p:nvPr/>
        </p:nvPicPr>
        <p:blipFill rotWithShape="1">
          <a:blip r:embed="rId3">
            <a:alphaModFix/>
          </a:blip>
          <a:srcRect b="0" l="0" r="0" t="0"/>
          <a:stretch/>
        </p:blipFill>
        <p:spPr>
          <a:xfrm>
            <a:off x="684726" y="2432690"/>
            <a:ext cx="2273838" cy="698303"/>
          </a:xfrm>
          <a:prstGeom prst="rect">
            <a:avLst/>
          </a:prstGeom>
          <a:noFill/>
          <a:ln>
            <a:noFill/>
          </a:ln>
        </p:spPr>
      </p:pic>
      <p:pic>
        <p:nvPicPr>
          <p:cNvPr id="215" name="Google Shape;215;p34"/>
          <p:cNvPicPr preferRelativeResize="0"/>
          <p:nvPr/>
        </p:nvPicPr>
        <p:blipFill rotWithShape="1">
          <a:blip r:embed="rId4">
            <a:alphaModFix/>
          </a:blip>
          <a:srcRect b="0" l="0" r="0" t="0"/>
          <a:stretch/>
        </p:blipFill>
        <p:spPr>
          <a:xfrm>
            <a:off x="430069" y="3121231"/>
            <a:ext cx="1247408" cy="1247408"/>
          </a:xfrm>
          <a:prstGeom prst="rect">
            <a:avLst/>
          </a:prstGeom>
          <a:noFill/>
          <a:ln>
            <a:noFill/>
          </a:ln>
        </p:spPr>
      </p:pic>
      <p:pic>
        <p:nvPicPr>
          <p:cNvPr id="216" name="Google Shape;216;p34"/>
          <p:cNvPicPr preferRelativeResize="0"/>
          <p:nvPr/>
        </p:nvPicPr>
        <p:blipFill rotWithShape="1">
          <a:blip r:embed="rId5">
            <a:alphaModFix/>
          </a:blip>
          <a:srcRect b="0" l="0" r="0" t="0"/>
          <a:stretch/>
        </p:blipFill>
        <p:spPr>
          <a:xfrm>
            <a:off x="3436927" y="1945202"/>
            <a:ext cx="2742350" cy="1569700"/>
          </a:xfrm>
          <a:prstGeom prst="rect">
            <a:avLst/>
          </a:prstGeom>
          <a:noFill/>
          <a:ln>
            <a:noFill/>
          </a:ln>
        </p:spPr>
      </p:pic>
      <p:pic>
        <p:nvPicPr>
          <p:cNvPr id="217" name="Google Shape;217;p34"/>
          <p:cNvPicPr preferRelativeResize="0"/>
          <p:nvPr/>
        </p:nvPicPr>
        <p:blipFill rotWithShape="1">
          <a:blip r:embed="rId6">
            <a:alphaModFix/>
          </a:blip>
          <a:srcRect b="0" l="0" r="0" t="0"/>
          <a:stretch/>
        </p:blipFill>
        <p:spPr>
          <a:xfrm>
            <a:off x="6860922" y="2158552"/>
            <a:ext cx="1268179" cy="1268200"/>
          </a:xfrm>
          <a:prstGeom prst="rect">
            <a:avLst/>
          </a:prstGeom>
          <a:noFill/>
          <a:ln>
            <a:noFill/>
          </a:ln>
        </p:spPr>
      </p:pic>
      <p:pic>
        <p:nvPicPr>
          <p:cNvPr id="218" name="Google Shape;218;p34"/>
          <p:cNvPicPr preferRelativeResize="0"/>
          <p:nvPr/>
        </p:nvPicPr>
        <p:blipFill rotWithShape="1">
          <a:blip r:embed="rId7">
            <a:alphaModFix/>
          </a:blip>
          <a:srcRect b="0" l="0" r="0" t="0"/>
          <a:stretch/>
        </p:blipFill>
        <p:spPr>
          <a:xfrm>
            <a:off x="7378623" y="853703"/>
            <a:ext cx="1357374" cy="598369"/>
          </a:xfrm>
          <a:prstGeom prst="rect">
            <a:avLst/>
          </a:prstGeom>
          <a:noFill/>
          <a:ln>
            <a:noFill/>
          </a:ln>
        </p:spPr>
      </p:pic>
      <p:pic>
        <p:nvPicPr>
          <p:cNvPr id="219" name="Google Shape;219;p34"/>
          <p:cNvPicPr preferRelativeResize="0"/>
          <p:nvPr/>
        </p:nvPicPr>
        <p:blipFill rotWithShape="1">
          <a:blip r:embed="rId8">
            <a:alphaModFix/>
          </a:blip>
          <a:srcRect b="0" l="0" r="0" t="0"/>
          <a:stretch/>
        </p:blipFill>
        <p:spPr>
          <a:xfrm>
            <a:off x="3470462" y="3730975"/>
            <a:ext cx="838425" cy="838446"/>
          </a:xfrm>
          <a:prstGeom prst="rect">
            <a:avLst/>
          </a:prstGeom>
          <a:noFill/>
          <a:ln>
            <a:noFill/>
          </a:ln>
        </p:spPr>
      </p:pic>
      <p:pic>
        <p:nvPicPr>
          <p:cNvPr descr="Image result for coca cola" id="220" name="Google Shape;220;p34"/>
          <p:cNvPicPr preferRelativeResize="0"/>
          <p:nvPr/>
        </p:nvPicPr>
        <p:blipFill rotWithShape="1">
          <a:blip r:embed="rId9">
            <a:alphaModFix/>
          </a:blip>
          <a:srcRect b="0" l="0" r="0" t="0"/>
          <a:stretch/>
        </p:blipFill>
        <p:spPr>
          <a:xfrm>
            <a:off x="2275282" y="1191260"/>
            <a:ext cx="945682" cy="945682"/>
          </a:xfrm>
          <a:prstGeom prst="rect">
            <a:avLst/>
          </a:prstGeom>
          <a:noFill/>
          <a:ln>
            <a:noFill/>
          </a:ln>
        </p:spPr>
      </p:pic>
      <p:sp>
        <p:nvSpPr>
          <p:cNvPr id="221" name="Google Shape;221;p34"/>
          <p:cNvSpPr txBox="1"/>
          <p:nvPr/>
        </p:nvSpPr>
        <p:spPr>
          <a:xfrm>
            <a:off x="3686629" y="1830325"/>
            <a:ext cx="997800" cy="3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libri"/>
              <a:ea typeface="Calibri"/>
              <a:cs typeface="Calibri"/>
              <a:sym typeface="Calibri"/>
            </a:endParaRPr>
          </a:p>
        </p:txBody>
      </p:sp>
      <p:pic>
        <p:nvPicPr>
          <p:cNvPr id="222" name="Google Shape;222;p34"/>
          <p:cNvPicPr preferRelativeResize="0"/>
          <p:nvPr/>
        </p:nvPicPr>
        <p:blipFill rotWithShape="1">
          <a:blip r:embed="rId10">
            <a:alphaModFix/>
          </a:blip>
          <a:srcRect b="0" l="0" r="0" t="0"/>
          <a:stretch/>
        </p:blipFill>
        <p:spPr>
          <a:xfrm>
            <a:off x="5740837" y="1045482"/>
            <a:ext cx="1569686" cy="1569686"/>
          </a:xfrm>
          <a:prstGeom prst="rect">
            <a:avLst/>
          </a:prstGeom>
          <a:noFill/>
          <a:ln>
            <a:noFill/>
          </a:ln>
        </p:spPr>
      </p:pic>
      <p:pic>
        <p:nvPicPr>
          <p:cNvPr id="223" name="Google Shape;223;p34"/>
          <p:cNvPicPr preferRelativeResize="0"/>
          <p:nvPr/>
        </p:nvPicPr>
        <p:blipFill rotWithShape="1">
          <a:blip r:embed="rId11">
            <a:alphaModFix/>
          </a:blip>
          <a:srcRect b="0" l="0" r="0" t="0"/>
          <a:stretch/>
        </p:blipFill>
        <p:spPr>
          <a:xfrm>
            <a:off x="6463427" y="3589651"/>
            <a:ext cx="779000" cy="779000"/>
          </a:xfrm>
          <a:prstGeom prst="rect">
            <a:avLst/>
          </a:prstGeom>
          <a:noFill/>
          <a:ln>
            <a:noFill/>
          </a:ln>
        </p:spPr>
      </p:pic>
      <p:pic>
        <p:nvPicPr>
          <p:cNvPr id="224" name="Google Shape;224;p34"/>
          <p:cNvPicPr preferRelativeResize="0"/>
          <p:nvPr/>
        </p:nvPicPr>
        <p:blipFill rotWithShape="1">
          <a:blip r:embed="rId12">
            <a:alphaModFix/>
          </a:blip>
          <a:srcRect b="0" l="0" r="0" t="0"/>
          <a:stretch/>
        </p:blipFill>
        <p:spPr>
          <a:xfrm>
            <a:off x="7712497" y="3426742"/>
            <a:ext cx="804875" cy="804850"/>
          </a:xfrm>
          <a:prstGeom prst="rect">
            <a:avLst/>
          </a:prstGeom>
          <a:noFill/>
          <a:ln>
            <a:noFill/>
          </a:ln>
        </p:spPr>
      </p:pic>
      <p:pic>
        <p:nvPicPr>
          <p:cNvPr id="225" name="Google Shape;225;p34"/>
          <p:cNvPicPr preferRelativeResize="0"/>
          <p:nvPr/>
        </p:nvPicPr>
        <p:blipFill rotWithShape="1">
          <a:blip r:embed="rId13">
            <a:alphaModFix/>
          </a:blip>
          <a:srcRect b="0" l="0" r="0" t="0"/>
          <a:stretch/>
        </p:blipFill>
        <p:spPr>
          <a:xfrm>
            <a:off x="778025" y="1561138"/>
            <a:ext cx="838425" cy="838425"/>
          </a:xfrm>
          <a:prstGeom prst="rect">
            <a:avLst/>
          </a:prstGeom>
          <a:noFill/>
          <a:ln>
            <a:noFill/>
          </a:ln>
        </p:spPr>
      </p:pic>
      <p:pic>
        <p:nvPicPr>
          <p:cNvPr descr="Image result for stony brook foundation" id="226" name="Google Shape;226;p34"/>
          <p:cNvPicPr preferRelativeResize="0"/>
          <p:nvPr/>
        </p:nvPicPr>
        <p:blipFill rotWithShape="1">
          <a:blip r:embed="rId14">
            <a:alphaModFix/>
          </a:blip>
          <a:srcRect b="0" l="0" r="0" t="0"/>
          <a:stretch/>
        </p:blipFill>
        <p:spPr>
          <a:xfrm>
            <a:off x="1980147" y="3426752"/>
            <a:ext cx="997850" cy="8239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pic>
        <p:nvPicPr>
          <p:cNvPr id="232" name="Google Shape;232;p35"/>
          <p:cNvPicPr preferRelativeResize="0"/>
          <p:nvPr/>
        </p:nvPicPr>
        <p:blipFill>
          <a:blip r:embed="rId3">
            <a:alphaModFix/>
          </a:blip>
          <a:stretch>
            <a:fillRect/>
          </a:stretch>
        </p:blipFill>
        <p:spPr>
          <a:xfrm>
            <a:off x="842912" y="539350"/>
            <a:ext cx="7458176" cy="4195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6"/>
          <p:cNvSpPr txBox="1"/>
          <p:nvPr>
            <p:ph type="title"/>
          </p:nvPr>
        </p:nvSpPr>
        <p:spPr>
          <a:xfrm>
            <a:off x="730297" y="859225"/>
            <a:ext cx="7762200" cy="629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Verdana"/>
              <a:buNone/>
            </a:pPr>
            <a:r>
              <a:rPr lang="en">
                <a:latin typeface="Verdana"/>
                <a:ea typeface="Verdana"/>
                <a:cs typeface="Verdana"/>
                <a:sym typeface="Verdana"/>
              </a:rPr>
              <a:t>Sustainability Initiatives</a:t>
            </a:r>
            <a:endParaRPr>
              <a:latin typeface="Verdana"/>
              <a:ea typeface="Verdana"/>
              <a:cs typeface="Verdana"/>
              <a:sym typeface="Verdana"/>
            </a:endParaRPr>
          </a:p>
        </p:txBody>
      </p:sp>
      <p:sp>
        <p:nvSpPr>
          <p:cNvPr id="239" name="Google Shape;239;p36"/>
          <p:cNvSpPr txBox="1"/>
          <p:nvPr/>
        </p:nvSpPr>
        <p:spPr>
          <a:xfrm>
            <a:off x="3289706" y="3628302"/>
            <a:ext cx="2637900" cy="1277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100">
                <a:solidFill>
                  <a:schemeClr val="dk1"/>
                </a:solidFill>
                <a:latin typeface="Calibri"/>
                <a:ea typeface="Calibri"/>
                <a:cs typeface="Calibri"/>
                <a:sym typeface="Calibri"/>
              </a:rPr>
              <a:t>Composting </a:t>
            </a:r>
            <a:r>
              <a:rPr lang="en" sz="1100">
                <a:solidFill>
                  <a:schemeClr val="dk1"/>
                </a:solidFill>
                <a:latin typeface="Calibri"/>
                <a:ea typeface="Calibri"/>
                <a:cs typeface="Calibri"/>
                <a:sym typeface="Calibri"/>
              </a:rPr>
              <a:t>is a process that turns organic waste into nutrient-rich soil and diverts pre-consumer food waste from the landfills each week.</a:t>
            </a:r>
            <a:endParaRPr>
              <a:latin typeface="Calibri"/>
              <a:ea typeface="Calibri"/>
              <a:cs typeface="Calibri"/>
              <a:sym typeface="Calibri"/>
            </a:endParaRPr>
          </a:p>
          <a:p>
            <a:pPr indent="0" lvl="0" marL="0" marR="0" rtl="0" algn="l">
              <a:spcBef>
                <a:spcPts val="0"/>
              </a:spcBef>
              <a:spcAft>
                <a:spcPts val="0"/>
              </a:spcAft>
              <a:buNone/>
            </a:pPr>
            <a:r>
              <a:t/>
            </a:r>
            <a:endParaRPr sz="1100">
              <a:solidFill>
                <a:schemeClr val="dk1"/>
              </a:solidFill>
              <a:latin typeface="Georgia"/>
              <a:ea typeface="Georgia"/>
              <a:cs typeface="Georgia"/>
              <a:sym typeface="Georgia"/>
            </a:endParaRPr>
          </a:p>
          <a:p>
            <a:pPr indent="0" lvl="0" marL="0" marR="0" rtl="0" algn="l">
              <a:spcBef>
                <a:spcPts val="0"/>
              </a:spcBef>
              <a:spcAft>
                <a:spcPts val="0"/>
              </a:spcAft>
              <a:buNone/>
            </a:pPr>
            <a:r>
              <a:t/>
            </a:r>
            <a:endParaRPr sz="1100">
              <a:solidFill>
                <a:schemeClr val="dk1"/>
              </a:solidFill>
              <a:latin typeface="Oswald"/>
              <a:ea typeface="Oswald"/>
              <a:cs typeface="Oswald"/>
              <a:sym typeface="Oswald"/>
            </a:endParaRPr>
          </a:p>
        </p:txBody>
      </p:sp>
      <p:sp>
        <p:nvSpPr>
          <p:cNvPr id="240" name="Google Shape;240;p36"/>
          <p:cNvSpPr/>
          <p:nvPr/>
        </p:nvSpPr>
        <p:spPr>
          <a:xfrm>
            <a:off x="704192" y="3632234"/>
            <a:ext cx="2585400" cy="76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100">
                <a:solidFill>
                  <a:schemeClr val="dk1"/>
                </a:solidFill>
                <a:latin typeface="Calibri"/>
                <a:ea typeface="Calibri"/>
                <a:cs typeface="Calibri"/>
                <a:sym typeface="Calibri"/>
              </a:rPr>
              <a:t>Freight Farm </a:t>
            </a:r>
            <a:r>
              <a:rPr lang="en" sz="1100">
                <a:solidFill>
                  <a:schemeClr val="dk1"/>
                </a:solidFill>
                <a:latin typeface="Calibri"/>
                <a:ea typeface="Calibri"/>
                <a:cs typeface="Calibri"/>
                <a:sym typeface="Calibri"/>
              </a:rPr>
              <a:t>grows lettuce hydroponically in a recycled shipping container! Radishes too!</a:t>
            </a:r>
            <a:endParaRPr>
              <a:latin typeface="Calibri"/>
              <a:ea typeface="Calibri"/>
              <a:cs typeface="Calibri"/>
              <a:sym typeface="Calibri"/>
            </a:endParaRPr>
          </a:p>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241" name="Google Shape;241;p36"/>
          <p:cNvPicPr preferRelativeResize="0"/>
          <p:nvPr/>
        </p:nvPicPr>
        <p:blipFill rotWithShape="1">
          <a:blip r:embed="rId3">
            <a:alphaModFix/>
          </a:blip>
          <a:srcRect b="0" l="0" r="0" t="0"/>
          <a:stretch/>
        </p:blipFill>
        <p:spPr>
          <a:xfrm>
            <a:off x="3368277" y="1814513"/>
            <a:ext cx="2559402" cy="1706265"/>
          </a:xfrm>
          <a:prstGeom prst="rect">
            <a:avLst/>
          </a:prstGeom>
          <a:noFill/>
          <a:ln cap="flat" cmpd="sng" w="9525">
            <a:solidFill>
              <a:schemeClr val="dk1"/>
            </a:solidFill>
            <a:prstDash val="solid"/>
            <a:round/>
            <a:headEnd len="sm" w="sm" type="none"/>
            <a:tailEnd len="sm" w="sm" type="none"/>
          </a:ln>
        </p:spPr>
      </p:pic>
      <p:pic>
        <p:nvPicPr>
          <p:cNvPr id="242" name="Google Shape;242;p36"/>
          <p:cNvPicPr preferRelativeResize="0"/>
          <p:nvPr/>
        </p:nvPicPr>
        <p:blipFill rotWithShape="1">
          <a:blip r:embed="rId4">
            <a:alphaModFix/>
          </a:blip>
          <a:srcRect b="0" l="0" r="0" t="0"/>
          <a:stretch/>
        </p:blipFill>
        <p:spPr>
          <a:xfrm>
            <a:off x="730306" y="1814513"/>
            <a:ext cx="2559402" cy="1706265"/>
          </a:xfrm>
          <a:prstGeom prst="rect">
            <a:avLst/>
          </a:prstGeom>
          <a:noFill/>
          <a:ln cap="flat" cmpd="sng" w="9525">
            <a:solidFill>
              <a:schemeClr val="dk1"/>
            </a:solidFill>
            <a:prstDash val="solid"/>
            <a:round/>
            <a:headEnd len="sm" w="sm" type="none"/>
            <a:tailEnd len="sm" w="sm" type="none"/>
          </a:ln>
        </p:spPr>
      </p:pic>
      <p:pic>
        <p:nvPicPr>
          <p:cNvPr id="243" name="Google Shape;243;p36"/>
          <p:cNvPicPr preferRelativeResize="0"/>
          <p:nvPr/>
        </p:nvPicPr>
        <p:blipFill rotWithShape="1">
          <a:blip r:embed="rId5">
            <a:alphaModFix/>
          </a:blip>
          <a:srcRect b="0" l="0" r="0" t="0"/>
          <a:stretch/>
        </p:blipFill>
        <p:spPr>
          <a:xfrm>
            <a:off x="6006248" y="1814513"/>
            <a:ext cx="2486408" cy="1706267"/>
          </a:xfrm>
          <a:prstGeom prst="rect">
            <a:avLst/>
          </a:prstGeom>
          <a:noFill/>
          <a:ln cap="flat" cmpd="sng" w="9525">
            <a:solidFill>
              <a:schemeClr val="dk1"/>
            </a:solidFill>
            <a:prstDash val="solid"/>
            <a:round/>
            <a:headEnd len="sm" w="sm" type="none"/>
            <a:tailEnd len="sm" w="sm" type="none"/>
          </a:ln>
        </p:spPr>
      </p:pic>
      <p:sp>
        <p:nvSpPr>
          <p:cNvPr id="244" name="Google Shape;244;p36"/>
          <p:cNvSpPr/>
          <p:nvPr/>
        </p:nvSpPr>
        <p:spPr>
          <a:xfrm>
            <a:off x="6006247" y="3632234"/>
            <a:ext cx="2486400" cy="769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1"/>
                </a:solidFill>
                <a:latin typeface="Calibri"/>
                <a:ea typeface="Calibri"/>
                <a:cs typeface="Calibri"/>
                <a:sym typeface="Calibri"/>
              </a:rPr>
              <a:t>Reusable takeout containers</a:t>
            </a:r>
            <a:endParaRPr>
              <a:latin typeface="Calibri"/>
              <a:ea typeface="Calibri"/>
              <a:cs typeface="Calibri"/>
              <a:sym typeface="Calibri"/>
            </a:endParaRPr>
          </a:p>
          <a:p>
            <a:pPr indent="0" lvl="0" marL="0" marR="0" rtl="0" algn="ctr">
              <a:spcBef>
                <a:spcPts val="0"/>
              </a:spcBef>
              <a:spcAft>
                <a:spcPts val="0"/>
              </a:spcAft>
              <a:buNone/>
            </a:pPr>
            <a:r>
              <a:rPr lang="en" sz="1100">
                <a:solidFill>
                  <a:schemeClr val="dk1"/>
                </a:solidFill>
                <a:latin typeface="Calibri"/>
                <a:ea typeface="Calibri"/>
                <a:cs typeface="Calibri"/>
                <a:sym typeface="Calibri"/>
              </a:rPr>
              <a:t> at East Side, West Side and </a:t>
            </a:r>
            <a:endParaRPr sz="1100">
              <a:solidFill>
                <a:schemeClr val="dk1"/>
              </a:solidFill>
              <a:latin typeface="Calibri"/>
              <a:ea typeface="Calibri"/>
              <a:cs typeface="Calibri"/>
              <a:sym typeface="Calibri"/>
            </a:endParaRPr>
          </a:p>
          <a:p>
            <a:pPr indent="0" lvl="0" marL="0" marR="0" rtl="0" algn="ctr">
              <a:spcBef>
                <a:spcPts val="0"/>
              </a:spcBef>
              <a:spcAft>
                <a:spcPts val="0"/>
              </a:spcAft>
              <a:buNone/>
            </a:pPr>
            <a:r>
              <a:rPr lang="en" sz="1100">
                <a:solidFill>
                  <a:schemeClr val="dk1"/>
                </a:solidFill>
                <a:latin typeface="Calibri"/>
                <a:ea typeface="Calibri"/>
                <a:cs typeface="Calibri"/>
                <a:sym typeface="Calibri"/>
              </a:rPr>
              <a:t>Roth Food Court.</a:t>
            </a:r>
            <a:endParaRPr>
              <a:latin typeface="Calibri"/>
              <a:ea typeface="Calibri"/>
              <a:cs typeface="Calibri"/>
              <a:sym typeface="Calibri"/>
            </a:endParaRPr>
          </a:p>
          <a:p>
            <a:pPr indent="0" lvl="0" marL="0" marR="0" rtl="0" algn="ctr">
              <a:spcBef>
                <a:spcPts val="0"/>
              </a:spcBef>
              <a:spcAft>
                <a:spcPts val="0"/>
              </a:spcAft>
              <a:buNone/>
            </a:pPr>
            <a:r>
              <a:t/>
            </a:r>
            <a:endParaRPr sz="11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7"/>
          <p:cNvSpPr/>
          <p:nvPr/>
        </p:nvSpPr>
        <p:spPr>
          <a:xfrm>
            <a:off x="653174" y="1368750"/>
            <a:ext cx="4482000" cy="3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 sz="1200">
                <a:solidFill>
                  <a:schemeClr val="dk1"/>
                </a:solidFill>
                <a:latin typeface="Georgia"/>
                <a:ea typeface="Georgia"/>
                <a:cs typeface="Georgia"/>
                <a:sym typeface="Georgia"/>
              </a:rPr>
              <a:t>Provides healthy ingredients and learning opportunities.</a:t>
            </a:r>
            <a:endParaRPr i="1" sz="1200">
              <a:solidFill>
                <a:schemeClr val="dk1"/>
              </a:solidFill>
              <a:latin typeface="Georgia"/>
              <a:ea typeface="Georgia"/>
              <a:cs typeface="Georgia"/>
              <a:sym typeface="Georgia"/>
            </a:endParaRPr>
          </a:p>
        </p:txBody>
      </p:sp>
      <p:sp>
        <p:nvSpPr>
          <p:cNvPr id="250" name="Google Shape;250;p37"/>
          <p:cNvSpPr txBox="1"/>
          <p:nvPr>
            <p:ph type="title"/>
          </p:nvPr>
        </p:nvSpPr>
        <p:spPr>
          <a:xfrm>
            <a:off x="594361" y="505760"/>
            <a:ext cx="4419000" cy="62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700"/>
              <a:buFont typeface="Verdana"/>
              <a:buNone/>
            </a:pPr>
            <a:r>
              <a:rPr lang="en"/>
              <a:t>Residential Dining</a:t>
            </a:r>
            <a:br>
              <a:rPr lang="en">
                <a:latin typeface="Verdana"/>
                <a:ea typeface="Verdana"/>
                <a:cs typeface="Verdana"/>
                <a:sym typeface="Verdana"/>
              </a:rPr>
            </a:br>
            <a:r>
              <a:rPr lang="en">
                <a:latin typeface="Verdana"/>
                <a:ea typeface="Verdana"/>
                <a:cs typeface="Verdana"/>
                <a:sym typeface="Verdana"/>
              </a:rPr>
              <a:t>Gardens</a:t>
            </a:r>
            <a:endParaRPr>
              <a:latin typeface="Verdana"/>
              <a:ea typeface="Verdana"/>
              <a:cs typeface="Verdana"/>
              <a:sym typeface="Verdana"/>
            </a:endParaRPr>
          </a:p>
        </p:txBody>
      </p:sp>
      <p:pic>
        <p:nvPicPr>
          <p:cNvPr id="251" name="Google Shape;251;p37"/>
          <p:cNvPicPr preferRelativeResize="0"/>
          <p:nvPr/>
        </p:nvPicPr>
        <p:blipFill rotWithShape="1">
          <a:blip r:embed="rId3">
            <a:alphaModFix/>
          </a:blip>
          <a:srcRect b="0" l="0" r="0" t="0"/>
          <a:stretch/>
        </p:blipFill>
        <p:spPr>
          <a:xfrm>
            <a:off x="5250312" y="2469670"/>
            <a:ext cx="3004512" cy="2003009"/>
          </a:xfrm>
          <a:prstGeom prst="rect">
            <a:avLst/>
          </a:prstGeom>
          <a:noFill/>
          <a:ln>
            <a:noFill/>
          </a:ln>
        </p:spPr>
      </p:pic>
      <p:pic>
        <p:nvPicPr>
          <p:cNvPr id="252" name="Google Shape;252;p37"/>
          <p:cNvPicPr preferRelativeResize="0"/>
          <p:nvPr/>
        </p:nvPicPr>
        <p:blipFill rotWithShape="1">
          <a:blip r:embed="rId4">
            <a:alphaModFix/>
          </a:blip>
          <a:srcRect b="0" l="0" r="0" t="0"/>
          <a:stretch/>
        </p:blipFill>
        <p:spPr>
          <a:xfrm>
            <a:off x="1092747" y="1819303"/>
            <a:ext cx="3794563" cy="2529710"/>
          </a:xfrm>
          <a:prstGeom prst="rect">
            <a:avLst/>
          </a:prstGeom>
          <a:noFill/>
          <a:ln>
            <a:noFill/>
          </a:ln>
        </p:spPr>
      </p:pic>
      <p:pic>
        <p:nvPicPr>
          <p:cNvPr id="253" name="Google Shape;253;p37"/>
          <p:cNvPicPr preferRelativeResize="0"/>
          <p:nvPr/>
        </p:nvPicPr>
        <p:blipFill rotWithShape="1">
          <a:blip r:embed="rId5">
            <a:alphaModFix/>
          </a:blip>
          <a:srcRect b="0" l="0" r="0" t="0"/>
          <a:stretch/>
        </p:blipFill>
        <p:spPr>
          <a:xfrm>
            <a:off x="5250312" y="92811"/>
            <a:ext cx="3007619" cy="2309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ony Brook University">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