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97" r:id="rId2"/>
    <p:sldId id="290" r:id="rId3"/>
    <p:sldId id="299" r:id="rId4"/>
    <p:sldId id="294" r:id="rId5"/>
    <p:sldId id="275" r:id="rId6"/>
    <p:sldId id="276" r:id="rId7"/>
    <p:sldId id="266" r:id="rId8"/>
    <p:sldId id="280" r:id="rId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458" autoAdjust="0"/>
  </p:normalViewPr>
  <p:slideViewPr>
    <p:cSldViewPr snapToGrid="0" snapToObjects="1">
      <p:cViewPr varScale="1">
        <p:scale>
          <a:sx n="62" d="100"/>
          <a:sy n="62" d="100"/>
        </p:scale>
        <p:origin x="2050"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A6CBC4B-7A35-0343-8E0E-30A3F1F77412}" type="datetimeFigureOut">
              <a:rPr lang="en-US" smtClean="0"/>
              <a:t>12/11/2019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3302622-2E03-B346-9843-07B62B376A7D}" type="slidenum">
              <a:rPr lang="en-US" smtClean="0"/>
              <a:t>‹#›</a:t>
            </a:fld>
            <a:endParaRPr lang="en-US" dirty="0"/>
          </a:p>
        </p:txBody>
      </p:sp>
    </p:spTree>
    <p:extLst>
      <p:ext uri="{BB962C8B-B14F-4D97-AF65-F5344CB8AC3E}">
        <p14:creationId xmlns:p14="http://schemas.microsoft.com/office/powerpoint/2010/main" val="1579263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02622-2E03-B346-9843-07B62B376A7D}" type="slidenum">
              <a:rPr lang="en-US" smtClean="0"/>
              <a:t>1</a:t>
            </a:fld>
            <a:endParaRPr lang="en-US" dirty="0"/>
          </a:p>
        </p:txBody>
      </p:sp>
    </p:spTree>
    <p:extLst>
      <p:ext uri="{BB962C8B-B14F-4D97-AF65-F5344CB8AC3E}">
        <p14:creationId xmlns:p14="http://schemas.microsoft.com/office/powerpoint/2010/main" val="2160872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02622-2E03-B346-9843-07B62B376A7D}" type="slidenum">
              <a:rPr lang="en-US" smtClean="0"/>
              <a:t>2</a:t>
            </a:fld>
            <a:endParaRPr lang="en-US" dirty="0"/>
          </a:p>
        </p:txBody>
      </p:sp>
    </p:spTree>
    <p:extLst>
      <p:ext uri="{BB962C8B-B14F-4D97-AF65-F5344CB8AC3E}">
        <p14:creationId xmlns:p14="http://schemas.microsoft.com/office/powerpoint/2010/main" val="2440544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As a wildlife organization</a:t>
            </a:r>
            <a:r>
              <a:rPr lang="en-US" baseline="0" dirty="0" smtClean="0"/>
              <a:t> committed to protecting wildlife and habitat we are very interested in working with campuses to address the plastic pollution issue, and help schools reduce their use of plastics, and increase responsible recycling. </a:t>
            </a:r>
            <a:endParaRPr lang="en-US" dirty="0" smtClean="0"/>
          </a:p>
          <a:p>
            <a:endParaRPr lang="en-US" dirty="0"/>
          </a:p>
        </p:txBody>
      </p:sp>
      <p:sp>
        <p:nvSpPr>
          <p:cNvPr id="4" name="Slide Number Placeholder 3"/>
          <p:cNvSpPr>
            <a:spLocks noGrp="1"/>
          </p:cNvSpPr>
          <p:nvPr>
            <p:ph type="sldNum" sz="quarter" idx="10"/>
          </p:nvPr>
        </p:nvSpPr>
        <p:spPr/>
        <p:txBody>
          <a:bodyPr/>
          <a:lstStyle/>
          <a:p>
            <a:fld id="{C3302622-2E03-B346-9843-07B62B376A7D}" type="slidenum">
              <a:rPr lang="en-US" smtClean="0"/>
              <a:t>3</a:t>
            </a:fld>
            <a:endParaRPr lang="en-US" dirty="0"/>
          </a:p>
        </p:txBody>
      </p:sp>
    </p:spTree>
    <p:extLst>
      <p:ext uri="{BB962C8B-B14F-4D97-AF65-F5344CB8AC3E}">
        <p14:creationId xmlns:p14="http://schemas.microsoft.com/office/powerpoint/2010/main" val="2825422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02622-2E03-B346-9843-07B62B376A7D}" type="slidenum">
              <a:rPr lang="en-US" smtClean="0"/>
              <a:t>4</a:t>
            </a:fld>
            <a:endParaRPr lang="en-US" dirty="0"/>
          </a:p>
        </p:txBody>
      </p:sp>
    </p:spTree>
    <p:extLst>
      <p:ext uri="{BB962C8B-B14F-4D97-AF65-F5344CB8AC3E}">
        <p14:creationId xmlns:p14="http://schemas.microsoft.com/office/powerpoint/2010/main" val="4182805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02622-2E03-B346-9843-07B62B376A7D}" type="slidenum">
              <a:rPr lang="en-US" smtClean="0"/>
              <a:t>5</a:t>
            </a:fld>
            <a:endParaRPr lang="en-US" dirty="0"/>
          </a:p>
        </p:txBody>
      </p:sp>
    </p:spTree>
    <p:extLst>
      <p:ext uri="{BB962C8B-B14F-4D97-AF65-F5344CB8AC3E}">
        <p14:creationId xmlns:p14="http://schemas.microsoft.com/office/powerpoint/2010/main" val="637127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screenshot</a:t>
            </a:r>
            <a:endParaRPr lang="en-US" dirty="0"/>
          </a:p>
        </p:txBody>
      </p:sp>
      <p:sp>
        <p:nvSpPr>
          <p:cNvPr id="4" name="Slide Number Placeholder 3"/>
          <p:cNvSpPr>
            <a:spLocks noGrp="1"/>
          </p:cNvSpPr>
          <p:nvPr>
            <p:ph type="sldNum" sz="quarter" idx="10"/>
          </p:nvPr>
        </p:nvSpPr>
        <p:spPr/>
        <p:txBody>
          <a:bodyPr/>
          <a:lstStyle/>
          <a:p>
            <a:fld id="{C3302622-2E03-B346-9843-07B62B376A7D}" type="slidenum">
              <a:rPr lang="en-US" smtClean="0"/>
              <a:t>6</a:t>
            </a:fld>
            <a:endParaRPr lang="en-US" dirty="0"/>
          </a:p>
        </p:txBody>
      </p:sp>
    </p:spTree>
    <p:extLst>
      <p:ext uri="{BB962C8B-B14F-4D97-AF65-F5344CB8AC3E}">
        <p14:creationId xmlns:p14="http://schemas.microsoft.com/office/powerpoint/2010/main" val="26553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02622-2E03-B346-9843-07B62B376A7D}" type="slidenum">
              <a:rPr lang="en-US" smtClean="0"/>
              <a:t>7</a:t>
            </a:fld>
            <a:endParaRPr lang="en-US" dirty="0"/>
          </a:p>
        </p:txBody>
      </p:sp>
    </p:spTree>
    <p:extLst>
      <p:ext uri="{BB962C8B-B14F-4D97-AF65-F5344CB8AC3E}">
        <p14:creationId xmlns:p14="http://schemas.microsoft.com/office/powerpoint/2010/main" val="4157922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hashtag #RecycleMania </a:t>
            </a:r>
            <a:endParaRPr lang="en-US" dirty="0"/>
          </a:p>
        </p:txBody>
      </p:sp>
      <p:sp>
        <p:nvSpPr>
          <p:cNvPr id="4" name="Slide Number Placeholder 3"/>
          <p:cNvSpPr>
            <a:spLocks noGrp="1"/>
          </p:cNvSpPr>
          <p:nvPr>
            <p:ph type="sldNum" sz="quarter" idx="10"/>
          </p:nvPr>
        </p:nvSpPr>
        <p:spPr/>
        <p:txBody>
          <a:bodyPr/>
          <a:lstStyle/>
          <a:p>
            <a:fld id="{C3302622-2E03-B346-9843-07B62B376A7D}" type="slidenum">
              <a:rPr lang="en-US" smtClean="0"/>
              <a:t>8</a:t>
            </a:fld>
            <a:endParaRPr lang="en-US" dirty="0"/>
          </a:p>
        </p:txBody>
      </p:sp>
    </p:spTree>
    <p:extLst>
      <p:ext uri="{BB962C8B-B14F-4D97-AF65-F5344CB8AC3E}">
        <p14:creationId xmlns:p14="http://schemas.microsoft.com/office/powerpoint/2010/main" val="1179527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F366BB-5210-8640-ABC0-E4CE25D16BDE}" type="datetimeFigureOut">
              <a:rPr lang="en-US" smtClean="0"/>
              <a:t>12/11/2019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FB703E-649B-8249-9B41-2A63521BD76D}" type="slidenum">
              <a:rPr lang="en-US" smtClean="0"/>
              <a:t>‹#›</a:t>
            </a:fld>
            <a:endParaRPr lang="en-US" dirty="0"/>
          </a:p>
        </p:txBody>
      </p:sp>
    </p:spTree>
    <p:extLst>
      <p:ext uri="{BB962C8B-B14F-4D97-AF65-F5344CB8AC3E}">
        <p14:creationId xmlns:p14="http://schemas.microsoft.com/office/powerpoint/2010/main" val="2489257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366BB-5210-8640-ABC0-E4CE25D16BDE}" type="datetimeFigureOut">
              <a:rPr lang="en-US" smtClean="0"/>
              <a:t>12/11/2019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FB703E-649B-8249-9B41-2A63521BD76D}" type="slidenum">
              <a:rPr lang="en-US" smtClean="0"/>
              <a:t>‹#›</a:t>
            </a:fld>
            <a:endParaRPr lang="en-US" dirty="0"/>
          </a:p>
        </p:txBody>
      </p:sp>
    </p:spTree>
    <p:extLst>
      <p:ext uri="{BB962C8B-B14F-4D97-AF65-F5344CB8AC3E}">
        <p14:creationId xmlns:p14="http://schemas.microsoft.com/office/powerpoint/2010/main" val="3526198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366BB-5210-8640-ABC0-E4CE25D16BDE}" type="datetimeFigureOut">
              <a:rPr lang="en-US" smtClean="0"/>
              <a:t>12/11/2019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FB703E-649B-8249-9B41-2A63521BD76D}" type="slidenum">
              <a:rPr lang="en-US" smtClean="0"/>
              <a:t>‹#›</a:t>
            </a:fld>
            <a:endParaRPr lang="en-US" dirty="0"/>
          </a:p>
        </p:txBody>
      </p:sp>
    </p:spTree>
    <p:extLst>
      <p:ext uri="{BB962C8B-B14F-4D97-AF65-F5344CB8AC3E}">
        <p14:creationId xmlns:p14="http://schemas.microsoft.com/office/powerpoint/2010/main" val="3575594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366BB-5210-8640-ABC0-E4CE25D16BDE}" type="datetimeFigureOut">
              <a:rPr lang="en-US" smtClean="0"/>
              <a:t>12/11/2019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FB703E-649B-8249-9B41-2A63521BD76D}" type="slidenum">
              <a:rPr lang="en-US" smtClean="0"/>
              <a:t>‹#›</a:t>
            </a:fld>
            <a:endParaRPr lang="en-US" dirty="0"/>
          </a:p>
        </p:txBody>
      </p:sp>
    </p:spTree>
    <p:extLst>
      <p:ext uri="{BB962C8B-B14F-4D97-AF65-F5344CB8AC3E}">
        <p14:creationId xmlns:p14="http://schemas.microsoft.com/office/powerpoint/2010/main" val="3804130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F366BB-5210-8640-ABC0-E4CE25D16BDE}" type="datetimeFigureOut">
              <a:rPr lang="en-US" smtClean="0"/>
              <a:t>12/11/2019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FB703E-649B-8249-9B41-2A63521BD76D}" type="slidenum">
              <a:rPr lang="en-US" smtClean="0"/>
              <a:t>‹#›</a:t>
            </a:fld>
            <a:endParaRPr lang="en-US" dirty="0"/>
          </a:p>
        </p:txBody>
      </p:sp>
    </p:spTree>
    <p:extLst>
      <p:ext uri="{BB962C8B-B14F-4D97-AF65-F5344CB8AC3E}">
        <p14:creationId xmlns:p14="http://schemas.microsoft.com/office/powerpoint/2010/main" val="4142898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F366BB-5210-8640-ABC0-E4CE25D16BDE}" type="datetimeFigureOut">
              <a:rPr lang="en-US" smtClean="0"/>
              <a:t>12/11/2019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FB703E-649B-8249-9B41-2A63521BD76D}" type="slidenum">
              <a:rPr lang="en-US" smtClean="0"/>
              <a:t>‹#›</a:t>
            </a:fld>
            <a:endParaRPr lang="en-US" dirty="0"/>
          </a:p>
        </p:txBody>
      </p:sp>
    </p:spTree>
    <p:extLst>
      <p:ext uri="{BB962C8B-B14F-4D97-AF65-F5344CB8AC3E}">
        <p14:creationId xmlns:p14="http://schemas.microsoft.com/office/powerpoint/2010/main" val="316501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F366BB-5210-8640-ABC0-E4CE25D16BDE}" type="datetimeFigureOut">
              <a:rPr lang="en-US" smtClean="0"/>
              <a:t>12/11/2019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8FB703E-649B-8249-9B41-2A63521BD76D}" type="slidenum">
              <a:rPr lang="en-US" smtClean="0"/>
              <a:t>‹#›</a:t>
            </a:fld>
            <a:endParaRPr lang="en-US" dirty="0"/>
          </a:p>
        </p:txBody>
      </p:sp>
    </p:spTree>
    <p:extLst>
      <p:ext uri="{BB962C8B-B14F-4D97-AF65-F5344CB8AC3E}">
        <p14:creationId xmlns:p14="http://schemas.microsoft.com/office/powerpoint/2010/main" val="948240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F366BB-5210-8640-ABC0-E4CE25D16BDE}" type="datetimeFigureOut">
              <a:rPr lang="en-US" smtClean="0"/>
              <a:t>12/11/2019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8FB703E-649B-8249-9B41-2A63521BD76D}" type="slidenum">
              <a:rPr lang="en-US" smtClean="0"/>
              <a:t>‹#›</a:t>
            </a:fld>
            <a:endParaRPr lang="en-US" dirty="0"/>
          </a:p>
        </p:txBody>
      </p:sp>
    </p:spTree>
    <p:extLst>
      <p:ext uri="{BB962C8B-B14F-4D97-AF65-F5344CB8AC3E}">
        <p14:creationId xmlns:p14="http://schemas.microsoft.com/office/powerpoint/2010/main" val="1971316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366BB-5210-8640-ABC0-E4CE25D16BDE}" type="datetimeFigureOut">
              <a:rPr lang="en-US" smtClean="0"/>
              <a:t>12/11/2019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8FB703E-649B-8249-9B41-2A63521BD76D}" type="slidenum">
              <a:rPr lang="en-US" smtClean="0"/>
              <a:t>‹#›</a:t>
            </a:fld>
            <a:endParaRPr lang="en-US" dirty="0"/>
          </a:p>
        </p:txBody>
      </p:sp>
    </p:spTree>
    <p:extLst>
      <p:ext uri="{BB962C8B-B14F-4D97-AF65-F5344CB8AC3E}">
        <p14:creationId xmlns:p14="http://schemas.microsoft.com/office/powerpoint/2010/main" val="386127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F366BB-5210-8640-ABC0-E4CE25D16BDE}" type="datetimeFigureOut">
              <a:rPr lang="en-US" smtClean="0"/>
              <a:t>12/11/2019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FB703E-649B-8249-9B41-2A63521BD76D}" type="slidenum">
              <a:rPr lang="en-US" smtClean="0"/>
              <a:t>‹#›</a:t>
            </a:fld>
            <a:endParaRPr lang="en-US" dirty="0"/>
          </a:p>
        </p:txBody>
      </p:sp>
    </p:spTree>
    <p:extLst>
      <p:ext uri="{BB962C8B-B14F-4D97-AF65-F5344CB8AC3E}">
        <p14:creationId xmlns:p14="http://schemas.microsoft.com/office/powerpoint/2010/main" val="1502320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F366BB-5210-8640-ABC0-E4CE25D16BDE}" type="datetimeFigureOut">
              <a:rPr lang="en-US" smtClean="0"/>
              <a:t>12/11/2019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FB703E-649B-8249-9B41-2A63521BD76D}" type="slidenum">
              <a:rPr lang="en-US" smtClean="0"/>
              <a:t>‹#›</a:t>
            </a:fld>
            <a:endParaRPr lang="en-US" dirty="0"/>
          </a:p>
        </p:txBody>
      </p:sp>
    </p:spTree>
    <p:extLst>
      <p:ext uri="{BB962C8B-B14F-4D97-AF65-F5344CB8AC3E}">
        <p14:creationId xmlns:p14="http://schemas.microsoft.com/office/powerpoint/2010/main" val="2533995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366BB-5210-8640-ABC0-E4CE25D16BDE}" type="datetimeFigureOut">
              <a:rPr lang="en-US" smtClean="0"/>
              <a:t>12/11/2019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FB703E-649B-8249-9B41-2A63521BD76D}" type="slidenum">
              <a:rPr lang="en-US" smtClean="0"/>
              <a:t>‹#›</a:t>
            </a:fld>
            <a:endParaRPr lang="en-US" dirty="0"/>
          </a:p>
        </p:txBody>
      </p:sp>
    </p:spTree>
    <p:extLst>
      <p:ext uri="{BB962C8B-B14F-4D97-AF65-F5344CB8AC3E}">
        <p14:creationId xmlns:p14="http://schemas.microsoft.com/office/powerpoint/2010/main" val="336602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03" y="39922"/>
            <a:ext cx="8229600" cy="1143000"/>
          </a:xfrm>
        </p:spPr>
        <p:txBody>
          <a:bodyPr/>
          <a:lstStyle/>
          <a:p>
            <a:pPr algn="l"/>
            <a:r>
              <a:rPr lang="en-US" b="1" dirty="0" smtClean="0">
                <a:solidFill>
                  <a:srgbClr val="339933"/>
                </a:solidFill>
              </a:rPr>
              <a:t>What is RecycleMania?</a:t>
            </a:r>
            <a:endParaRPr lang="en-US" b="1" dirty="0">
              <a:solidFill>
                <a:srgbClr val="339933"/>
              </a:solidFill>
            </a:endParaRPr>
          </a:p>
        </p:txBody>
      </p:sp>
      <p:sp>
        <p:nvSpPr>
          <p:cNvPr id="3" name="Content Placeholder 2"/>
          <p:cNvSpPr>
            <a:spLocks noGrp="1"/>
          </p:cNvSpPr>
          <p:nvPr>
            <p:ph idx="1"/>
          </p:nvPr>
        </p:nvSpPr>
        <p:spPr>
          <a:xfrm>
            <a:off x="123568" y="1194872"/>
            <a:ext cx="9020432" cy="5054534"/>
          </a:xfrm>
        </p:spPr>
        <p:txBody>
          <a:bodyPr>
            <a:normAutofit fontScale="92500" lnSpcReduction="20000"/>
          </a:bodyPr>
          <a:lstStyle/>
          <a:p>
            <a:r>
              <a:rPr lang="en-US" dirty="0" smtClean="0"/>
              <a:t>8 week </a:t>
            </a:r>
            <a:r>
              <a:rPr lang="en-US" dirty="0" smtClean="0"/>
              <a:t>college &amp; university </a:t>
            </a:r>
            <a:br>
              <a:rPr lang="en-US" dirty="0" smtClean="0"/>
            </a:br>
            <a:r>
              <a:rPr lang="en-US" dirty="0" smtClean="0"/>
              <a:t>competition </a:t>
            </a:r>
            <a:r>
              <a:rPr lang="en-US" dirty="0" smtClean="0"/>
              <a:t>to reduce </a:t>
            </a:r>
            <a:r>
              <a:rPr lang="en-US" dirty="0" smtClean="0"/>
              <a:t>waste &amp; </a:t>
            </a:r>
            <a:br>
              <a:rPr lang="en-US" dirty="0" smtClean="0"/>
            </a:br>
            <a:r>
              <a:rPr lang="en-US" dirty="0" smtClean="0"/>
              <a:t>increase recycling.</a:t>
            </a:r>
            <a:endParaRPr lang="en-US" dirty="0" smtClean="0"/>
          </a:p>
          <a:p>
            <a:r>
              <a:rPr lang="en-US" dirty="0" smtClean="0"/>
              <a:t>Takes place February-March</a:t>
            </a:r>
          </a:p>
          <a:p>
            <a:r>
              <a:rPr lang="en-US" dirty="0" smtClean="0"/>
              <a:t>Campuses have several category </a:t>
            </a:r>
            <a:r>
              <a:rPr lang="en-US" dirty="0" smtClean="0"/>
              <a:t>choices (participate in one or more):</a:t>
            </a:r>
            <a:endParaRPr lang="en-US" dirty="0" smtClean="0"/>
          </a:p>
          <a:p>
            <a:pPr lvl="1"/>
            <a:r>
              <a:rPr lang="en-US" dirty="0" smtClean="0"/>
              <a:t>4 main </a:t>
            </a:r>
            <a:r>
              <a:rPr lang="en-US" dirty="0" smtClean="0"/>
              <a:t>categories: 8 </a:t>
            </a:r>
            <a:r>
              <a:rPr lang="en-US" dirty="0" smtClean="0"/>
              <a:t>weeks </a:t>
            </a:r>
            <a:r>
              <a:rPr lang="en-US" dirty="0" smtClean="0"/>
              <a:t/>
            </a:r>
            <a:br>
              <a:rPr lang="en-US" dirty="0" smtClean="0"/>
            </a:br>
            <a:r>
              <a:rPr lang="en-US" dirty="0" smtClean="0"/>
              <a:t>(</a:t>
            </a:r>
            <a:r>
              <a:rPr lang="en-US" dirty="0" smtClean="0"/>
              <a:t>report each week) </a:t>
            </a:r>
          </a:p>
          <a:p>
            <a:pPr lvl="1"/>
            <a:r>
              <a:rPr lang="en-US" dirty="0" smtClean="0"/>
              <a:t>3 special categories, </a:t>
            </a:r>
          </a:p>
          <a:p>
            <a:pPr marL="457200" lvl="1" indent="0">
              <a:buNone/>
            </a:pPr>
            <a:r>
              <a:rPr lang="en-US" dirty="0"/>
              <a:t>	</a:t>
            </a:r>
            <a:r>
              <a:rPr lang="en-US" dirty="0" smtClean="0"/>
              <a:t>one-time reporting </a:t>
            </a:r>
          </a:p>
          <a:p>
            <a:r>
              <a:rPr lang="en-US" dirty="0" smtClean="0"/>
              <a:t>Free to participate</a:t>
            </a:r>
          </a:p>
          <a:p>
            <a:r>
              <a:rPr lang="en-US" dirty="0" smtClean="0"/>
              <a:t>Flexible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1491" y="3711916"/>
            <a:ext cx="4151871" cy="2766833"/>
          </a:xfrm>
          <a:prstGeom prst="rect">
            <a:avLst/>
          </a:prstGeom>
          <a:solidFill>
            <a:schemeClr val="accent1"/>
          </a:solidFill>
          <a:ln w="25400">
            <a:solidFill>
              <a:schemeClr val="accent1"/>
            </a:solidFill>
          </a:ln>
        </p:spPr>
      </p:pic>
      <p:sp>
        <p:nvSpPr>
          <p:cNvPr id="5" name="TextBox 4"/>
          <p:cNvSpPr txBox="1"/>
          <p:nvPr/>
        </p:nvSpPr>
        <p:spPr>
          <a:xfrm>
            <a:off x="1067768" y="6249406"/>
            <a:ext cx="3763723" cy="369332"/>
          </a:xfrm>
          <a:prstGeom prst="rect">
            <a:avLst/>
          </a:prstGeom>
          <a:noFill/>
        </p:spPr>
        <p:txBody>
          <a:bodyPr wrap="none" rtlCol="0">
            <a:spAutoFit/>
          </a:bodyPr>
          <a:lstStyle/>
          <a:p>
            <a:r>
              <a:rPr lang="en-US" b="1" dirty="0" smtClean="0">
                <a:solidFill>
                  <a:srgbClr val="0070C0"/>
                </a:solidFill>
              </a:rPr>
              <a:t>California State University Northridge</a:t>
            </a:r>
            <a:endParaRPr lang="en-US" b="1" dirty="0">
              <a:solidFill>
                <a:srgbClr val="0070C0"/>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4941" y="202707"/>
            <a:ext cx="2508422" cy="1804587"/>
          </a:xfrm>
          <a:prstGeom prst="rect">
            <a:avLst/>
          </a:prstGeom>
        </p:spPr>
      </p:pic>
    </p:spTree>
    <p:extLst>
      <p:ext uri="{BB962C8B-B14F-4D97-AF65-F5344CB8AC3E}">
        <p14:creationId xmlns:p14="http://schemas.microsoft.com/office/powerpoint/2010/main" val="2856249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66" y="0"/>
            <a:ext cx="9042134" cy="1143000"/>
          </a:xfrm>
        </p:spPr>
        <p:txBody>
          <a:bodyPr>
            <a:normAutofit fontScale="90000"/>
          </a:bodyPr>
          <a:lstStyle/>
          <a:p>
            <a:pPr>
              <a:defRPr/>
            </a:pPr>
            <a:r>
              <a:rPr lang="en-US" b="1" dirty="0" smtClean="0">
                <a:solidFill>
                  <a:srgbClr val="339933"/>
                </a:solidFill>
                <a:cs typeface="Arial" charset="0"/>
              </a:rPr>
              <a:t>Through </a:t>
            </a:r>
            <a:r>
              <a:rPr lang="en-US" b="1" dirty="0" smtClean="0">
                <a:solidFill>
                  <a:srgbClr val="339933"/>
                </a:solidFill>
                <a:cs typeface="Arial" charset="0"/>
              </a:rPr>
              <a:t>RecycleMania, Campuses </a:t>
            </a:r>
            <a:r>
              <a:rPr lang="en-US" b="1" dirty="0" smtClean="0">
                <a:solidFill>
                  <a:srgbClr val="339933"/>
                </a:solidFill>
                <a:cs typeface="Arial" charset="0"/>
              </a:rPr>
              <a:t>Can:</a:t>
            </a:r>
            <a:endParaRPr lang="en-US" dirty="0">
              <a:solidFill>
                <a:srgbClr val="339933"/>
              </a:solidFill>
              <a:cs typeface="Arial" charset="0"/>
            </a:endParaRPr>
          </a:p>
        </p:txBody>
      </p:sp>
      <p:sp>
        <p:nvSpPr>
          <p:cNvPr id="3" name="Content Placeholder 2"/>
          <p:cNvSpPr>
            <a:spLocks noGrp="1"/>
          </p:cNvSpPr>
          <p:nvPr>
            <p:ph idx="1"/>
          </p:nvPr>
        </p:nvSpPr>
        <p:spPr>
          <a:xfrm>
            <a:off x="101866" y="1186452"/>
            <a:ext cx="5206597" cy="5542005"/>
          </a:xfrm>
        </p:spPr>
        <p:txBody>
          <a:bodyPr>
            <a:normAutofit fontScale="77500" lnSpcReduction="20000"/>
          </a:bodyPr>
          <a:lstStyle/>
          <a:p>
            <a:pPr lvl="0" fontAlgn="base"/>
            <a:r>
              <a:rPr lang="en-US" dirty="0" smtClean="0"/>
              <a:t>Set a benchmark to help set waste reduction goals &amp; develop waste management plans.</a:t>
            </a:r>
          </a:p>
          <a:p>
            <a:pPr lvl="0" fontAlgn="base"/>
            <a:r>
              <a:rPr lang="en-US" dirty="0" smtClean="0"/>
              <a:t>Increase </a:t>
            </a:r>
            <a:r>
              <a:rPr lang="en-US" dirty="0"/>
              <a:t>recycling </a:t>
            </a:r>
            <a:r>
              <a:rPr lang="en-US" dirty="0" smtClean="0"/>
              <a:t>&amp; test </a:t>
            </a:r>
            <a:r>
              <a:rPr lang="en-US" dirty="0"/>
              <a:t>new strategies to reduce </a:t>
            </a:r>
            <a:r>
              <a:rPr lang="en-US" dirty="0" smtClean="0"/>
              <a:t>contamination.</a:t>
            </a:r>
            <a:endParaRPr lang="en-US" dirty="0"/>
          </a:p>
          <a:p>
            <a:pPr lvl="0" fontAlgn="base"/>
            <a:r>
              <a:rPr lang="en-US" dirty="0"/>
              <a:t>Tackle plastic pollution on campus through waste minimization </a:t>
            </a:r>
            <a:r>
              <a:rPr lang="en-US" dirty="0" smtClean="0"/>
              <a:t>practices.</a:t>
            </a:r>
            <a:endParaRPr lang="en-US" dirty="0"/>
          </a:p>
          <a:p>
            <a:pPr lvl="0" fontAlgn="base"/>
            <a:r>
              <a:rPr lang="en-US" dirty="0"/>
              <a:t>Host a campus </a:t>
            </a:r>
            <a:r>
              <a:rPr lang="en-US" dirty="0" smtClean="0"/>
              <a:t>&amp; community </a:t>
            </a:r>
            <a:r>
              <a:rPr lang="en-US" dirty="0"/>
              <a:t>event </a:t>
            </a:r>
            <a:r>
              <a:rPr lang="en-US" dirty="0" smtClean="0"/>
              <a:t>to recycle electronics.</a:t>
            </a:r>
            <a:endParaRPr lang="en-US" dirty="0"/>
          </a:p>
          <a:p>
            <a:pPr lvl="0" fontAlgn="base"/>
            <a:r>
              <a:rPr lang="en-US" dirty="0"/>
              <a:t>Green your basketball games </a:t>
            </a:r>
            <a:r>
              <a:rPr lang="en-US" dirty="0" smtClean="0"/>
              <a:t>through GameDay Basketball.</a:t>
            </a:r>
            <a:endParaRPr lang="en-US" dirty="0"/>
          </a:p>
          <a:p>
            <a:pPr lvl="0" fontAlgn="base"/>
            <a:r>
              <a:rPr lang="en-US" dirty="0"/>
              <a:t>Ramp up zero waste efforts through </a:t>
            </a:r>
            <a:r>
              <a:rPr lang="en-US" dirty="0" smtClean="0"/>
              <a:t>the </a:t>
            </a:r>
            <a:r>
              <a:rPr lang="en-US" b="1" dirty="0" smtClean="0">
                <a:solidFill>
                  <a:schemeClr val="accent6">
                    <a:lumMod val="75000"/>
                  </a:schemeClr>
                </a:solidFill>
              </a:rPr>
              <a:t>NEW</a:t>
            </a:r>
            <a:r>
              <a:rPr lang="en-US" dirty="0" smtClean="0"/>
              <a:t> Zero Waste category!</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8463" y="1337554"/>
            <a:ext cx="3638026" cy="2418900"/>
          </a:xfrm>
          <a:prstGeom prst="rect">
            <a:avLst/>
          </a:prstGeom>
          <a:ln w="25400">
            <a:solidFill>
              <a:schemeClr val="accent1"/>
            </a:solidFill>
          </a:ln>
        </p:spPr>
      </p:pic>
      <p:sp>
        <p:nvSpPr>
          <p:cNvPr id="6" name="TextBox 5"/>
          <p:cNvSpPr txBox="1"/>
          <p:nvPr/>
        </p:nvSpPr>
        <p:spPr>
          <a:xfrm>
            <a:off x="6409771" y="3766342"/>
            <a:ext cx="1712200" cy="369332"/>
          </a:xfrm>
          <a:prstGeom prst="rect">
            <a:avLst/>
          </a:prstGeom>
          <a:noFill/>
        </p:spPr>
        <p:txBody>
          <a:bodyPr wrap="none" rtlCol="0">
            <a:spAutoFit/>
          </a:bodyPr>
          <a:lstStyle/>
          <a:p>
            <a:r>
              <a:rPr lang="en-US" b="1" dirty="0" smtClean="0">
                <a:solidFill>
                  <a:srgbClr val="0070C0"/>
                </a:solidFill>
              </a:rPr>
              <a:t>Rider University</a:t>
            </a:r>
            <a:endParaRPr lang="en-US" b="1" dirty="0">
              <a:solidFill>
                <a:srgbClr val="0070C0"/>
              </a:solidFill>
            </a:endParaRPr>
          </a:p>
        </p:txBody>
      </p:sp>
      <p:sp>
        <p:nvSpPr>
          <p:cNvPr id="4" name="TextBox 3"/>
          <p:cNvSpPr txBox="1"/>
          <p:nvPr/>
        </p:nvSpPr>
        <p:spPr>
          <a:xfrm>
            <a:off x="101866" y="6035960"/>
            <a:ext cx="9023752" cy="692497"/>
          </a:xfrm>
          <a:prstGeom prst="rect">
            <a:avLst/>
          </a:prstGeom>
          <a:noFill/>
        </p:spPr>
        <p:txBody>
          <a:bodyPr wrap="none" rtlCol="0">
            <a:spAutoFit/>
          </a:bodyPr>
          <a:lstStyle/>
          <a:p>
            <a:endParaRPr lang="en-US" dirty="0" smtClean="0"/>
          </a:p>
          <a:p>
            <a:r>
              <a:rPr lang="en-US" sz="2100" b="1" i="1" dirty="0" smtClean="0">
                <a:solidFill>
                  <a:srgbClr val="0070C0"/>
                </a:solidFill>
              </a:rPr>
              <a:t>RecycleMania Activity Guide for Freshmen, Dorm Dwellers and Student Leaders</a:t>
            </a:r>
            <a:endParaRPr lang="en-US" sz="2100" b="1" i="1" dirty="0">
              <a:solidFill>
                <a:srgbClr val="0070C0"/>
              </a:solidFill>
            </a:endParaRPr>
          </a:p>
        </p:txBody>
      </p:sp>
      <p:sp>
        <p:nvSpPr>
          <p:cNvPr id="7" name="TextBox 6"/>
          <p:cNvSpPr txBox="1"/>
          <p:nvPr/>
        </p:nvSpPr>
        <p:spPr>
          <a:xfrm>
            <a:off x="5019879" y="4385697"/>
            <a:ext cx="3926610" cy="1723549"/>
          </a:xfrm>
          <a:prstGeom prst="rect">
            <a:avLst/>
          </a:prstGeom>
          <a:noFill/>
        </p:spPr>
        <p:txBody>
          <a:bodyPr wrap="square" rtlCol="0">
            <a:spAutoFit/>
          </a:bodyPr>
          <a:lstStyle/>
          <a:p>
            <a:pPr algn="ctr"/>
            <a:r>
              <a:rPr lang="en-US" sz="2200" b="1" dirty="0">
                <a:solidFill>
                  <a:srgbClr val="339933"/>
                </a:solidFill>
              </a:rPr>
              <a:t>RecycleMania is a great engagement tool for students </a:t>
            </a:r>
            <a:br>
              <a:rPr lang="en-US" sz="2200" b="1" dirty="0">
                <a:solidFill>
                  <a:srgbClr val="339933"/>
                </a:solidFill>
              </a:rPr>
            </a:br>
            <a:r>
              <a:rPr lang="en-US" sz="2200" b="1" dirty="0">
                <a:solidFill>
                  <a:srgbClr val="339933"/>
                </a:solidFill>
              </a:rPr>
              <a:t>and helps build </a:t>
            </a:r>
            <a:endParaRPr lang="en-US" sz="2200" b="1" dirty="0" smtClean="0">
              <a:solidFill>
                <a:srgbClr val="339933"/>
              </a:solidFill>
            </a:endParaRPr>
          </a:p>
          <a:p>
            <a:pPr algn="ctr"/>
            <a:r>
              <a:rPr lang="en-US" sz="2200" b="1" dirty="0" smtClean="0">
                <a:solidFill>
                  <a:srgbClr val="339933"/>
                </a:solidFill>
              </a:rPr>
              <a:t>leadership </a:t>
            </a:r>
            <a:r>
              <a:rPr lang="en-US" sz="2200" b="1" dirty="0">
                <a:solidFill>
                  <a:srgbClr val="339933"/>
                </a:solidFill>
              </a:rPr>
              <a:t>skills!</a:t>
            </a:r>
          </a:p>
          <a:p>
            <a:endParaRPr lang="en-US" dirty="0"/>
          </a:p>
        </p:txBody>
      </p:sp>
    </p:spTree>
    <p:extLst>
      <p:ext uri="{BB962C8B-B14F-4D97-AF65-F5344CB8AC3E}">
        <p14:creationId xmlns:p14="http://schemas.microsoft.com/office/powerpoint/2010/main" val="4204176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8994" y="2864587"/>
            <a:ext cx="3645006" cy="273375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4142" y="497349"/>
            <a:ext cx="3169858" cy="2113238"/>
          </a:xfrm>
          <a:prstGeom prst="rect">
            <a:avLst/>
          </a:prstGeom>
        </p:spPr>
      </p:pic>
      <p:sp>
        <p:nvSpPr>
          <p:cNvPr id="6" name="Rectangle 5"/>
          <p:cNvSpPr>
            <a:spLocks noChangeArrowheads="1"/>
          </p:cNvSpPr>
          <p:nvPr/>
        </p:nvSpPr>
        <p:spPr bwMode="auto">
          <a:xfrm>
            <a:off x="0" y="6434138"/>
            <a:ext cx="9144000" cy="423862"/>
          </a:xfrm>
          <a:prstGeom prst="rect">
            <a:avLst/>
          </a:prstGeom>
          <a:solidFill>
            <a:srgbClr val="FFA111"/>
          </a:soli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eaLnBrk="1" hangingPunct="1">
              <a:defRPr/>
            </a:pPr>
            <a:endParaRPr lang="en-US" dirty="0">
              <a:solidFill>
                <a:schemeClr val="lt1"/>
              </a:solidFill>
              <a:latin typeface="+mn-lt"/>
              <a:ea typeface="+mn-ea"/>
            </a:endParaRPr>
          </a:p>
        </p:txBody>
      </p:sp>
      <p:pic>
        <p:nvPicPr>
          <p:cNvPr id="5" name="Picture 7" descr="rm_generic_logo_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12050" y="5684838"/>
            <a:ext cx="1338263" cy="919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6523662" cy="6858000"/>
          </a:xfrm>
          <a:prstGeom prst="rect">
            <a:avLst/>
          </a:prstGeom>
        </p:spPr>
      </p:pic>
      <p:sp>
        <p:nvSpPr>
          <p:cNvPr id="3" name="TextBox 2"/>
          <p:cNvSpPr txBox="1"/>
          <p:nvPr/>
        </p:nvSpPr>
        <p:spPr>
          <a:xfrm>
            <a:off x="6868208" y="161323"/>
            <a:ext cx="1404552" cy="369332"/>
          </a:xfrm>
          <a:prstGeom prst="rect">
            <a:avLst/>
          </a:prstGeom>
          <a:noFill/>
        </p:spPr>
        <p:txBody>
          <a:bodyPr wrap="none" rtlCol="0">
            <a:spAutoFit/>
          </a:bodyPr>
          <a:lstStyle/>
          <a:p>
            <a:r>
              <a:rPr lang="en-US" b="1" dirty="0" smtClean="0">
                <a:solidFill>
                  <a:srgbClr val="0070C0"/>
                </a:solidFill>
              </a:rPr>
              <a:t>Knox College</a:t>
            </a:r>
            <a:endParaRPr lang="en-US" b="1" dirty="0">
              <a:solidFill>
                <a:srgbClr val="0070C0"/>
              </a:solidFill>
            </a:endParaRPr>
          </a:p>
        </p:txBody>
      </p:sp>
    </p:spTree>
    <p:extLst>
      <p:ext uri="{BB962C8B-B14F-4D97-AF65-F5344CB8AC3E}">
        <p14:creationId xmlns:p14="http://schemas.microsoft.com/office/powerpoint/2010/main" val="3977048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204" y="0"/>
            <a:ext cx="8402595" cy="1143000"/>
          </a:xfrm>
        </p:spPr>
        <p:txBody>
          <a:bodyPr/>
          <a:lstStyle/>
          <a:p>
            <a:pPr algn="l"/>
            <a:r>
              <a:rPr lang="en-US" b="1" dirty="0" smtClean="0">
                <a:solidFill>
                  <a:srgbClr val="339933"/>
                </a:solidFill>
              </a:rPr>
              <a:t>Choose Your Categories</a:t>
            </a:r>
            <a:endParaRPr lang="en-US" b="1" dirty="0">
              <a:solidFill>
                <a:srgbClr val="339933"/>
              </a:solidFill>
            </a:endParaRPr>
          </a:p>
        </p:txBody>
      </p:sp>
      <p:sp>
        <p:nvSpPr>
          <p:cNvPr id="3" name="Content Placeholder 2"/>
          <p:cNvSpPr>
            <a:spLocks noGrp="1"/>
          </p:cNvSpPr>
          <p:nvPr>
            <p:ph idx="1"/>
          </p:nvPr>
        </p:nvSpPr>
        <p:spPr>
          <a:xfrm>
            <a:off x="370701" y="1025610"/>
            <a:ext cx="8229600" cy="5782963"/>
          </a:xfrm>
        </p:spPr>
        <p:txBody>
          <a:bodyPr>
            <a:normAutofit fontScale="85000" lnSpcReduction="20000"/>
          </a:bodyPr>
          <a:lstStyle/>
          <a:p>
            <a:r>
              <a:rPr lang="en-US" b="1" dirty="0">
                <a:solidFill>
                  <a:srgbClr val="0070C0"/>
                </a:solidFill>
              </a:rPr>
              <a:t>8 </a:t>
            </a:r>
            <a:r>
              <a:rPr lang="en-US" b="1" dirty="0" smtClean="0">
                <a:solidFill>
                  <a:srgbClr val="0070C0"/>
                </a:solidFill>
              </a:rPr>
              <a:t>week, weekly </a:t>
            </a:r>
            <a:r>
              <a:rPr lang="en-US" b="1" dirty="0">
                <a:solidFill>
                  <a:srgbClr val="0070C0"/>
                </a:solidFill>
              </a:rPr>
              <a:t>reporting </a:t>
            </a:r>
            <a:r>
              <a:rPr lang="en-US" b="1" dirty="0" smtClean="0">
                <a:solidFill>
                  <a:srgbClr val="0070C0"/>
                </a:solidFill>
              </a:rPr>
              <a:t/>
            </a:r>
            <a:br>
              <a:rPr lang="en-US" b="1" dirty="0" smtClean="0">
                <a:solidFill>
                  <a:srgbClr val="0070C0"/>
                </a:solidFill>
              </a:rPr>
            </a:br>
            <a:r>
              <a:rPr lang="en-US" b="1" dirty="0" smtClean="0">
                <a:solidFill>
                  <a:srgbClr val="0070C0"/>
                </a:solidFill>
              </a:rPr>
              <a:t>categories </a:t>
            </a:r>
            <a:r>
              <a:rPr lang="en-US" b="1" dirty="0">
                <a:solidFill>
                  <a:srgbClr val="0070C0"/>
                </a:solidFill>
              </a:rPr>
              <a:t>(February-March)</a:t>
            </a:r>
          </a:p>
          <a:p>
            <a:pPr lvl="1"/>
            <a:r>
              <a:rPr lang="en-US" dirty="0" smtClean="0"/>
              <a:t>Diversion (trash, food, recyclables)</a:t>
            </a:r>
            <a:endParaRPr lang="en-US" dirty="0"/>
          </a:p>
          <a:p>
            <a:pPr lvl="1"/>
            <a:r>
              <a:rPr lang="en-US" dirty="0"/>
              <a:t>Per </a:t>
            </a:r>
            <a:r>
              <a:rPr lang="en-US" dirty="0" smtClean="0"/>
              <a:t>Capita (recyclables)</a:t>
            </a:r>
            <a:endParaRPr lang="en-US" dirty="0"/>
          </a:p>
          <a:p>
            <a:pPr lvl="1"/>
            <a:r>
              <a:rPr lang="en-US" dirty="0"/>
              <a:t>Zero Waste (</a:t>
            </a:r>
            <a:r>
              <a:rPr lang="en-US" dirty="0">
                <a:solidFill>
                  <a:schemeClr val="accent6">
                    <a:lumMod val="75000"/>
                  </a:schemeClr>
                </a:solidFill>
              </a:rPr>
              <a:t>New</a:t>
            </a:r>
            <a:r>
              <a:rPr lang="en-US" dirty="0" smtClean="0"/>
              <a:t>) (trash, food, </a:t>
            </a:r>
            <a:br>
              <a:rPr lang="en-US" dirty="0" smtClean="0"/>
            </a:br>
            <a:r>
              <a:rPr lang="en-US" dirty="0" smtClean="0"/>
              <a:t>  recyclables, materials for reuse)</a:t>
            </a:r>
            <a:endParaRPr lang="en-US" dirty="0"/>
          </a:p>
          <a:p>
            <a:pPr lvl="1"/>
            <a:r>
              <a:rPr lang="en-US" dirty="0" smtClean="0"/>
              <a:t>Food (food waste and any organic </a:t>
            </a:r>
          </a:p>
          <a:p>
            <a:pPr marL="457200" lvl="1" indent="0">
              <a:buNone/>
            </a:pPr>
            <a:r>
              <a:rPr lang="en-US" dirty="0"/>
              <a:t>	</a:t>
            </a:r>
            <a:r>
              <a:rPr lang="en-US" dirty="0" smtClean="0"/>
              <a:t>materials alongside food waste)</a:t>
            </a:r>
            <a:br>
              <a:rPr lang="en-US" dirty="0" smtClean="0"/>
            </a:br>
            <a:endParaRPr lang="en-US" dirty="0" smtClean="0"/>
          </a:p>
          <a:p>
            <a:r>
              <a:rPr lang="en-US" b="1" dirty="0" smtClean="0">
                <a:solidFill>
                  <a:srgbClr val="0070C0"/>
                </a:solidFill>
              </a:rPr>
              <a:t>Special Categories – One time reporting by end of competition</a:t>
            </a:r>
          </a:p>
          <a:p>
            <a:pPr lvl="1"/>
            <a:r>
              <a:rPr lang="en-US" dirty="0" smtClean="0"/>
              <a:t>Electronics (one month tracking)</a:t>
            </a:r>
          </a:p>
          <a:p>
            <a:pPr lvl="1"/>
            <a:r>
              <a:rPr lang="en-US" dirty="0" smtClean="0"/>
              <a:t>GameDay Basketball (one home game tracking)</a:t>
            </a:r>
          </a:p>
          <a:p>
            <a:pPr lvl="1"/>
            <a:r>
              <a:rPr lang="en-US" dirty="0" smtClean="0"/>
              <a:t>Race to Zero Waste Building (four weeks tracking)</a:t>
            </a:r>
          </a:p>
          <a:p>
            <a:pPr lvl="1"/>
            <a:r>
              <a:rPr lang="en-US" dirty="0" smtClean="0"/>
              <a:t>Case Study competition (submissions due end of May)</a:t>
            </a:r>
          </a:p>
          <a:p>
            <a:pPr lvl="1"/>
            <a:endParaRPr lang="en-US" dirty="0" smtClean="0"/>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633" y="0"/>
            <a:ext cx="3095367" cy="4127156"/>
          </a:xfrm>
          <a:prstGeom prst="rect">
            <a:avLst/>
          </a:prstGeom>
          <a:ln w="25400">
            <a:solidFill>
              <a:srgbClr val="00B050"/>
            </a:solidFill>
          </a:ln>
        </p:spPr>
      </p:pic>
      <p:sp>
        <p:nvSpPr>
          <p:cNvPr id="5" name="TextBox 4"/>
          <p:cNvSpPr txBox="1"/>
          <p:nvPr/>
        </p:nvSpPr>
        <p:spPr>
          <a:xfrm>
            <a:off x="7213215" y="3547760"/>
            <a:ext cx="1930785" cy="369332"/>
          </a:xfrm>
          <a:prstGeom prst="rect">
            <a:avLst/>
          </a:prstGeom>
          <a:noFill/>
        </p:spPr>
        <p:txBody>
          <a:bodyPr wrap="none" rtlCol="0">
            <a:spAutoFit/>
          </a:bodyPr>
          <a:lstStyle/>
          <a:p>
            <a:r>
              <a:rPr lang="en-US" b="1" dirty="0" smtClean="0">
                <a:solidFill>
                  <a:schemeClr val="bg1"/>
                </a:solidFill>
              </a:rPr>
              <a:t>Towson University</a:t>
            </a:r>
            <a:endParaRPr lang="en-US" b="1" dirty="0">
              <a:solidFill>
                <a:schemeClr val="bg1"/>
              </a:solidFill>
            </a:endParaRPr>
          </a:p>
        </p:txBody>
      </p:sp>
    </p:spTree>
    <p:extLst>
      <p:ext uri="{BB962C8B-B14F-4D97-AF65-F5344CB8AC3E}">
        <p14:creationId xmlns:p14="http://schemas.microsoft.com/office/powerpoint/2010/main" val="1402933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6265" y="1404004"/>
            <a:ext cx="3680254" cy="4130361"/>
          </a:xfrm>
          <a:prstGeom prst="rect">
            <a:avLst/>
          </a:prstGeom>
        </p:spPr>
        <p:txBody>
          <a:bodyPr wrap="square">
            <a:spAutoFit/>
          </a:bodyPr>
          <a:lstStyle/>
          <a:p>
            <a:pPr algn="ctr" eaLnBrk="1" hangingPunct="1">
              <a:spcBef>
                <a:spcPct val="20000"/>
              </a:spcBef>
              <a:defRPr/>
            </a:pPr>
            <a:endParaRPr lang="en-US" sz="800" dirty="0">
              <a:solidFill>
                <a:schemeClr val="accent3">
                  <a:lumMod val="75000"/>
                </a:schemeClr>
              </a:solidFill>
              <a:latin typeface="+mn-lt"/>
              <a:ea typeface="+mn-ea"/>
            </a:endParaRPr>
          </a:p>
          <a:p>
            <a:pPr marL="514350" indent="-514350" eaLnBrk="1" hangingPunct="1">
              <a:spcBef>
                <a:spcPct val="20000"/>
              </a:spcBef>
              <a:buFont typeface="+mj-lt"/>
              <a:buAutoNum type="arabicPeriod"/>
              <a:defRPr/>
            </a:pPr>
            <a:r>
              <a:rPr lang="en-US" sz="2400" dirty="0">
                <a:solidFill>
                  <a:srgbClr val="000000"/>
                </a:solidFill>
                <a:latin typeface="+mn-lt"/>
                <a:ea typeface="+mn-ea"/>
              </a:rPr>
              <a:t>Register</a:t>
            </a:r>
            <a:r>
              <a:rPr lang="en-US" sz="2400" dirty="0" smtClean="0">
                <a:solidFill>
                  <a:srgbClr val="000000"/>
                </a:solidFill>
                <a:latin typeface="+mn-lt"/>
                <a:ea typeface="+mn-ea"/>
              </a:rPr>
              <a:t>! Registration closes February 1</a:t>
            </a:r>
            <a:endParaRPr lang="en-US" sz="2400" dirty="0">
              <a:solidFill>
                <a:srgbClr val="000000"/>
              </a:solidFill>
              <a:latin typeface="+mn-lt"/>
              <a:ea typeface="+mn-ea"/>
            </a:endParaRPr>
          </a:p>
          <a:p>
            <a:pPr marL="514350" indent="-514350" eaLnBrk="1" hangingPunct="1">
              <a:spcBef>
                <a:spcPct val="20000"/>
              </a:spcBef>
              <a:buFont typeface="+mj-lt"/>
              <a:buAutoNum type="arabicPeriod"/>
              <a:defRPr/>
            </a:pPr>
            <a:r>
              <a:rPr lang="en-US" sz="2400" dirty="0">
                <a:solidFill>
                  <a:srgbClr val="000000"/>
                </a:solidFill>
                <a:latin typeface="+mn-lt"/>
                <a:ea typeface="+mn-ea"/>
              </a:rPr>
              <a:t>Set goals &amp; </a:t>
            </a:r>
            <a:br>
              <a:rPr lang="en-US" sz="2400" dirty="0">
                <a:solidFill>
                  <a:srgbClr val="000000"/>
                </a:solidFill>
                <a:latin typeface="+mn-lt"/>
                <a:ea typeface="+mn-ea"/>
              </a:rPr>
            </a:br>
            <a:r>
              <a:rPr lang="en-US" sz="2400" dirty="0">
                <a:solidFill>
                  <a:srgbClr val="000000"/>
                </a:solidFill>
                <a:latin typeface="+mn-lt"/>
                <a:ea typeface="+mn-ea"/>
              </a:rPr>
              <a:t>level of participation</a:t>
            </a:r>
          </a:p>
          <a:p>
            <a:pPr marL="514350" indent="-514350" eaLnBrk="1" hangingPunct="1">
              <a:spcBef>
                <a:spcPct val="20000"/>
              </a:spcBef>
              <a:buFont typeface="+mj-lt"/>
              <a:buAutoNum type="arabicPeriod"/>
              <a:defRPr/>
            </a:pPr>
            <a:r>
              <a:rPr lang="en-US" sz="2400" dirty="0">
                <a:solidFill>
                  <a:srgbClr val="000000"/>
                </a:solidFill>
                <a:latin typeface="+mn-lt"/>
                <a:ea typeface="+mn-ea"/>
              </a:rPr>
              <a:t>Assemble team</a:t>
            </a:r>
          </a:p>
          <a:p>
            <a:pPr marL="514350" indent="-514350" eaLnBrk="1" hangingPunct="1">
              <a:spcBef>
                <a:spcPct val="20000"/>
              </a:spcBef>
              <a:buFont typeface="+mj-lt"/>
              <a:buAutoNum type="arabicPeriod"/>
              <a:defRPr/>
            </a:pPr>
            <a:r>
              <a:rPr lang="en-US" sz="2400" dirty="0">
                <a:solidFill>
                  <a:srgbClr val="000000"/>
                </a:solidFill>
                <a:latin typeface="+mn-lt"/>
                <a:ea typeface="+mn-ea"/>
              </a:rPr>
              <a:t>Determine resources</a:t>
            </a:r>
          </a:p>
          <a:p>
            <a:pPr marL="514350" indent="-514350" eaLnBrk="1" hangingPunct="1">
              <a:spcBef>
                <a:spcPct val="20000"/>
              </a:spcBef>
              <a:buFont typeface="+mj-lt"/>
              <a:buAutoNum type="arabicPeriod"/>
              <a:defRPr/>
            </a:pPr>
            <a:r>
              <a:rPr lang="en-US" sz="2400" dirty="0">
                <a:solidFill>
                  <a:srgbClr val="000000"/>
                </a:solidFill>
                <a:latin typeface="+mn-lt"/>
                <a:ea typeface="+mn-ea"/>
              </a:rPr>
              <a:t>Plan outreach activities </a:t>
            </a:r>
          </a:p>
          <a:p>
            <a:pPr marL="514350" indent="-514350" eaLnBrk="1" hangingPunct="1">
              <a:spcBef>
                <a:spcPct val="20000"/>
              </a:spcBef>
              <a:buFont typeface="+mj-lt"/>
              <a:buAutoNum type="arabicPeriod"/>
              <a:defRPr/>
            </a:pPr>
            <a:r>
              <a:rPr lang="en-US" sz="2400" dirty="0">
                <a:solidFill>
                  <a:srgbClr val="000000"/>
                </a:solidFill>
                <a:latin typeface="+mn-lt"/>
                <a:ea typeface="+mn-ea"/>
              </a:rPr>
              <a:t>Data tracking logistics</a:t>
            </a:r>
          </a:p>
          <a:p>
            <a:pPr marL="514350" indent="-514350" eaLnBrk="1" hangingPunct="1">
              <a:spcBef>
                <a:spcPct val="20000"/>
              </a:spcBef>
              <a:defRPr/>
            </a:pPr>
            <a:r>
              <a:rPr lang="en-US" sz="2800" dirty="0">
                <a:solidFill>
                  <a:schemeClr val="accent1">
                    <a:lumMod val="75000"/>
                  </a:schemeClr>
                </a:solidFill>
                <a:latin typeface="+mn-lt"/>
                <a:ea typeface="+mn-ea"/>
              </a:rPr>
              <a:t> </a:t>
            </a:r>
          </a:p>
        </p:txBody>
      </p:sp>
      <p:sp>
        <p:nvSpPr>
          <p:cNvPr id="6" name="Rectangle 5"/>
          <p:cNvSpPr>
            <a:spLocks noChangeArrowheads="1"/>
          </p:cNvSpPr>
          <p:nvPr/>
        </p:nvSpPr>
        <p:spPr bwMode="auto">
          <a:xfrm>
            <a:off x="0" y="6434138"/>
            <a:ext cx="9144000" cy="423862"/>
          </a:xfrm>
          <a:prstGeom prst="rect">
            <a:avLst/>
          </a:prstGeom>
          <a:solidFill>
            <a:srgbClr val="FFA111"/>
          </a:solidFill>
          <a:ln w="9525">
            <a:solidFill>
              <a:srgbClr val="4A7EBB"/>
            </a:solidFill>
            <a:miter lim="800000"/>
            <a:headEnd/>
            <a:tailEnd/>
          </a:ln>
          <a:effectLst>
            <a:outerShdw blurRad="40000" dist="23000" dir="5400000" rotWithShape="0">
              <a:srgbClr val="000000">
                <a:alpha val="34999"/>
              </a:srgbClr>
            </a:outerShdw>
          </a:effectLst>
        </p:spPr>
        <p:txBody>
          <a:bodyPr anchor="ctr"/>
          <a:lstStyle/>
          <a:p>
            <a:pPr algn="ctr" eaLnBrk="1" hangingPunct="1">
              <a:defRPr/>
            </a:pPr>
            <a:endParaRPr lang="en-US" dirty="0">
              <a:solidFill>
                <a:schemeClr val="lt1"/>
              </a:solidFill>
              <a:latin typeface="+mn-lt"/>
              <a:ea typeface="+mn-ea"/>
            </a:endParaRPr>
          </a:p>
        </p:txBody>
      </p:sp>
      <p:pic>
        <p:nvPicPr>
          <p:cNvPr id="22532" name="Picture 6" descr="rm_generic_logo_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2050" y="5684838"/>
            <a:ext cx="1338263" cy="919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6519" y="1532883"/>
            <a:ext cx="4883794" cy="2747134"/>
          </a:xfrm>
          <a:prstGeom prst="rect">
            <a:avLst/>
          </a:prstGeom>
          <a:ln w="25400">
            <a:solidFill>
              <a:srgbClr val="4A7EBB"/>
            </a:solidFill>
          </a:ln>
        </p:spPr>
      </p:pic>
      <p:sp>
        <p:nvSpPr>
          <p:cNvPr id="4" name="TextBox 3"/>
          <p:cNvSpPr txBox="1"/>
          <p:nvPr/>
        </p:nvSpPr>
        <p:spPr>
          <a:xfrm>
            <a:off x="396425" y="419119"/>
            <a:ext cx="7784756" cy="984885"/>
          </a:xfrm>
          <a:prstGeom prst="rect">
            <a:avLst/>
          </a:prstGeom>
          <a:noFill/>
        </p:spPr>
        <p:txBody>
          <a:bodyPr wrap="square" rtlCol="0">
            <a:spAutoFit/>
          </a:bodyPr>
          <a:lstStyle/>
          <a:p>
            <a:r>
              <a:rPr lang="en-US" sz="4000" b="1" dirty="0">
                <a:solidFill>
                  <a:srgbClr val="339933"/>
                </a:solidFill>
              </a:rPr>
              <a:t>Steps To Get Ready</a:t>
            </a:r>
          </a:p>
          <a:p>
            <a:endParaRPr lang="en-US" dirty="0"/>
          </a:p>
        </p:txBody>
      </p:sp>
      <p:sp>
        <p:nvSpPr>
          <p:cNvPr id="9" name="TextBox 8"/>
          <p:cNvSpPr txBox="1"/>
          <p:nvPr/>
        </p:nvSpPr>
        <p:spPr>
          <a:xfrm>
            <a:off x="3966519" y="1492921"/>
            <a:ext cx="2528128" cy="369332"/>
          </a:xfrm>
          <a:prstGeom prst="rect">
            <a:avLst/>
          </a:prstGeom>
          <a:noFill/>
        </p:spPr>
        <p:txBody>
          <a:bodyPr wrap="none" rtlCol="0">
            <a:spAutoFit/>
          </a:bodyPr>
          <a:lstStyle/>
          <a:p>
            <a:r>
              <a:rPr lang="en-US" b="1" dirty="0" smtClean="0">
                <a:solidFill>
                  <a:srgbClr val="FFFF00"/>
                </a:solidFill>
              </a:rPr>
              <a:t>Florida A &amp; M University</a:t>
            </a:r>
            <a:endParaRPr lang="en-US" b="1" dirty="0">
              <a:solidFill>
                <a:srgbClr val="FFFF00"/>
              </a:solidFill>
            </a:endParaRPr>
          </a:p>
        </p:txBody>
      </p:sp>
      <p:sp>
        <p:nvSpPr>
          <p:cNvPr id="2" name="TextBox 1"/>
          <p:cNvSpPr txBox="1"/>
          <p:nvPr/>
        </p:nvSpPr>
        <p:spPr>
          <a:xfrm>
            <a:off x="396425" y="5906530"/>
            <a:ext cx="3714287" cy="523220"/>
          </a:xfrm>
          <a:prstGeom prst="rect">
            <a:avLst/>
          </a:prstGeom>
          <a:noFill/>
        </p:spPr>
        <p:txBody>
          <a:bodyPr wrap="none" rtlCol="0">
            <a:spAutoFit/>
          </a:bodyPr>
          <a:lstStyle/>
          <a:p>
            <a:r>
              <a:rPr lang="en-US" sz="2800" b="1" dirty="0" smtClean="0">
                <a:solidFill>
                  <a:srgbClr val="0070C0"/>
                </a:solidFill>
              </a:rPr>
              <a:t>www.RecycleMania.org</a:t>
            </a:r>
            <a:endParaRPr lang="en-US" sz="2800" b="1" dirty="0">
              <a:solidFill>
                <a:srgbClr val="0070C0"/>
              </a:solidFill>
            </a:endParaRPr>
          </a:p>
        </p:txBody>
      </p:sp>
    </p:spTree>
    <p:extLst>
      <p:ext uri="{BB962C8B-B14F-4D97-AF65-F5344CB8AC3E}">
        <p14:creationId xmlns:p14="http://schemas.microsoft.com/office/powerpoint/2010/main" val="2249874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247135"/>
            <a:ext cx="8077200" cy="6038576"/>
          </a:xfrm>
          <a:prstGeom prst="rect">
            <a:avLst/>
          </a:prstGeom>
        </p:spPr>
        <p:txBody>
          <a:bodyPr>
            <a:spAutoFit/>
          </a:bodyPr>
          <a:lstStyle/>
          <a:p>
            <a:pPr algn="ctr" eaLnBrk="1" hangingPunct="1">
              <a:spcBef>
                <a:spcPct val="20000"/>
              </a:spcBef>
              <a:defRPr/>
            </a:pPr>
            <a:r>
              <a:rPr lang="en-US" sz="4800" b="1" dirty="0">
                <a:solidFill>
                  <a:srgbClr val="339933"/>
                </a:solidFill>
                <a:latin typeface="+mn-lt"/>
                <a:ea typeface="+mn-ea"/>
              </a:rPr>
              <a:t>Web </a:t>
            </a:r>
            <a:r>
              <a:rPr lang="en-US" sz="4800" b="1" dirty="0" smtClean="0">
                <a:solidFill>
                  <a:srgbClr val="339933"/>
                </a:solidFill>
                <a:latin typeface="+mn-lt"/>
                <a:ea typeface="+mn-ea"/>
              </a:rPr>
              <a:t>Resources</a:t>
            </a:r>
            <a:endParaRPr lang="en-US" sz="800" dirty="0">
              <a:solidFill>
                <a:srgbClr val="339933"/>
              </a:solidFill>
              <a:latin typeface="+mn-lt"/>
              <a:ea typeface="+mn-ea"/>
            </a:endParaRPr>
          </a:p>
          <a:p>
            <a:pPr algn="ctr" eaLnBrk="1" hangingPunct="1">
              <a:spcBef>
                <a:spcPct val="20000"/>
              </a:spcBef>
              <a:defRPr/>
            </a:pPr>
            <a:endParaRPr lang="en-US" sz="800" dirty="0">
              <a:solidFill>
                <a:srgbClr val="000000"/>
              </a:solidFill>
              <a:latin typeface="+mn-lt"/>
              <a:ea typeface="+mn-ea"/>
            </a:endParaRPr>
          </a:p>
          <a:p>
            <a:pPr eaLnBrk="1" hangingPunct="1">
              <a:spcBef>
                <a:spcPct val="20000"/>
              </a:spcBef>
              <a:buFont typeface="Arial" pitchFamily="34" charset="0"/>
              <a:buChar char="•"/>
              <a:defRPr/>
            </a:pPr>
            <a:r>
              <a:rPr lang="en-US" sz="2800" dirty="0" smtClean="0">
                <a:solidFill>
                  <a:srgbClr val="000000"/>
                </a:solidFill>
                <a:latin typeface="+mn-lt"/>
                <a:ea typeface="+mn-ea"/>
              </a:rPr>
              <a:t> Planning </a:t>
            </a:r>
            <a:r>
              <a:rPr lang="en-US" sz="2800" dirty="0">
                <a:solidFill>
                  <a:srgbClr val="000000"/>
                </a:solidFill>
                <a:latin typeface="+mn-lt"/>
                <a:ea typeface="+mn-ea"/>
              </a:rPr>
              <a:t>checklist</a:t>
            </a:r>
          </a:p>
          <a:p>
            <a:pPr eaLnBrk="1" hangingPunct="1">
              <a:spcBef>
                <a:spcPct val="20000"/>
              </a:spcBef>
              <a:buFont typeface="Arial" pitchFamily="34" charset="0"/>
              <a:buChar char="•"/>
              <a:defRPr/>
            </a:pPr>
            <a:r>
              <a:rPr lang="en-US" sz="2800" dirty="0" smtClean="0">
                <a:solidFill>
                  <a:srgbClr val="000000"/>
                </a:solidFill>
                <a:latin typeface="+mn-lt"/>
                <a:ea typeface="+mn-ea"/>
              </a:rPr>
              <a:t> Rules </a:t>
            </a:r>
            <a:r>
              <a:rPr lang="en-US" sz="2800" dirty="0">
                <a:solidFill>
                  <a:srgbClr val="000000"/>
                </a:solidFill>
                <a:latin typeface="+mn-lt"/>
                <a:ea typeface="+mn-ea"/>
              </a:rPr>
              <a:t>details</a:t>
            </a:r>
          </a:p>
          <a:p>
            <a:pPr eaLnBrk="1" hangingPunct="1">
              <a:spcBef>
                <a:spcPct val="20000"/>
              </a:spcBef>
              <a:buFont typeface="Arial" pitchFamily="34" charset="0"/>
              <a:buChar char="•"/>
              <a:defRPr/>
            </a:pPr>
            <a:r>
              <a:rPr lang="en-US" sz="2800" dirty="0" smtClean="0">
                <a:solidFill>
                  <a:srgbClr val="000000"/>
                </a:solidFill>
                <a:latin typeface="+mn-lt"/>
                <a:ea typeface="+mn-ea"/>
              </a:rPr>
              <a:t> Promo </a:t>
            </a:r>
            <a:r>
              <a:rPr lang="en-US" sz="2800" dirty="0">
                <a:solidFill>
                  <a:srgbClr val="000000"/>
                </a:solidFill>
                <a:latin typeface="+mn-lt"/>
                <a:ea typeface="+mn-ea"/>
              </a:rPr>
              <a:t>strategy</a:t>
            </a:r>
          </a:p>
          <a:p>
            <a:pPr eaLnBrk="1" hangingPunct="1">
              <a:spcBef>
                <a:spcPct val="20000"/>
              </a:spcBef>
              <a:buFont typeface="Arial" pitchFamily="34" charset="0"/>
              <a:buChar char="•"/>
              <a:defRPr/>
            </a:pPr>
            <a:r>
              <a:rPr lang="en-US" sz="2800" dirty="0" smtClean="0">
                <a:solidFill>
                  <a:srgbClr val="000000"/>
                </a:solidFill>
                <a:latin typeface="+mn-lt"/>
                <a:ea typeface="+mn-ea"/>
              </a:rPr>
              <a:t> Download </a:t>
            </a:r>
            <a:r>
              <a:rPr lang="en-US" sz="2800" dirty="0">
                <a:solidFill>
                  <a:srgbClr val="000000"/>
                </a:solidFill>
                <a:latin typeface="+mn-lt"/>
                <a:ea typeface="+mn-ea"/>
              </a:rPr>
              <a:t>logo, files</a:t>
            </a:r>
          </a:p>
          <a:p>
            <a:pPr eaLnBrk="1" hangingPunct="1">
              <a:spcBef>
                <a:spcPct val="20000"/>
              </a:spcBef>
              <a:buFont typeface="Arial" pitchFamily="34" charset="0"/>
              <a:buChar char="•"/>
              <a:defRPr/>
            </a:pPr>
            <a:r>
              <a:rPr lang="en-US" sz="2800" dirty="0" smtClean="0">
                <a:solidFill>
                  <a:srgbClr val="000000"/>
                </a:solidFill>
                <a:latin typeface="+mn-lt"/>
                <a:ea typeface="+mn-ea"/>
              </a:rPr>
              <a:t> Case studies</a:t>
            </a:r>
          </a:p>
          <a:p>
            <a:pPr eaLnBrk="1" hangingPunct="1">
              <a:spcBef>
                <a:spcPct val="20000"/>
              </a:spcBef>
              <a:buFont typeface="Arial" pitchFamily="34" charset="0"/>
              <a:buChar char="•"/>
              <a:defRPr/>
            </a:pPr>
            <a:r>
              <a:rPr lang="en-US" sz="2800" dirty="0" smtClean="0">
                <a:solidFill>
                  <a:srgbClr val="000000"/>
                </a:solidFill>
              </a:rPr>
              <a:t> Activity Ideas</a:t>
            </a:r>
            <a:endParaRPr lang="en-US" sz="2800" dirty="0">
              <a:solidFill>
                <a:srgbClr val="000000"/>
              </a:solidFill>
              <a:latin typeface="+mn-lt"/>
              <a:ea typeface="+mn-ea"/>
            </a:endParaRPr>
          </a:p>
          <a:p>
            <a:pPr eaLnBrk="1" hangingPunct="1">
              <a:spcBef>
                <a:spcPct val="20000"/>
              </a:spcBef>
              <a:buFont typeface="Arial" pitchFamily="34" charset="0"/>
              <a:buChar char="•"/>
              <a:defRPr/>
            </a:pPr>
            <a:r>
              <a:rPr lang="en-US" sz="2800" dirty="0" smtClean="0">
                <a:solidFill>
                  <a:srgbClr val="000000"/>
                </a:solidFill>
                <a:latin typeface="+mn-lt"/>
                <a:ea typeface="+mn-ea"/>
              </a:rPr>
              <a:t> Campus </a:t>
            </a:r>
            <a:r>
              <a:rPr lang="en-US" sz="2800" dirty="0">
                <a:solidFill>
                  <a:srgbClr val="000000"/>
                </a:solidFill>
                <a:latin typeface="+mn-lt"/>
                <a:ea typeface="+mn-ea"/>
              </a:rPr>
              <a:t>profile </a:t>
            </a:r>
            <a:r>
              <a:rPr lang="en-US" sz="2800" dirty="0" smtClean="0">
                <a:solidFill>
                  <a:srgbClr val="000000"/>
                </a:solidFill>
                <a:latin typeface="+mn-lt"/>
                <a:ea typeface="+mn-ea"/>
              </a:rPr>
              <a:t>pages</a:t>
            </a:r>
          </a:p>
          <a:p>
            <a:pPr eaLnBrk="1" hangingPunct="1">
              <a:spcBef>
                <a:spcPct val="20000"/>
              </a:spcBef>
              <a:defRPr/>
            </a:pPr>
            <a:r>
              <a:rPr lang="en-US" sz="4000" b="1" dirty="0" smtClean="0">
                <a:solidFill>
                  <a:srgbClr val="000000"/>
                </a:solidFill>
                <a:ea typeface="+mn-ea"/>
              </a:rPr>
              <a:t>www.recyclemania.org</a:t>
            </a:r>
            <a:endParaRPr lang="en-US" sz="4000" b="1" dirty="0">
              <a:solidFill>
                <a:srgbClr val="000000"/>
              </a:solidFill>
              <a:ea typeface="+mn-ea"/>
            </a:endParaRPr>
          </a:p>
          <a:p>
            <a:pPr algn="ctr" eaLnBrk="1" hangingPunct="1">
              <a:spcBef>
                <a:spcPct val="20000"/>
              </a:spcBef>
              <a:defRPr/>
            </a:pPr>
            <a:endParaRPr lang="en-US" sz="1000" dirty="0">
              <a:solidFill>
                <a:srgbClr val="000000"/>
              </a:solidFill>
              <a:latin typeface="Arial" panose="020B0604020202020204" pitchFamily="34" charset="0"/>
              <a:ea typeface="+mn-ea"/>
            </a:endParaRPr>
          </a:p>
          <a:p>
            <a:pPr eaLnBrk="1" hangingPunct="1">
              <a:spcBef>
                <a:spcPct val="20000"/>
              </a:spcBef>
              <a:defRPr/>
            </a:pPr>
            <a:endParaRPr lang="en-US" sz="2800" dirty="0">
              <a:solidFill>
                <a:srgbClr val="000000"/>
              </a:solidFill>
              <a:latin typeface="+mn-lt"/>
              <a:ea typeface="+mn-ea"/>
            </a:endParaRPr>
          </a:p>
        </p:txBody>
      </p:sp>
      <p:sp>
        <p:nvSpPr>
          <p:cNvPr id="6" name="Rectangle 5"/>
          <p:cNvSpPr>
            <a:spLocks noChangeArrowheads="1"/>
          </p:cNvSpPr>
          <p:nvPr/>
        </p:nvSpPr>
        <p:spPr bwMode="auto">
          <a:xfrm>
            <a:off x="0" y="6434138"/>
            <a:ext cx="9144000" cy="423862"/>
          </a:xfrm>
          <a:prstGeom prst="rect">
            <a:avLst/>
          </a:prstGeom>
          <a:solidFill>
            <a:srgbClr val="FFA111"/>
          </a:solidFill>
          <a:ln w="9525">
            <a:solidFill>
              <a:srgbClr val="4A7EBB"/>
            </a:solidFill>
            <a:miter lim="800000"/>
            <a:headEnd/>
            <a:tailEnd/>
          </a:ln>
          <a:effectLst>
            <a:outerShdw blurRad="40000" dist="23000" dir="5400000" rotWithShape="0">
              <a:srgbClr val="000000">
                <a:alpha val="34999"/>
              </a:srgbClr>
            </a:outerShdw>
          </a:effectLst>
        </p:spPr>
        <p:txBody>
          <a:bodyPr anchor="ctr"/>
          <a:lstStyle/>
          <a:p>
            <a:pPr algn="ctr" eaLnBrk="1" hangingPunct="1">
              <a:defRPr/>
            </a:pPr>
            <a:endParaRPr lang="en-US" dirty="0">
              <a:solidFill>
                <a:schemeClr val="lt1"/>
              </a:solidFill>
              <a:latin typeface="+mn-lt"/>
              <a:ea typeface="+mn-ea"/>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3271" y="1315784"/>
            <a:ext cx="3031971" cy="3923728"/>
          </a:xfrm>
          <a:prstGeom prst="rect">
            <a:avLst/>
          </a:prstGeom>
          <a:ln w="25400">
            <a:solidFill>
              <a:srgbClr val="00B050"/>
            </a:solidFill>
          </a:ln>
        </p:spPr>
      </p:pic>
    </p:spTree>
    <p:extLst>
      <p:ext uri="{BB962C8B-B14F-4D97-AF65-F5344CB8AC3E}">
        <p14:creationId xmlns:p14="http://schemas.microsoft.com/office/powerpoint/2010/main" val="1791265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6434138"/>
            <a:ext cx="9144000" cy="423862"/>
          </a:xfrm>
          <a:prstGeom prst="rect">
            <a:avLst/>
          </a:prstGeom>
          <a:solidFill>
            <a:srgbClr val="FFA111"/>
          </a:solidFill>
          <a:ln w="9525">
            <a:solidFill>
              <a:srgbClr val="4A7EBB"/>
            </a:solidFill>
            <a:miter lim="800000"/>
            <a:headEnd/>
            <a:tailEnd/>
          </a:ln>
          <a:effectLst>
            <a:outerShdw blurRad="40000" dist="23000" dir="5400000" rotWithShape="0">
              <a:srgbClr val="000000">
                <a:alpha val="34999"/>
              </a:srgbClr>
            </a:outerShdw>
          </a:effectLst>
        </p:spPr>
        <p:txBody>
          <a:bodyPr anchor="ctr"/>
          <a:lstStyle/>
          <a:p>
            <a:pPr algn="ctr" eaLnBrk="1" hangingPunct="1">
              <a:defRPr/>
            </a:pPr>
            <a:endParaRPr lang="en-US" dirty="0">
              <a:solidFill>
                <a:schemeClr val="lt1"/>
              </a:solidFill>
              <a:latin typeface="+mn-lt"/>
              <a:ea typeface="+mn-ea"/>
            </a:endParaRPr>
          </a:p>
        </p:txBody>
      </p:sp>
      <p:pic>
        <p:nvPicPr>
          <p:cNvPr id="13316" name="Picture 6" descr="rm_generic_logo_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2050" y="5684838"/>
            <a:ext cx="1338263" cy="919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457200" y="341313"/>
            <a:ext cx="8001000" cy="6223242"/>
          </a:xfrm>
          <a:prstGeom prst="rect">
            <a:avLst/>
          </a:prstGeom>
        </p:spPr>
        <p:txBody>
          <a:bodyPr>
            <a:spAutoFit/>
          </a:bodyPr>
          <a:lstStyle/>
          <a:p>
            <a:pPr eaLnBrk="1" hangingPunct="1">
              <a:spcBef>
                <a:spcPct val="20000"/>
              </a:spcBef>
            </a:pPr>
            <a:r>
              <a:rPr lang="en-US" sz="4800" b="1" dirty="0" smtClean="0">
                <a:solidFill>
                  <a:srgbClr val="77933C"/>
                </a:solidFill>
                <a:latin typeface="Calibri" charset="0"/>
              </a:rPr>
              <a:t>2020 Competition Dates</a:t>
            </a:r>
            <a:endParaRPr lang="en-US" sz="2800" dirty="0" smtClean="0">
              <a:latin typeface="Calibri" charset="0"/>
            </a:endParaRPr>
          </a:p>
          <a:p>
            <a:pPr eaLnBrk="1" hangingPunct="1">
              <a:spcBef>
                <a:spcPct val="20000"/>
              </a:spcBef>
            </a:pPr>
            <a:endParaRPr lang="en-US" sz="2800" dirty="0" smtClean="0">
              <a:latin typeface="Calibri" charset="0"/>
            </a:endParaRPr>
          </a:p>
          <a:p>
            <a:pPr marL="457200" indent="-457200" eaLnBrk="1" hangingPunct="1">
              <a:spcBef>
                <a:spcPct val="20000"/>
              </a:spcBef>
              <a:buFont typeface="Arial" panose="020B0604020202020204" pitchFamily="34" charset="0"/>
              <a:buChar char="•"/>
            </a:pPr>
            <a:r>
              <a:rPr lang="en-US" sz="2800" dirty="0" smtClean="0">
                <a:latin typeface="Calibri" charset="0"/>
              </a:rPr>
              <a:t>February 1 - Deadline </a:t>
            </a:r>
            <a:r>
              <a:rPr lang="en-US" sz="2800" dirty="0">
                <a:latin typeface="Calibri" charset="0"/>
              </a:rPr>
              <a:t>to Register </a:t>
            </a:r>
          </a:p>
          <a:p>
            <a:pPr marL="457200" indent="-457200" eaLnBrk="1" hangingPunct="1">
              <a:spcBef>
                <a:spcPct val="20000"/>
              </a:spcBef>
              <a:buFont typeface="Arial" panose="020B0604020202020204" pitchFamily="34" charset="0"/>
              <a:buChar char="•"/>
            </a:pPr>
            <a:r>
              <a:rPr lang="en-US" sz="2800" dirty="0">
                <a:latin typeface="Calibri" charset="0"/>
              </a:rPr>
              <a:t>Jan </a:t>
            </a:r>
            <a:r>
              <a:rPr lang="en-US" sz="2800" dirty="0" smtClean="0">
                <a:latin typeface="Calibri" charset="0"/>
              </a:rPr>
              <a:t>19 </a:t>
            </a:r>
            <a:r>
              <a:rPr lang="en-US" sz="2800" dirty="0">
                <a:latin typeface="Calibri" charset="0"/>
              </a:rPr>
              <a:t>to Feb </a:t>
            </a:r>
            <a:r>
              <a:rPr lang="en-US" sz="2800" dirty="0" smtClean="0">
                <a:latin typeface="Calibri" charset="0"/>
              </a:rPr>
              <a:t>1 </a:t>
            </a:r>
            <a:r>
              <a:rPr lang="en-US" sz="2800" dirty="0">
                <a:latin typeface="Calibri" charset="0"/>
              </a:rPr>
              <a:t>- Pre-season tracking</a:t>
            </a:r>
          </a:p>
          <a:p>
            <a:pPr lvl="1" eaLnBrk="1" hangingPunct="1">
              <a:spcBef>
                <a:spcPct val="20000"/>
              </a:spcBef>
              <a:buFont typeface="Arial" charset="0"/>
              <a:buChar char="•"/>
            </a:pPr>
            <a:r>
              <a:rPr lang="en-US" sz="2000" dirty="0" smtClean="0"/>
              <a:t>1/19 </a:t>
            </a:r>
            <a:r>
              <a:rPr lang="en-US" sz="2000" dirty="0"/>
              <a:t>– </a:t>
            </a:r>
            <a:r>
              <a:rPr lang="en-US" sz="2000" dirty="0" smtClean="0"/>
              <a:t>1/25  </a:t>
            </a:r>
            <a:r>
              <a:rPr lang="en-US" sz="2000" dirty="0"/>
              <a:t>Pre-season week1</a:t>
            </a:r>
          </a:p>
          <a:p>
            <a:pPr lvl="1" eaLnBrk="1" hangingPunct="1">
              <a:spcBef>
                <a:spcPct val="20000"/>
              </a:spcBef>
              <a:buFont typeface="Arial" charset="0"/>
              <a:buChar char="•"/>
            </a:pPr>
            <a:r>
              <a:rPr lang="en-US" sz="2000" dirty="0" smtClean="0"/>
              <a:t>1/26 </a:t>
            </a:r>
            <a:r>
              <a:rPr lang="en-US" sz="2000" dirty="0"/>
              <a:t>– </a:t>
            </a:r>
            <a:r>
              <a:rPr lang="en-US" sz="2000" dirty="0" smtClean="0"/>
              <a:t>2/1    </a:t>
            </a:r>
            <a:r>
              <a:rPr lang="en-US" sz="2000" dirty="0"/>
              <a:t>Pre-season week 2</a:t>
            </a:r>
          </a:p>
          <a:p>
            <a:pPr marL="457200" indent="-457200" eaLnBrk="1" hangingPunct="1">
              <a:spcBef>
                <a:spcPct val="20000"/>
              </a:spcBef>
              <a:buFont typeface="Arial" panose="020B0604020202020204" pitchFamily="34" charset="0"/>
              <a:buChar char="•"/>
            </a:pPr>
            <a:r>
              <a:rPr lang="en-US" sz="2800" dirty="0">
                <a:latin typeface="Calibri" charset="0"/>
              </a:rPr>
              <a:t>February 2</a:t>
            </a:r>
            <a:r>
              <a:rPr lang="en-US" sz="2800" dirty="0" smtClean="0">
                <a:latin typeface="Calibri" charset="0"/>
              </a:rPr>
              <a:t>  </a:t>
            </a:r>
            <a:r>
              <a:rPr lang="en-US" sz="2800" dirty="0">
                <a:latin typeface="Calibri" charset="0"/>
              </a:rPr>
              <a:t>- Competition begins</a:t>
            </a:r>
          </a:p>
          <a:p>
            <a:pPr marL="457200" indent="-457200" eaLnBrk="1" hangingPunct="1">
              <a:spcBef>
                <a:spcPct val="20000"/>
              </a:spcBef>
              <a:buFont typeface="Arial" panose="020B0604020202020204" pitchFamily="34" charset="0"/>
              <a:buChar char="•"/>
            </a:pPr>
            <a:r>
              <a:rPr lang="en-US" sz="2800" dirty="0" smtClean="0">
                <a:latin typeface="Calibri" charset="0"/>
              </a:rPr>
              <a:t>March 28 </a:t>
            </a:r>
            <a:r>
              <a:rPr lang="en-US" sz="2800" dirty="0">
                <a:latin typeface="Calibri" charset="0"/>
              </a:rPr>
              <a:t>- Last day of competition</a:t>
            </a:r>
          </a:p>
          <a:p>
            <a:pPr marL="457200" indent="-457200" eaLnBrk="1" hangingPunct="1">
              <a:spcBef>
                <a:spcPct val="20000"/>
              </a:spcBef>
              <a:buFont typeface="Arial" panose="020B0604020202020204" pitchFamily="34" charset="0"/>
              <a:buChar char="•"/>
            </a:pPr>
            <a:r>
              <a:rPr lang="en-US" sz="2800" dirty="0">
                <a:latin typeface="Calibri" charset="0"/>
              </a:rPr>
              <a:t>April </a:t>
            </a:r>
            <a:r>
              <a:rPr lang="en-US" sz="2800" dirty="0" smtClean="0">
                <a:latin typeface="Calibri" charset="0"/>
              </a:rPr>
              <a:t>13  </a:t>
            </a:r>
            <a:r>
              <a:rPr lang="en-US" sz="2800" dirty="0">
                <a:latin typeface="Calibri" charset="0"/>
              </a:rPr>
              <a:t>-  Deadline to report data</a:t>
            </a:r>
          </a:p>
          <a:p>
            <a:pPr marL="457200" indent="-457200" eaLnBrk="1" hangingPunct="1">
              <a:spcBef>
                <a:spcPct val="20000"/>
              </a:spcBef>
              <a:buFont typeface="Arial" panose="020B0604020202020204" pitchFamily="34" charset="0"/>
              <a:buChar char="•"/>
            </a:pPr>
            <a:r>
              <a:rPr lang="en-US" sz="2800" dirty="0" smtClean="0">
                <a:latin typeface="Calibri" charset="0"/>
              </a:rPr>
              <a:t>April 16 – Unofficial results posted</a:t>
            </a:r>
          </a:p>
          <a:p>
            <a:pPr marL="457200" indent="-457200" eaLnBrk="1" hangingPunct="1">
              <a:spcBef>
                <a:spcPct val="20000"/>
              </a:spcBef>
              <a:buFont typeface="Arial" panose="020B0604020202020204" pitchFamily="34" charset="0"/>
              <a:buChar char="•"/>
            </a:pPr>
            <a:r>
              <a:rPr lang="en-US" sz="2800" dirty="0" smtClean="0">
                <a:latin typeface="Calibri" charset="0"/>
              </a:rPr>
              <a:t>April 29  </a:t>
            </a:r>
            <a:r>
              <a:rPr lang="en-US" sz="2800" dirty="0">
                <a:latin typeface="Calibri" charset="0"/>
              </a:rPr>
              <a:t>– Final results </a:t>
            </a:r>
            <a:r>
              <a:rPr lang="en-US" sz="2800" dirty="0" smtClean="0">
                <a:latin typeface="Calibri" charset="0"/>
              </a:rPr>
              <a:t>announced</a:t>
            </a:r>
          </a:p>
          <a:p>
            <a:pPr eaLnBrk="1" hangingPunct="1">
              <a:spcBef>
                <a:spcPct val="20000"/>
              </a:spcBef>
            </a:pPr>
            <a:endParaRPr lang="en-US" sz="2800" dirty="0">
              <a:latin typeface="Calibri" charset="0"/>
            </a:endParaRPr>
          </a:p>
        </p:txBody>
      </p:sp>
    </p:spTree>
    <p:extLst>
      <p:ext uri="{BB962C8B-B14F-4D97-AF65-F5344CB8AC3E}">
        <p14:creationId xmlns:p14="http://schemas.microsoft.com/office/powerpoint/2010/main" val="2289035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00306" y="800866"/>
            <a:ext cx="4800600" cy="1803571"/>
          </a:xfrm>
          <a:prstGeom prst="rect">
            <a:avLst/>
          </a:prstGeom>
        </p:spPr>
        <p:txBody>
          <a:bodyPr>
            <a:spAutoFit/>
          </a:bodyPr>
          <a:lstStyle/>
          <a:p>
            <a:pPr algn="ctr" eaLnBrk="1" hangingPunct="1">
              <a:spcBef>
                <a:spcPct val="20000"/>
              </a:spcBef>
              <a:defRPr/>
            </a:pPr>
            <a:endParaRPr lang="en-US" sz="800" dirty="0">
              <a:solidFill>
                <a:schemeClr val="accent3">
                  <a:lumMod val="75000"/>
                </a:schemeClr>
              </a:solidFill>
              <a:latin typeface="+mn-lt"/>
              <a:ea typeface="+mn-ea"/>
            </a:endParaRPr>
          </a:p>
          <a:p>
            <a:pPr algn="ctr" eaLnBrk="1" hangingPunct="1">
              <a:spcBef>
                <a:spcPct val="20000"/>
              </a:spcBef>
              <a:defRPr/>
            </a:pPr>
            <a:r>
              <a:rPr lang="en-US" sz="2400" dirty="0">
                <a:solidFill>
                  <a:schemeClr val="accent1">
                    <a:lumMod val="75000"/>
                  </a:schemeClr>
                </a:solidFill>
                <a:latin typeface="+mn-lt"/>
                <a:ea typeface="+mn-ea"/>
              </a:rPr>
              <a:t>Phone: (202) 417 7379</a:t>
            </a:r>
          </a:p>
          <a:p>
            <a:pPr algn="ctr" eaLnBrk="1" hangingPunct="1">
              <a:spcBef>
                <a:spcPct val="20000"/>
              </a:spcBef>
              <a:defRPr/>
            </a:pPr>
            <a:r>
              <a:rPr lang="en-US" sz="2400" dirty="0" smtClean="0">
                <a:solidFill>
                  <a:schemeClr val="accent1">
                    <a:lumMod val="75000"/>
                  </a:schemeClr>
                </a:solidFill>
                <a:latin typeface="+mn-lt"/>
                <a:ea typeface="+mn-ea"/>
              </a:rPr>
              <a:t>RecycleMania@nwf.org</a:t>
            </a:r>
            <a:endParaRPr lang="en-US" sz="2400" dirty="0">
              <a:solidFill>
                <a:schemeClr val="accent1">
                  <a:lumMod val="75000"/>
                </a:schemeClr>
              </a:solidFill>
              <a:latin typeface="+mn-lt"/>
              <a:ea typeface="+mn-ea"/>
            </a:endParaRPr>
          </a:p>
          <a:p>
            <a:pPr algn="ctr" eaLnBrk="1" hangingPunct="1">
              <a:spcBef>
                <a:spcPct val="20000"/>
              </a:spcBef>
              <a:defRPr/>
            </a:pPr>
            <a:endParaRPr lang="en-US" sz="1000" dirty="0">
              <a:solidFill>
                <a:schemeClr val="accent1">
                  <a:lumMod val="75000"/>
                </a:schemeClr>
              </a:solidFill>
              <a:latin typeface="+mn-lt"/>
              <a:ea typeface="+mn-ea"/>
            </a:endParaRPr>
          </a:p>
          <a:p>
            <a:pPr algn="ctr" eaLnBrk="1" hangingPunct="1">
              <a:spcBef>
                <a:spcPct val="20000"/>
              </a:spcBef>
              <a:defRPr/>
            </a:pPr>
            <a:r>
              <a:rPr lang="en-US" sz="2800" dirty="0" smtClean="0">
                <a:solidFill>
                  <a:schemeClr val="accent1">
                    <a:lumMod val="75000"/>
                  </a:schemeClr>
                </a:solidFill>
                <a:latin typeface="+mn-lt"/>
                <a:ea typeface="+mn-ea"/>
              </a:rPr>
              <a:t>www.RecycleMania.org</a:t>
            </a:r>
            <a:endParaRPr lang="en-US" sz="2800" dirty="0">
              <a:solidFill>
                <a:schemeClr val="accent1">
                  <a:lumMod val="75000"/>
                </a:schemeClr>
              </a:solidFill>
              <a:latin typeface="+mn-lt"/>
              <a:ea typeface="+mn-ea"/>
            </a:endParaRPr>
          </a:p>
        </p:txBody>
      </p:sp>
      <p:sp>
        <p:nvSpPr>
          <p:cNvPr id="8" name="Rectangle 7"/>
          <p:cNvSpPr>
            <a:spLocks noChangeArrowheads="1"/>
          </p:cNvSpPr>
          <p:nvPr/>
        </p:nvSpPr>
        <p:spPr bwMode="auto">
          <a:xfrm>
            <a:off x="0" y="6434138"/>
            <a:ext cx="9144000" cy="423862"/>
          </a:xfrm>
          <a:prstGeom prst="rect">
            <a:avLst/>
          </a:prstGeom>
          <a:solidFill>
            <a:srgbClr val="FFA111"/>
          </a:soli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eaLnBrk="1" hangingPunct="1">
              <a:defRPr/>
            </a:pPr>
            <a:endParaRPr lang="en-US" dirty="0">
              <a:solidFill>
                <a:schemeClr val="lt1"/>
              </a:solidFill>
              <a:latin typeface="+mn-lt"/>
              <a:ea typeface="+mn-ea"/>
            </a:endParaRPr>
          </a:p>
        </p:txBody>
      </p:sp>
      <p:sp>
        <p:nvSpPr>
          <p:cNvPr id="10" name="Rectangle 9"/>
          <p:cNvSpPr/>
          <p:nvPr/>
        </p:nvSpPr>
        <p:spPr>
          <a:xfrm>
            <a:off x="673100" y="3019425"/>
            <a:ext cx="8229600" cy="461665"/>
          </a:xfrm>
          <a:prstGeom prst="rect">
            <a:avLst/>
          </a:prstGeom>
        </p:spPr>
        <p:txBody>
          <a:bodyPr>
            <a:spAutoFit/>
          </a:bodyPr>
          <a:lstStyle/>
          <a:p>
            <a:pPr eaLnBrk="1" hangingPunct="1">
              <a:spcBef>
                <a:spcPct val="20000"/>
              </a:spcBef>
            </a:pPr>
            <a:r>
              <a:rPr lang="en-US" sz="2400" dirty="0" smtClean="0">
                <a:solidFill>
                  <a:srgbClr val="376092"/>
                </a:solidFill>
                <a:latin typeface="Calibri" charset="0"/>
              </a:rPr>
              <a:t> </a:t>
            </a:r>
            <a:r>
              <a:rPr lang="en-US" sz="2400" i="1" dirty="0" smtClean="0">
                <a:solidFill>
                  <a:srgbClr val="376092"/>
                </a:solidFill>
                <a:latin typeface="Calibri" charset="0"/>
              </a:rPr>
              <a:t> </a:t>
            </a:r>
            <a:endParaRPr lang="en-US" sz="2400" dirty="0">
              <a:solidFill>
                <a:srgbClr val="376092"/>
              </a:solidFill>
              <a:latin typeface="Calibri" charset="0"/>
            </a:endParaRPr>
          </a:p>
        </p:txBody>
      </p:sp>
      <p:sp>
        <p:nvSpPr>
          <p:cNvPr id="2" name="TextBox 1"/>
          <p:cNvSpPr txBox="1"/>
          <p:nvPr/>
        </p:nvSpPr>
        <p:spPr>
          <a:xfrm>
            <a:off x="377072" y="87332"/>
            <a:ext cx="8525628" cy="769441"/>
          </a:xfrm>
          <a:prstGeom prst="rect">
            <a:avLst/>
          </a:prstGeom>
          <a:noFill/>
        </p:spPr>
        <p:txBody>
          <a:bodyPr wrap="square" rtlCol="0">
            <a:spAutoFit/>
          </a:bodyPr>
          <a:lstStyle/>
          <a:p>
            <a:pPr algn="ctr"/>
            <a:r>
              <a:rPr lang="en-US" sz="4400" b="1" dirty="0" smtClean="0">
                <a:solidFill>
                  <a:srgbClr val="339933"/>
                </a:solidFill>
              </a:rPr>
              <a:t>Questions?</a:t>
            </a:r>
            <a:endParaRPr lang="en-US" sz="4400" b="1" dirty="0">
              <a:solidFill>
                <a:srgbClr val="339933"/>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1397" y="2847244"/>
            <a:ext cx="4600511" cy="3083999"/>
          </a:xfrm>
          <a:prstGeom prst="rect">
            <a:avLst/>
          </a:prstGeom>
        </p:spPr>
      </p:pic>
      <p:sp>
        <p:nvSpPr>
          <p:cNvPr id="11" name="TextBox 10"/>
          <p:cNvSpPr txBox="1"/>
          <p:nvPr/>
        </p:nvSpPr>
        <p:spPr>
          <a:xfrm>
            <a:off x="3315061" y="5931243"/>
            <a:ext cx="3021725" cy="369332"/>
          </a:xfrm>
          <a:prstGeom prst="rect">
            <a:avLst/>
          </a:prstGeom>
          <a:noFill/>
        </p:spPr>
        <p:txBody>
          <a:bodyPr wrap="none" rtlCol="0">
            <a:spAutoFit/>
          </a:bodyPr>
          <a:lstStyle/>
          <a:p>
            <a:r>
              <a:rPr lang="en-US" b="1" dirty="0" smtClean="0">
                <a:solidFill>
                  <a:srgbClr val="0070C0"/>
                </a:solidFill>
              </a:rPr>
              <a:t>Loyola Marymount University</a:t>
            </a:r>
            <a:endParaRPr lang="en-US" b="1" dirty="0">
              <a:solidFill>
                <a:srgbClr val="0070C0"/>
              </a:solidFill>
            </a:endParaRPr>
          </a:p>
        </p:txBody>
      </p:sp>
    </p:spTree>
    <p:extLst>
      <p:ext uri="{BB962C8B-B14F-4D97-AF65-F5344CB8AC3E}">
        <p14:creationId xmlns:p14="http://schemas.microsoft.com/office/powerpoint/2010/main" val="1292187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1998</TotalTime>
  <Words>290</Words>
  <Application>Microsoft Office PowerPoint</Application>
  <PresentationFormat>On-screen Show (4:3)</PresentationFormat>
  <Paragraphs>87</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What is RecycleMania?</vt:lpstr>
      <vt:lpstr>Through RecycleMania, Campuses Can:</vt:lpstr>
      <vt:lpstr>PowerPoint Presentation</vt:lpstr>
      <vt:lpstr>Choose Your Categories</vt:lpstr>
      <vt:lpstr>PowerPoint Presentation</vt:lpstr>
      <vt:lpstr>PowerPoint Presentation</vt:lpstr>
      <vt:lpstr>PowerPoint Presentation</vt:lpstr>
      <vt:lpstr>PowerPoint Presentation</vt:lpstr>
    </vt:vector>
  </TitlesOfParts>
  <Company>KAB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Preview Webinar Presentation November 30, 2016</dc:title>
  <dc:creator>Giulia Manno</dc:creator>
  <cp:lastModifiedBy>Kristy Jones</cp:lastModifiedBy>
  <cp:revision>85</cp:revision>
  <cp:lastPrinted>2018-10-23T16:35:48Z</cp:lastPrinted>
  <dcterms:created xsi:type="dcterms:W3CDTF">2017-09-22T15:21:42Z</dcterms:created>
  <dcterms:modified xsi:type="dcterms:W3CDTF">2019-12-12T00:16:49Z</dcterms:modified>
</cp:coreProperties>
</file>