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98" r:id="rId3"/>
    <p:sldId id="280" r:id="rId4"/>
    <p:sldId id="267" r:id="rId5"/>
    <p:sldId id="273" r:id="rId6"/>
    <p:sldId id="270" r:id="rId7"/>
    <p:sldId id="299" r:id="rId8"/>
    <p:sldId id="304" r:id="rId9"/>
    <p:sldId id="300" r:id="rId10"/>
    <p:sldId id="301" r:id="rId11"/>
    <p:sldId id="302" r:id="rId12"/>
    <p:sldId id="303" r:id="rId13"/>
    <p:sldId id="309" r:id="rId14"/>
    <p:sldId id="306" r:id="rId15"/>
    <p:sldId id="311" r:id="rId16"/>
    <p:sldId id="307" r:id="rId17"/>
    <p:sldId id="310"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2" autoAdjust="0"/>
    <p:restoredTop sz="86970"/>
  </p:normalViewPr>
  <p:slideViewPr>
    <p:cSldViewPr snapToGrid="0">
      <p:cViewPr varScale="1">
        <p:scale>
          <a:sx n="67" d="100"/>
          <a:sy n="67" d="100"/>
        </p:scale>
        <p:origin x="2148" y="78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166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Recycling Enthusiasm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C6-4350-9457-A7CD5FB2DB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C6-4350-9457-A7CD5FB2DB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C6-4350-9457-A7CD5FB2DB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C6-4350-9457-A7CD5FB2DB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C6-4350-9457-A7CD5FB2DB1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C6-4350-9457-A7CD5FB2DB1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C6-4350-9457-A7CD5FB2DB1F}"/>
              </c:ext>
            </c:extLst>
          </c:dPt>
          <c:dLbls>
            <c:dLbl>
              <c:idx val="0"/>
              <c:layout>
                <c:manualLayout>
                  <c:x val="-4.4822281977132998E-2"/>
                  <c:y val="0.13957329553310399"/>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8.7285677347258395E-2"/>
                      <c:h val="8.7959410925897805E-2"/>
                    </c:manualLayout>
                  </c15:layout>
                </c:ext>
                <c:ext xmlns:c16="http://schemas.microsoft.com/office/drawing/2014/chart" uri="{C3380CC4-5D6E-409C-BE32-E72D297353CC}">
                  <c16:uniqueId val="{00000001-CEC6-4350-9457-A7CD5FB2DB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Sheet2!$E$45:$E$48</c:f>
              <c:strCache>
                <c:ptCount val="4"/>
                <c:pt idx="0">
                  <c:v>Avid recycler</c:v>
                </c:pt>
                <c:pt idx="1">
                  <c:v>Middle-of-the-road recycler</c:v>
                </c:pt>
                <c:pt idx="2">
                  <c:v>Sometimes recycler</c:v>
                </c:pt>
                <c:pt idx="3">
                  <c:v>Not a recycler</c:v>
                </c:pt>
              </c:strCache>
            </c:strRef>
          </c:cat>
          <c:val>
            <c:numRef>
              <c:f>Sheet2!$F$45:$F$48</c:f>
              <c:numCache>
                <c:formatCode>General</c:formatCode>
                <c:ptCount val="4"/>
                <c:pt idx="0">
                  <c:v>312</c:v>
                </c:pt>
                <c:pt idx="1">
                  <c:v>811</c:v>
                </c:pt>
                <c:pt idx="2">
                  <c:v>162</c:v>
                </c:pt>
                <c:pt idx="3">
                  <c:v>9</c:v>
                </c:pt>
              </c:numCache>
            </c:numRef>
          </c:val>
          <c:extLst>
            <c:ext xmlns:c16="http://schemas.microsoft.com/office/drawing/2014/chart" uri="{C3380CC4-5D6E-409C-BE32-E72D297353CC}">
              <c16:uniqueId val="{0000000E-CEC6-4350-9457-A7CD5FB2DB1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061711554681499"/>
          <c:y val="0.118427810631555"/>
          <c:w val="0.34046721448748402"/>
          <c:h val="0.846629855915314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AC10D-E12E-443D-A82E-5D52C8BA7A7F}"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0A177-9F15-4C2A-B3CE-EDBAC63807E7}" type="slidenum">
              <a:rPr lang="en-US" smtClean="0"/>
              <a:t>‹#›</a:t>
            </a:fld>
            <a:endParaRPr lang="en-US"/>
          </a:p>
        </p:txBody>
      </p:sp>
    </p:spTree>
    <p:extLst>
      <p:ext uri="{BB962C8B-B14F-4D97-AF65-F5344CB8AC3E}">
        <p14:creationId xmlns:p14="http://schemas.microsoft.com/office/powerpoint/2010/main" val="423907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a:t>
            </a:fld>
            <a:endParaRPr lang="en-US"/>
          </a:p>
        </p:txBody>
      </p:sp>
    </p:spTree>
    <p:extLst>
      <p:ext uri="{BB962C8B-B14F-4D97-AF65-F5344CB8AC3E}">
        <p14:creationId xmlns:p14="http://schemas.microsoft.com/office/powerpoint/2010/main" val="64777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to Keep America Beautiful segmentation:</a:t>
            </a:r>
            <a:r>
              <a:rPr lang="en-US" baseline="0" dirty="0"/>
              <a:t> </a:t>
            </a:r>
          </a:p>
          <a:p>
            <a:r>
              <a:rPr lang="en-US" baseline="0" dirty="0"/>
              <a:t>		National		PSU</a:t>
            </a:r>
          </a:p>
          <a:p>
            <a:r>
              <a:rPr lang="en-US" baseline="0" dirty="0"/>
              <a:t>Avid		38%		24%</a:t>
            </a:r>
          </a:p>
          <a:p>
            <a:r>
              <a:rPr lang="en-US" baseline="0" dirty="0"/>
              <a:t>Middle		52%		63%</a:t>
            </a:r>
          </a:p>
          <a:p>
            <a:r>
              <a:rPr lang="en-US" baseline="0" dirty="0"/>
              <a:t>Sometimes/never	10		13%</a:t>
            </a:r>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14</a:t>
            </a:fld>
            <a:endParaRPr lang="en-US"/>
          </a:p>
        </p:txBody>
      </p:sp>
    </p:spTree>
    <p:extLst>
      <p:ext uri="{BB962C8B-B14F-4D97-AF65-F5344CB8AC3E}">
        <p14:creationId xmlns:p14="http://schemas.microsoft.com/office/powerpoint/2010/main" val="187807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 variation</a:t>
            </a:r>
            <a:r>
              <a:rPr lang="en-US" baseline="0" dirty="0"/>
              <a:t> by bin: </a:t>
            </a:r>
          </a:p>
          <a:p>
            <a:r>
              <a:rPr lang="en-US" baseline="0" dirty="0"/>
              <a:t>Composting – text and icon slightly more helpful than photo</a:t>
            </a:r>
          </a:p>
          <a:p>
            <a:r>
              <a:rPr lang="en-US" baseline="0" dirty="0"/>
              <a:t>Landfill – correct sorting higher for photo and icon than for text</a:t>
            </a:r>
          </a:p>
          <a:p>
            <a:r>
              <a:rPr lang="en-US" baseline="0" dirty="0"/>
              <a:t>Plastic and paper – correct sorting highest for photo</a:t>
            </a:r>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15</a:t>
            </a:fld>
            <a:endParaRPr lang="en-US"/>
          </a:p>
        </p:txBody>
      </p:sp>
    </p:spTree>
    <p:extLst>
      <p:ext uri="{BB962C8B-B14F-4D97-AF65-F5344CB8AC3E}">
        <p14:creationId xmlns:p14="http://schemas.microsoft.com/office/powerpoint/2010/main" val="200757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a scale of -2 to +2 in environmental attitudes, the average participant self-reported a 1.33 (above average pro-environmental attitude).</a:t>
            </a:r>
          </a:p>
          <a:p>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16</a:t>
            </a:fld>
            <a:endParaRPr lang="en-US"/>
          </a:p>
        </p:txBody>
      </p:sp>
    </p:spTree>
    <p:extLst>
      <p:ext uri="{BB962C8B-B14F-4D97-AF65-F5344CB8AC3E}">
        <p14:creationId xmlns:p14="http://schemas.microsoft.com/office/powerpoint/2010/main" val="115776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items demonstrated high</a:t>
            </a:r>
            <a:r>
              <a:rPr lang="en-US" baseline="0" dirty="0"/>
              <a:t> confusion levels: </a:t>
            </a:r>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17</a:t>
            </a:fld>
            <a:endParaRPr lang="en-US"/>
          </a:p>
        </p:txBody>
      </p:sp>
    </p:spTree>
    <p:extLst>
      <p:ext uri="{BB962C8B-B14F-4D97-AF65-F5344CB8AC3E}">
        <p14:creationId xmlns:p14="http://schemas.microsoft.com/office/powerpoint/2010/main" val="167348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words that are salient with audiences</a:t>
            </a:r>
          </a:p>
        </p:txBody>
      </p:sp>
      <p:sp>
        <p:nvSpPr>
          <p:cNvPr id="4" name="Slide Number Placeholder 3"/>
          <p:cNvSpPr>
            <a:spLocks noGrp="1"/>
          </p:cNvSpPr>
          <p:nvPr>
            <p:ph type="sldNum" sz="quarter" idx="10"/>
          </p:nvPr>
        </p:nvSpPr>
        <p:spPr/>
        <p:txBody>
          <a:bodyPr/>
          <a:lstStyle/>
          <a:p>
            <a:fld id="{2E10A177-9F15-4C2A-B3CE-EDBAC63807E7}" type="slidenum">
              <a:rPr lang="en-US" smtClean="0"/>
              <a:t>6</a:t>
            </a:fld>
            <a:endParaRPr lang="en-US"/>
          </a:p>
        </p:txBody>
      </p:sp>
    </p:spTree>
    <p:extLst>
      <p:ext uri="{BB962C8B-B14F-4D97-AF65-F5344CB8AC3E}">
        <p14:creationId xmlns:p14="http://schemas.microsoft.com/office/powerpoint/2010/main" val="110964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 audits showed that confusion primarily on compost,</a:t>
            </a:r>
            <a:r>
              <a:rPr lang="en-US" baseline="0" dirty="0"/>
              <a:t> landfill, paper and plastic bin sorting</a:t>
            </a:r>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7</a:t>
            </a:fld>
            <a:endParaRPr lang="en-US"/>
          </a:p>
        </p:txBody>
      </p:sp>
    </p:spTree>
    <p:extLst>
      <p:ext uri="{BB962C8B-B14F-4D97-AF65-F5344CB8AC3E}">
        <p14:creationId xmlns:p14="http://schemas.microsoft.com/office/powerpoint/2010/main" val="198061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 audits showed that confusion primarily on compost,</a:t>
            </a:r>
            <a:r>
              <a:rPr lang="en-US" baseline="0" dirty="0"/>
              <a:t> landfill, paper and plastic bin sorting</a:t>
            </a:r>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8</a:t>
            </a:fld>
            <a:endParaRPr lang="en-US"/>
          </a:p>
        </p:txBody>
      </p:sp>
    </p:spTree>
    <p:extLst>
      <p:ext uri="{BB962C8B-B14F-4D97-AF65-F5344CB8AC3E}">
        <p14:creationId xmlns:p14="http://schemas.microsoft.com/office/powerpoint/2010/main" val="117380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9</a:t>
            </a:fld>
            <a:endParaRPr lang="en-US"/>
          </a:p>
        </p:txBody>
      </p:sp>
    </p:spTree>
    <p:extLst>
      <p:ext uri="{BB962C8B-B14F-4D97-AF65-F5344CB8AC3E}">
        <p14:creationId xmlns:p14="http://schemas.microsoft.com/office/powerpoint/2010/main" val="111007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10</a:t>
            </a:fld>
            <a:endParaRPr lang="en-US"/>
          </a:p>
        </p:txBody>
      </p:sp>
    </p:spTree>
    <p:extLst>
      <p:ext uri="{BB962C8B-B14F-4D97-AF65-F5344CB8AC3E}">
        <p14:creationId xmlns:p14="http://schemas.microsoft.com/office/powerpoint/2010/main" val="14553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11</a:t>
            </a:fld>
            <a:endParaRPr lang="en-US"/>
          </a:p>
        </p:txBody>
      </p:sp>
    </p:spTree>
    <p:extLst>
      <p:ext uri="{BB962C8B-B14F-4D97-AF65-F5344CB8AC3E}">
        <p14:creationId xmlns:p14="http://schemas.microsoft.com/office/powerpoint/2010/main" val="121483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12</a:t>
            </a:fld>
            <a:endParaRPr lang="en-US"/>
          </a:p>
        </p:txBody>
      </p:sp>
    </p:spTree>
    <p:extLst>
      <p:ext uri="{BB962C8B-B14F-4D97-AF65-F5344CB8AC3E}">
        <p14:creationId xmlns:p14="http://schemas.microsoft.com/office/powerpoint/2010/main" val="51916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 variation</a:t>
            </a:r>
            <a:r>
              <a:rPr lang="en-US" baseline="0" dirty="0"/>
              <a:t> by bin: </a:t>
            </a:r>
          </a:p>
          <a:p>
            <a:r>
              <a:rPr lang="en-US" baseline="0" dirty="0"/>
              <a:t>Composting – text and icon slightly more helpful than photo</a:t>
            </a:r>
          </a:p>
          <a:p>
            <a:r>
              <a:rPr lang="en-US" baseline="0" dirty="0"/>
              <a:t>Landfill – correct sorting higher for photo and icon than for text</a:t>
            </a:r>
          </a:p>
          <a:p>
            <a:r>
              <a:rPr lang="en-US" baseline="0" dirty="0"/>
              <a:t>Plastic and paper – correct sorting highest for photo</a:t>
            </a:r>
            <a:endParaRPr lang="en-US" dirty="0"/>
          </a:p>
        </p:txBody>
      </p:sp>
      <p:sp>
        <p:nvSpPr>
          <p:cNvPr id="4" name="Slide Number Placeholder 3"/>
          <p:cNvSpPr>
            <a:spLocks noGrp="1"/>
          </p:cNvSpPr>
          <p:nvPr>
            <p:ph type="sldNum" sz="quarter" idx="10"/>
          </p:nvPr>
        </p:nvSpPr>
        <p:spPr/>
        <p:txBody>
          <a:bodyPr/>
          <a:lstStyle/>
          <a:p>
            <a:fld id="{2E10A177-9F15-4C2A-B3CE-EDBAC63807E7}" type="slidenum">
              <a:rPr lang="en-US" smtClean="0"/>
              <a:t>13</a:t>
            </a:fld>
            <a:endParaRPr lang="en-US"/>
          </a:p>
        </p:txBody>
      </p:sp>
    </p:spTree>
    <p:extLst>
      <p:ext uri="{BB962C8B-B14F-4D97-AF65-F5344CB8AC3E}">
        <p14:creationId xmlns:p14="http://schemas.microsoft.com/office/powerpoint/2010/main" val="912614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8808" y="392375"/>
            <a:ext cx="3710616" cy="1123909"/>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5338"/>
            <a:ext cx="4209297" cy="1947676"/>
          </a:xfrm>
          <a:prstGeom prst="rect">
            <a:avLst/>
          </a:prstGeom>
        </p:spPr>
      </p:pic>
      <p:sp>
        <p:nvSpPr>
          <p:cNvPr id="2" name="Title 1"/>
          <p:cNvSpPr>
            <a:spLocks noGrp="1"/>
          </p:cNvSpPr>
          <p:nvPr>
            <p:ph type="title"/>
          </p:nvPr>
        </p:nvSpPr>
        <p:spPr>
          <a:xfrm>
            <a:off x="780435" y="2858947"/>
            <a:ext cx="10515600" cy="890094"/>
          </a:xfrm>
          <a:prstGeom prst="rect">
            <a:avLst/>
          </a:prstGeo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781050" y="3749676"/>
            <a:ext cx="10515600" cy="463510"/>
          </a:xfrm>
          <a:prstGeom prst="rect">
            <a:avLst/>
          </a:prstGeom>
        </p:spPr>
        <p:txBody>
          <a:bodyPr/>
          <a:lstStyle>
            <a:lvl1pPr>
              <a:defRPr/>
            </a:lvl1pPr>
          </a:lstStyle>
          <a:p>
            <a:pPr lvl="0"/>
            <a:r>
              <a:rPr lang="en-US" dirty="0"/>
              <a:t>Subtitle 1</a:t>
            </a:r>
          </a:p>
        </p:txBody>
      </p:sp>
      <p:sp>
        <p:nvSpPr>
          <p:cNvPr id="16" name="Text Placeholder 3"/>
          <p:cNvSpPr>
            <a:spLocks noGrp="1"/>
          </p:cNvSpPr>
          <p:nvPr>
            <p:ph type="body" sz="quarter" idx="11" hasCustomPrompt="1"/>
          </p:nvPr>
        </p:nvSpPr>
        <p:spPr>
          <a:xfrm>
            <a:off x="780435" y="4213186"/>
            <a:ext cx="10515600" cy="463510"/>
          </a:xfrm>
          <a:prstGeom prst="rect">
            <a:avLst/>
          </a:prstGeom>
        </p:spPr>
        <p:txBody>
          <a:bodyPr/>
          <a:lstStyle>
            <a:lvl1pPr>
              <a:defRPr sz="2400"/>
            </a:lvl1pPr>
          </a:lstStyle>
          <a:p>
            <a:pPr lvl="0"/>
            <a:r>
              <a:rPr lang="en-US" dirty="0"/>
              <a:t>Subtitle 2</a:t>
            </a:r>
          </a:p>
        </p:txBody>
      </p:sp>
    </p:spTree>
    <p:extLst>
      <p:ext uri="{BB962C8B-B14F-4D97-AF65-F5344CB8AC3E}">
        <p14:creationId xmlns:p14="http://schemas.microsoft.com/office/powerpoint/2010/main" val="34403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254125" y="1574156"/>
            <a:ext cx="9972675" cy="4282131"/>
          </a:xfrm>
          <a:prstGeom prst="rect">
            <a:avLst/>
          </a:prstGeom>
        </p:spPr>
        <p:txBody>
          <a:bodyPr anchor="ctr"/>
          <a:lstStyle/>
          <a:p>
            <a:pPr lvl="0"/>
            <a:r>
              <a:rPr lang="en-US" dirty="0"/>
              <a:t>Edit Master text styles</a:t>
            </a:r>
          </a:p>
        </p:txBody>
      </p:sp>
      <p:sp>
        <p:nvSpPr>
          <p:cNvPr id="8" name="Title 7"/>
          <p:cNvSpPr>
            <a:spLocks noGrp="1"/>
          </p:cNvSpPr>
          <p:nvPr>
            <p:ph type="title"/>
          </p:nvPr>
        </p:nvSpPr>
        <p:spPr>
          <a:xfrm>
            <a:off x="1254125" y="911374"/>
            <a:ext cx="9972675" cy="662782"/>
          </a:xfrm>
          <a:prstGeom prst="rect">
            <a:avLst/>
          </a:prstGeo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653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Width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54125" y="1574156"/>
            <a:ext cx="9972675" cy="4282131"/>
          </a:xfrm>
          <a:prstGeom prst="rect">
            <a:avLst/>
          </a:prstGeom>
        </p:spPr>
        <p:txBody>
          <a:bodyPr/>
          <a:lstStyle>
            <a:lvl1pPr marL="457200" indent="-457200" algn="l">
              <a:lnSpc>
                <a:spcPct val="150000"/>
              </a:lnSpc>
              <a:buFont typeface="Arial" panose="020B0604020202020204" pitchFamily="34" charset="0"/>
              <a:buChar char="•"/>
              <a:defRPr/>
            </a:lvl1pPr>
          </a:lstStyle>
          <a:p>
            <a:pPr lvl="0"/>
            <a:r>
              <a:rPr lang="en-US" dirty="0"/>
              <a:t>Bullet 1</a:t>
            </a:r>
          </a:p>
          <a:p>
            <a:pPr lvl="0"/>
            <a:r>
              <a:rPr lang="en-US" dirty="0"/>
              <a:t>Bullet 2</a:t>
            </a:r>
          </a:p>
          <a:p>
            <a:pPr lvl="0"/>
            <a:r>
              <a:rPr lang="en-US" dirty="0"/>
              <a:t>Bullet 3</a:t>
            </a:r>
          </a:p>
        </p:txBody>
      </p:sp>
      <p:sp>
        <p:nvSpPr>
          <p:cNvPr id="8" name="Title 7"/>
          <p:cNvSpPr>
            <a:spLocks noGrp="1"/>
          </p:cNvSpPr>
          <p:nvPr>
            <p:ph type="title"/>
          </p:nvPr>
        </p:nvSpPr>
        <p:spPr>
          <a:xfrm>
            <a:off x="1254125" y="911374"/>
            <a:ext cx="9972675" cy="662782"/>
          </a:xfrm>
          <a:prstGeom prst="rect">
            <a:avLst/>
          </a:prstGeo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98087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194323" y="811673"/>
            <a:ext cx="5206180" cy="514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Picture Placeholder 11"/>
          <p:cNvSpPr>
            <a:spLocks noGrp="1"/>
          </p:cNvSpPr>
          <p:nvPr>
            <p:ph type="pic" sz="quarter" idx="10"/>
          </p:nvPr>
        </p:nvSpPr>
        <p:spPr>
          <a:xfrm>
            <a:off x="6371303" y="1025013"/>
            <a:ext cx="4852220" cy="4689987"/>
          </a:xfrm>
          <a:prstGeom prst="rect">
            <a:avLst/>
          </a:prstGeom>
        </p:spPr>
        <p:txBody>
          <a:bodyPr/>
          <a:lstStyle/>
          <a:p>
            <a:endParaRPr lang="en-US"/>
          </a:p>
        </p:txBody>
      </p:sp>
      <p:sp>
        <p:nvSpPr>
          <p:cNvPr id="15" name="Text Placeholder 6"/>
          <p:cNvSpPr>
            <a:spLocks noGrp="1"/>
          </p:cNvSpPr>
          <p:nvPr>
            <p:ph type="body" sz="quarter" idx="11" hasCustomPrompt="1"/>
          </p:nvPr>
        </p:nvSpPr>
        <p:spPr>
          <a:xfrm>
            <a:off x="1254125" y="1574156"/>
            <a:ext cx="4689475" cy="4282131"/>
          </a:xfrm>
          <a:prstGeom prst="rect">
            <a:avLst/>
          </a:prstGeom>
        </p:spPr>
        <p:txBody>
          <a:bodyPr/>
          <a:lstStyle>
            <a:lvl1pPr marL="457200" indent="-457200" algn="l">
              <a:lnSpc>
                <a:spcPct val="150000"/>
              </a:lnSpc>
              <a:buFont typeface="Arial" panose="020B0604020202020204" pitchFamily="34" charset="0"/>
              <a:buChar char="•"/>
              <a:defRPr/>
            </a:lvl1pPr>
          </a:lstStyle>
          <a:p>
            <a:pPr lvl="0"/>
            <a:r>
              <a:rPr lang="en-US" dirty="0"/>
              <a:t>Bullet 1</a:t>
            </a:r>
          </a:p>
          <a:p>
            <a:pPr lvl="0"/>
            <a:r>
              <a:rPr lang="en-US" dirty="0"/>
              <a:t>Bullet 2</a:t>
            </a:r>
          </a:p>
          <a:p>
            <a:pPr lvl="0"/>
            <a:r>
              <a:rPr lang="en-US" dirty="0"/>
              <a:t>Bullet 3</a:t>
            </a:r>
          </a:p>
        </p:txBody>
      </p:sp>
      <p:sp>
        <p:nvSpPr>
          <p:cNvPr id="16" name="Title 7"/>
          <p:cNvSpPr>
            <a:spLocks noGrp="1"/>
          </p:cNvSpPr>
          <p:nvPr>
            <p:ph type="title"/>
          </p:nvPr>
        </p:nvSpPr>
        <p:spPr>
          <a:xfrm>
            <a:off x="1254125" y="911374"/>
            <a:ext cx="4689475" cy="662782"/>
          </a:xfrm>
          <a:prstGeom prst="rect">
            <a:avLst/>
          </a:prstGeom>
        </p:spPr>
        <p:txBody>
          <a:bodyPr/>
          <a:lstStyle>
            <a:lvl1pPr algn="l">
              <a:defRPr sz="3200"/>
            </a:lvl1pPr>
          </a:lstStyle>
          <a:p>
            <a:r>
              <a:rPr lang="en-US" dirty="0"/>
              <a:t>Click to edit Master title style</a:t>
            </a:r>
          </a:p>
        </p:txBody>
      </p:sp>
      <p:sp>
        <p:nvSpPr>
          <p:cNvPr id="18" name="Text Placeholder 17"/>
          <p:cNvSpPr>
            <a:spLocks noGrp="1"/>
          </p:cNvSpPr>
          <p:nvPr>
            <p:ph type="body" sz="quarter" idx="12" hasCustomPrompt="1"/>
          </p:nvPr>
        </p:nvSpPr>
        <p:spPr>
          <a:xfrm>
            <a:off x="11399838" y="796925"/>
            <a:ext cx="290512" cy="5146675"/>
          </a:xfrm>
          <a:prstGeom prst="rect">
            <a:avLst/>
          </a:prstGeom>
        </p:spPr>
        <p:txBody>
          <a:bodyPr vert="vert270"/>
          <a:lstStyle>
            <a:lvl1pPr algn="l">
              <a:defRPr sz="1200" b="1"/>
            </a:lvl1pPr>
            <a:lvl2pPr>
              <a:defRPr sz="1200"/>
            </a:lvl2pPr>
            <a:lvl3pPr>
              <a:defRPr sz="1200"/>
            </a:lvl3pPr>
            <a:lvl4pPr>
              <a:defRPr sz="1200"/>
            </a:lvl4pPr>
            <a:lvl5pPr>
              <a:defRPr sz="1200"/>
            </a:lvl5pPr>
          </a:lstStyle>
          <a:p>
            <a:pPr lvl="0"/>
            <a:r>
              <a:rPr lang="en-US" dirty="0"/>
              <a:t>Credit / source</a:t>
            </a:r>
          </a:p>
        </p:txBody>
      </p:sp>
    </p:spTree>
    <p:extLst>
      <p:ext uri="{BB962C8B-B14F-4D97-AF65-F5344CB8AC3E}">
        <p14:creationId xmlns:p14="http://schemas.microsoft.com/office/powerpoint/2010/main" val="161067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120877" y="796413"/>
            <a:ext cx="10279626" cy="514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1120877" y="796413"/>
            <a:ext cx="10279626" cy="5147187"/>
          </a:xfrm>
          <a:prstGeom prst="rect">
            <a:avLst/>
          </a:prstGeom>
        </p:spPr>
        <p:txBody>
          <a:bodyPr/>
          <a:lstStyle/>
          <a:p>
            <a:endParaRPr lang="en-US"/>
          </a:p>
        </p:txBody>
      </p:sp>
      <p:sp>
        <p:nvSpPr>
          <p:cNvPr id="7" name="Text Placeholder 17"/>
          <p:cNvSpPr>
            <a:spLocks noGrp="1"/>
          </p:cNvSpPr>
          <p:nvPr>
            <p:ph type="body" sz="quarter" idx="12" hasCustomPrompt="1"/>
          </p:nvPr>
        </p:nvSpPr>
        <p:spPr>
          <a:xfrm>
            <a:off x="11399838" y="796925"/>
            <a:ext cx="290512" cy="5146675"/>
          </a:xfrm>
          <a:prstGeom prst="rect">
            <a:avLst/>
          </a:prstGeom>
        </p:spPr>
        <p:txBody>
          <a:bodyPr vert="vert270"/>
          <a:lstStyle>
            <a:lvl1pPr algn="l">
              <a:defRPr sz="1200" b="1"/>
            </a:lvl1pPr>
            <a:lvl2pPr>
              <a:defRPr sz="1200"/>
            </a:lvl2pPr>
            <a:lvl3pPr>
              <a:defRPr sz="1200"/>
            </a:lvl3pPr>
            <a:lvl4pPr>
              <a:defRPr sz="1200"/>
            </a:lvl4pPr>
            <a:lvl5pPr>
              <a:defRPr sz="1200"/>
            </a:lvl5pPr>
          </a:lstStyle>
          <a:p>
            <a:pPr lvl="0"/>
            <a:r>
              <a:rPr lang="en-US" dirty="0"/>
              <a:t>Credit / source</a:t>
            </a:r>
          </a:p>
        </p:txBody>
      </p:sp>
    </p:spTree>
    <p:extLst>
      <p:ext uri="{BB962C8B-B14F-4D97-AF65-F5344CB8AC3E}">
        <p14:creationId xmlns:p14="http://schemas.microsoft.com/office/powerpoint/2010/main" val="186250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120877" y="796413"/>
            <a:ext cx="10279626" cy="514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1120877" y="796413"/>
            <a:ext cx="4999704" cy="5147187"/>
          </a:xfrm>
          <a:prstGeom prst="rect">
            <a:avLst/>
          </a:prstGeom>
        </p:spPr>
        <p:txBody>
          <a:bodyPr/>
          <a:lstStyle/>
          <a:p>
            <a:endParaRPr lang="en-US"/>
          </a:p>
        </p:txBody>
      </p:sp>
      <p:sp>
        <p:nvSpPr>
          <p:cNvPr id="5" name="Picture Placeholder 11"/>
          <p:cNvSpPr>
            <a:spLocks noGrp="1"/>
          </p:cNvSpPr>
          <p:nvPr>
            <p:ph type="pic" sz="quarter" idx="11"/>
          </p:nvPr>
        </p:nvSpPr>
        <p:spPr>
          <a:xfrm>
            <a:off x="6120581" y="796413"/>
            <a:ext cx="5279922" cy="5147187"/>
          </a:xfrm>
          <a:prstGeom prst="rect">
            <a:avLst/>
          </a:prstGeom>
        </p:spPr>
        <p:txBody>
          <a:bodyPr/>
          <a:lstStyle/>
          <a:p>
            <a:endParaRPr lang="en-US"/>
          </a:p>
        </p:txBody>
      </p:sp>
      <p:sp>
        <p:nvSpPr>
          <p:cNvPr id="6" name="Text Placeholder 17"/>
          <p:cNvSpPr>
            <a:spLocks noGrp="1"/>
          </p:cNvSpPr>
          <p:nvPr>
            <p:ph type="body" sz="quarter" idx="12" hasCustomPrompt="1"/>
          </p:nvPr>
        </p:nvSpPr>
        <p:spPr>
          <a:xfrm>
            <a:off x="11399838" y="796925"/>
            <a:ext cx="290512" cy="5146675"/>
          </a:xfrm>
          <a:prstGeom prst="rect">
            <a:avLst/>
          </a:prstGeom>
        </p:spPr>
        <p:txBody>
          <a:bodyPr vert="vert270"/>
          <a:lstStyle>
            <a:lvl1pPr algn="l">
              <a:defRPr sz="1200" b="1"/>
            </a:lvl1pPr>
            <a:lvl2pPr>
              <a:defRPr sz="1200"/>
            </a:lvl2pPr>
            <a:lvl3pPr>
              <a:defRPr sz="1200"/>
            </a:lvl3pPr>
            <a:lvl4pPr>
              <a:defRPr sz="1200"/>
            </a:lvl4pPr>
            <a:lvl5pPr>
              <a:defRPr sz="1200"/>
            </a:lvl5pPr>
          </a:lstStyle>
          <a:p>
            <a:pPr lvl="0"/>
            <a:r>
              <a:rPr lang="en-US" dirty="0"/>
              <a:t>Credit / source</a:t>
            </a:r>
          </a:p>
        </p:txBody>
      </p:sp>
    </p:spTree>
    <p:extLst>
      <p:ext uri="{BB962C8B-B14F-4D97-AF65-F5344CB8AC3E}">
        <p14:creationId xmlns:p14="http://schemas.microsoft.com/office/powerpoint/2010/main" val="261219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6830DAE-9481-DC48-AA60-FFAC8D55188F}" type="datetimeFigureOut">
              <a:rPr lang="en-US" smtClean="0"/>
              <a:t>11/14/2019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BB7A21-1525-9544-A84A-61D9CAECEA7D}" type="slidenum">
              <a:rPr lang="en-US" smtClean="0"/>
              <a:t>‹#›</a:t>
            </a:fld>
            <a:endParaRPr lang="en-US"/>
          </a:p>
        </p:txBody>
      </p:sp>
    </p:spTree>
    <p:extLst>
      <p:ext uri="{BB962C8B-B14F-4D97-AF65-F5344CB8AC3E}">
        <p14:creationId xmlns:p14="http://schemas.microsoft.com/office/powerpoint/2010/main" val="60335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047960"/>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52" r:id="rId3"/>
    <p:sldLayoutId id="2147483649" r:id="rId4"/>
    <p:sldLayoutId id="2147483653" r:id="rId5"/>
    <p:sldLayoutId id="2147483654" r:id="rId6"/>
    <p:sldLayoutId id="2147483657" r:id="rId7"/>
  </p:sldLayoutIdLst>
  <p:txStyles>
    <p:titleStyle>
      <a:lvl1pPr algn="ctr" defTabSz="914400" rtl="0" eaLnBrk="1" latinLnBrk="0" hangingPunct="1">
        <a:lnSpc>
          <a:spcPct val="90000"/>
        </a:lnSpc>
        <a:spcBef>
          <a:spcPct val="0"/>
        </a:spcBef>
        <a:buNone/>
        <a:defRPr sz="4400" b="1" kern="1200">
          <a:solidFill>
            <a:schemeClr val="bg1"/>
          </a:solidFill>
          <a:latin typeface="AvenirNext LT Pro Regular" panose="020B0504020202020204" pitchFamily="34" charset="0"/>
          <a:ea typeface="+mj-ea"/>
          <a:cs typeface="+mj-cs"/>
        </a:defRPr>
      </a:lvl1pPr>
    </p:titleStyle>
    <p:body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AvenirNext LT Pro Regular" panose="020B05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Effective Waste Signage</a:t>
            </a:r>
          </a:p>
        </p:txBody>
      </p:sp>
      <p:sp>
        <p:nvSpPr>
          <p:cNvPr id="4" name="Text Placeholder 3"/>
          <p:cNvSpPr>
            <a:spLocks noGrp="1"/>
          </p:cNvSpPr>
          <p:nvPr>
            <p:ph type="body" sz="quarter" idx="11"/>
          </p:nvPr>
        </p:nvSpPr>
        <p:spPr>
          <a:xfrm>
            <a:off x="780435" y="3749041"/>
            <a:ext cx="10515600" cy="463510"/>
          </a:xfrm>
        </p:spPr>
        <p:txBody>
          <a:bodyPr/>
          <a:lstStyle/>
          <a:p>
            <a:r>
              <a:rPr lang="en-US" dirty="0"/>
              <a:t>November 14, 2019</a:t>
            </a:r>
          </a:p>
          <a:p>
            <a:r>
              <a:rPr lang="en-US" dirty="0"/>
              <a:t>David Cullmer</a:t>
            </a:r>
          </a:p>
        </p:txBody>
      </p:sp>
    </p:spTree>
    <p:extLst>
      <p:ext uri="{BB962C8B-B14F-4D97-AF65-F5344CB8AC3E}">
        <p14:creationId xmlns:p14="http://schemas.microsoft.com/office/powerpoint/2010/main" val="43879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9136" y="1915105"/>
            <a:ext cx="3017520" cy="301752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0322" y="1915105"/>
            <a:ext cx="2976664" cy="301752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8709" y="1915105"/>
            <a:ext cx="3165923" cy="301752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18" y="1915105"/>
            <a:ext cx="2999942" cy="3017520"/>
          </a:xfrm>
          <a:prstGeom prst="rect">
            <a:avLst/>
          </a:prstGeom>
        </p:spPr>
      </p:pic>
      <p:sp>
        <p:nvSpPr>
          <p:cNvPr id="10" name="TextBox 9"/>
          <p:cNvSpPr txBox="1"/>
          <p:nvPr/>
        </p:nvSpPr>
        <p:spPr>
          <a:xfrm>
            <a:off x="4591670" y="695739"/>
            <a:ext cx="914400" cy="914400"/>
          </a:xfrm>
          <a:prstGeom prst="rect">
            <a:avLst/>
          </a:prstGeom>
          <a:noFill/>
        </p:spPr>
        <p:txBody>
          <a:bodyPr wrap="none" rtlCol="0">
            <a:normAutofit/>
          </a:bodyPr>
          <a:lstStyle/>
          <a:p>
            <a:r>
              <a:rPr lang="en-US" sz="3200" b="1" dirty="0">
                <a:solidFill>
                  <a:schemeClr val="bg1"/>
                </a:solidFill>
                <a:latin typeface="AvenirNext LT Pro Regular" panose="020B0504020202020204" pitchFamily="34" charset="0"/>
              </a:rPr>
              <a:t>Icons and Text</a:t>
            </a:r>
          </a:p>
        </p:txBody>
      </p:sp>
    </p:spTree>
    <p:extLst>
      <p:ext uri="{BB962C8B-B14F-4D97-AF65-F5344CB8AC3E}">
        <p14:creationId xmlns:p14="http://schemas.microsoft.com/office/powerpoint/2010/main" val="19831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447" y="2185504"/>
            <a:ext cx="3047162" cy="301752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7188" y="2185504"/>
            <a:ext cx="3017520" cy="301752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7953" y="2185504"/>
            <a:ext cx="3023460" cy="301752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220" y="2185504"/>
            <a:ext cx="3005733" cy="3017520"/>
          </a:xfrm>
          <a:prstGeom prst="rect">
            <a:avLst/>
          </a:prstGeom>
        </p:spPr>
      </p:pic>
      <p:sp>
        <p:nvSpPr>
          <p:cNvPr id="10" name="TextBox 9"/>
          <p:cNvSpPr txBox="1"/>
          <p:nvPr/>
        </p:nvSpPr>
        <p:spPr>
          <a:xfrm>
            <a:off x="4539683" y="934278"/>
            <a:ext cx="914400" cy="914400"/>
          </a:xfrm>
          <a:prstGeom prst="rect">
            <a:avLst/>
          </a:prstGeom>
          <a:noFill/>
        </p:spPr>
        <p:txBody>
          <a:bodyPr wrap="none" rtlCol="0">
            <a:normAutofit/>
          </a:bodyPr>
          <a:lstStyle/>
          <a:p>
            <a:r>
              <a:rPr lang="en-US" sz="3200" b="1" dirty="0">
                <a:solidFill>
                  <a:schemeClr val="bg1"/>
                </a:solidFill>
                <a:latin typeface="AvenirNext LT Pro Regular" panose="020B0504020202020204" pitchFamily="34" charset="0"/>
              </a:rPr>
              <a:t>Photos </a:t>
            </a:r>
            <a:r>
              <a:rPr lang="en-US" sz="3200" b="1">
                <a:solidFill>
                  <a:schemeClr val="bg1"/>
                </a:solidFill>
                <a:latin typeface="AvenirNext LT Pro Regular" panose="020B0504020202020204" pitchFamily="34" charset="0"/>
              </a:rPr>
              <a:t>and Text</a:t>
            </a:r>
            <a:endParaRPr lang="en-US" sz="3200" b="1" dirty="0">
              <a:solidFill>
                <a:schemeClr val="bg1"/>
              </a:solidFill>
              <a:latin typeface="AvenirNext LT Pro Regular" panose="020B0504020202020204" pitchFamily="34" charset="0"/>
            </a:endParaRPr>
          </a:p>
        </p:txBody>
      </p:sp>
    </p:spTree>
    <p:extLst>
      <p:ext uri="{BB962C8B-B14F-4D97-AF65-F5344CB8AC3E}">
        <p14:creationId xmlns:p14="http://schemas.microsoft.com/office/powerpoint/2010/main" val="162087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4447" y="913294"/>
            <a:ext cx="3047162" cy="301752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7188" y="913294"/>
            <a:ext cx="3017520" cy="301752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7953" y="913294"/>
            <a:ext cx="3023460" cy="301752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220" y="913294"/>
            <a:ext cx="3005733" cy="3017520"/>
          </a:xfrm>
          <a:prstGeom prst="rect">
            <a:avLst/>
          </a:prstGeom>
        </p:spPr>
      </p:pic>
      <p:sp>
        <p:nvSpPr>
          <p:cNvPr id="10" name="TextBox 9"/>
          <p:cNvSpPr txBox="1"/>
          <p:nvPr/>
        </p:nvSpPr>
        <p:spPr>
          <a:xfrm>
            <a:off x="4804647" y="59634"/>
            <a:ext cx="914400" cy="914400"/>
          </a:xfrm>
          <a:prstGeom prst="rect">
            <a:avLst/>
          </a:prstGeom>
          <a:noFill/>
        </p:spPr>
        <p:txBody>
          <a:bodyPr wrap="none" rtlCol="0">
            <a:normAutofit/>
          </a:bodyPr>
          <a:lstStyle/>
          <a:p>
            <a:r>
              <a:rPr lang="en-US" sz="3200" b="1" dirty="0">
                <a:solidFill>
                  <a:schemeClr val="bg1"/>
                </a:solidFill>
                <a:latin typeface="AvenirNext LT Pro Regular" panose="020B0504020202020204" pitchFamily="34" charset="0"/>
              </a:rPr>
              <a:t>Sorting Exercise</a:t>
            </a:r>
          </a:p>
        </p:txBody>
      </p:sp>
      <p:sp>
        <p:nvSpPr>
          <p:cNvPr id="2" name="TextBox 1"/>
          <p:cNvSpPr txBox="1"/>
          <p:nvPr/>
        </p:nvSpPr>
        <p:spPr>
          <a:xfrm>
            <a:off x="735496" y="4353339"/>
            <a:ext cx="914400" cy="914400"/>
          </a:xfrm>
          <a:prstGeom prst="rect">
            <a:avLst/>
          </a:prstGeom>
          <a:noFill/>
        </p:spPr>
        <p:txBody>
          <a:bodyPr wrap="none" rtlCol="0">
            <a:normAutofit/>
          </a:bodyPr>
          <a:lstStyle/>
          <a:p>
            <a:endParaRPr lang="en-US" sz="3200" b="1" dirty="0">
              <a:solidFill>
                <a:schemeClr val="bg1"/>
              </a:solidFill>
              <a:latin typeface="AvenirNext LT Pro Regular" panose="020B05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6826240"/>
              </p:ext>
            </p:extLst>
          </p:nvPr>
        </p:nvGraphicFramePr>
        <p:xfrm>
          <a:off x="9485597" y="4214498"/>
          <a:ext cx="2424862" cy="1880112"/>
        </p:xfrm>
        <a:graphic>
          <a:graphicData uri="http://schemas.openxmlformats.org/drawingml/2006/table">
            <a:tbl>
              <a:tblPr firstRow="1" firstCol="1" bandRow="1">
                <a:tableStyleId>{5C22544A-7EE6-4342-B048-85BDC9FD1C3A}</a:tableStyleId>
              </a:tblPr>
              <a:tblGrid>
                <a:gridCol w="2424862">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0"/>
                        </a:spcAft>
                      </a:pPr>
                      <a:r>
                        <a:rPr lang="en-US" sz="1100">
                          <a:effectLst/>
                        </a:rPr>
                        <a:t>______ Candy Wrapper (2)</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100">
                          <a:effectLst/>
                        </a:rPr>
                        <a:t>______ Solo Cup (3)</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1100" dirty="0">
                          <a:effectLst/>
                        </a:rPr>
                        <a:t>______ Ballpoint Pen (4)</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1100" dirty="0">
                          <a:effectLst/>
                        </a:rPr>
                        <a:t>______ Yogurt Container (5)</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1100">
                          <a:effectLst/>
                        </a:rPr>
                        <a:t>______ Styrofoam Container (7)</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1100">
                          <a:effectLst/>
                        </a:rPr>
                        <a:t>______ Starbucks Cup (8)</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1100">
                          <a:effectLst/>
                        </a:rPr>
                        <a:t>______ Starbucks Cup Lid (11)</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1100" dirty="0">
                          <a:effectLst/>
                        </a:rPr>
                        <a:t>______ Laundry Detergent Bottle (12)</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80268582"/>
              </p:ext>
            </p:extLst>
          </p:nvPr>
        </p:nvGraphicFramePr>
        <p:xfrm>
          <a:off x="370196" y="4214498"/>
          <a:ext cx="2309779" cy="1880112"/>
        </p:xfrm>
        <a:graphic>
          <a:graphicData uri="http://schemas.openxmlformats.org/drawingml/2006/table">
            <a:tbl>
              <a:tblPr firstRow="1" firstCol="1" bandRow="1">
                <a:tableStyleId>{5C22544A-7EE6-4342-B048-85BDC9FD1C3A}</a:tableStyleId>
              </a:tblPr>
              <a:tblGrid>
                <a:gridCol w="2309779">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0"/>
                        </a:spcAft>
                      </a:pPr>
                      <a:r>
                        <a:rPr lang="en-US" sz="1100">
                          <a:effectLst/>
                        </a:rPr>
                        <a:t>______ Water Bottle (1)</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100">
                          <a:effectLst/>
                        </a:rPr>
                        <a:t>______ Used Tissue (2)</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1100">
                          <a:effectLst/>
                        </a:rPr>
                        <a:t>______ Gum (3)</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1100" dirty="0">
                          <a:effectLst/>
                        </a:rPr>
                        <a:t>______ Soiled Pizza Box (4)</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1100">
                          <a:effectLst/>
                        </a:rPr>
                        <a:t>______ Styrofoam Container (7)</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1100">
                          <a:effectLst/>
                        </a:rPr>
                        <a:t>______ Starbucks Cup (8)</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1100">
                          <a:effectLst/>
                        </a:rPr>
                        <a:t>______ Coffee Pod (10)</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1100" dirty="0">
                          <a:effectLst/>
                        </a:rPr>
                        <a:t>______ Cheeseburger (11)</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55317648"/>
              </p:ext>
            </p:extLst>
          </p:nvPr>
        </p:nvGraphicFramePr>
        <p:xfrm>
          <a:off x="3281778" y="4214498"/>
          <a:ext cx="2547233" cy="1880112"/>
        </p:xfrm>
        <a:graphic>
          <a:graphicData uri="http://schemas.openxmlformats.org/drawingml/2006/table">
            <a:tbl>
              <a:tblPr firstRow="1" firstCol="1" bandRow="1">
                <a:tableStyleId>{5C22544A-7EE6-4342-B048-85BDC9FD1C3A}</a:tableStyleId>
              </a:tblPr>
              <a:tblGrid>
                <a:gridCol w="2547233">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0"/>
                        </a:spcAft>
                      </a:pPr>
                      <a:r>
                        <a:rPr lang="en-US" sz="1100">
                          <a:effectLst/>
                        </a:rPr>
                        <a:t>______ Candy Wrapper (1)</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100">
                          <a:effectLst/>
                        </a:rPr>
                        <a:t>______ Coffee Pod (5)</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1100">
                          <a:effectLst/>
                        </a:rPr>
                        <a:t>______ Styrofoam Container (7)</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1100">
                          <a:effectLst/>
                        </a:rPr>
                        <a:t>______ Cheeseburger (10)</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1100">
                          <a:effectLst/>
                        </a:rPr>
                        <a:t>______ Dunkin' Donuts Cup (8)</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1100">
                          <a:effectLst/>
                        </a:rPr>
                        <a:t>______ Soiled Pizza Box (9)</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1100">
                          <a:effectLst/>
                        </a:rPr>
                        <a:t>______ Granola Bar Wrapper (13)</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1100" dirty="0">
                          <a:effectLst/>
                        </a:rPr>
                        <a:t>______ Condiment Packet (14)</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39190102"/>
              </p:ext>
            </p:extLst>
          </p:nvPr>
        </p:nvGraphicFramePr>
        <p:xfrm>
          <a:off x="6430814" y="4214498"/>
          <a:ext cx="2388207" cy="1880112"/>
        </p:xfrm>
        <a:graphic>
          <a:graphicData uri="http://schemas.openxmlformats.org/drawingml/2006/table">
            <a:tbl>
              <a:tblPr firstRow="1" firstCol="1" bandRow="1">
                <a:tableStyleId>{5C22544A-7EE6-4342-B048-85BDC9FD1C3A}</a:tableStyleId>
              </a:tblPr>
              <a:tblGrid>
                <a:gridCol w="2388207">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0"/>
                        </a:spcAft>
                      </a:pPr>
                      <a:r>
                        <a:rPr lang="en-US" sz="1100">
                          <a:effectLst/>
                        </a:rPr>
                        <a:t>______ Water Bottle (1)</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100">
                          <a:effectLst/>
                        </a:rPr>
                        <a:t>______ Spiral Notebook (2)</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1100">
                          <a:effectLst/>
                        </a:rPr>
                        <a:t>______ Candy Wrapper (3)</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1100">
                          <a:effectLst/>
                        </a:rPr>
                        <a:t>______ Soiled Pizza Box (4)</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1100">
                          <a:effectLst/>
                        </a:rPr>
                        <a:t>______ Used Napkin (6)</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1100">
                          <a:effectLst/>
                        </a:rPr>
                        <a:t>______ Envelope (7)</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1100">
                          <a:effectLst/>
                        </a:rPr>
                        <a:t>______ Starbucks Cup (8)</a:t>
                      </a:r>
                      <a:endParaRPr lang="en-US" sz="110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1100" dirty="0">
                          <a:effectLst/>
                        </a:rPr>
                        <a:t>______ Softbound Book (9)</a:t>
                      </a:r>
                      <a:endParaRPr lang="en-US" sz="1100" dirty="0">
                        <a:effectLst/>
                        <a:latin typeface="Arial" charset="0"/>
                        <a:ea typeface="Times New Roman" charset="0"/>
                        <a:cs typeface="Times New Roman" charset="0"/>
                      </a:endParaRPr>
                    </a:p>
                  </a:txBody>
                  <a:tcPr marL="73025" marR="73025" marT="27305" marB="2730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09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4124" y="1574156"/>
            <a:ext cx="9972675" cy="4282131"/>
          </a:xfrm>
        </p:spPr>
        <p:txBody>
          <a:bodyPr>
            <a:normAutofit/>
          </a:bodyPr>
          <a:lstStyle/>
          <a:p>
            <a:r>
              <a:rPr lang="en-US" dirty="0"/>
              <a:t>Overall – correct sorting was highest when photo signage was used (mean = 28.57), followed by icons (mean = 28.13). Accuracy is lowest for text signage (mean= 28.02).  </a:t>
            </a:r>
          </a:p>
          <a:p>
            <a:r>
              <a:rPr lang="en-US" dirty="0"/>
              <a:t>Some variation by bin: </a:t>
            </a:r>
          </a:p>
          <a:p>
            <a:pPr lvl="1"/>
            <a:r>
              <a:rPr lang="en-US" dirty="0">
                <a:solidFill>
                  <a:schemeClr val="bg1"/>
                </a:solidFill>
              </a:rPr>
              <a:t>	Compost – text and icons slightly more effective</a:t>
            </a:r>
          </a:p>
          <a:p>
            <a:pPr lvl="1"/>
            <a:r>
              <a:rPr lang="en-US" dirty="0">
                <a:solidFill>
                  <a:schemeClr val="bg1"/>
                </a:solidFill>
              </a:rPr>
              <a:t>	Landfill – photo and icons slightly more effective than text</a:t>
            </a:r>
          </a:p>
        </p:txBody>
      </p:sp>
      <p:sp>
        <p:nvSpPr>
          <p:cNvPr id="3" name="Title 2"/>
          <p:cNvSpPr>
            <a:spLocks noGrp="1"/>
          </p:cNvSpPr>
          <p:nvPr>
            <p:ph type="title"/>
          </p:nvPr>
        </p:nvSpPr>
        <p:spPr/>
        <p:txBody>
          <a:bodyPr>
            <a:normAutofit/>
          </a:bodyPr>
          <a:lstStyle/>
          <a:p>
            <a:r>
              <a:rPr lang="en-US" dirty="0"/>
              <a:t>Results</a:t>
            </a:r>
          </a:p>
        </p:txBody>
      </p:sp>
    </p:spTree>
    <p:extLst>
      <p:ext uri="{BB962C8B-B14F-4D97-AF65-F5344CB8AC3E}">
        <p14:creationId xmlns:p14="http://schemas.microsoft.com/office/powerpoint/2010/main" val="35845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4125" y="1574156"/>
            <a:ext cx="4689475" cy="3792974"/>
          </a:xfrm>
        </p:spPr>
        <p:txBody>
          <a:bodyPr>
            <a:normAutofit/>
          </a:bodyPr>
          <a:lstStyle/>
          <a:p>
            <a:r>
              <a:rPr lang="en-US" dirty="0"/>
              <a:t>Avid recycler</a:t>
            </a:r>
          </a:p>
          <a:p>
            <a:r>
              <a:rPr lang="en-US" dirty="0"/>
              <a:t>Middle of the road</a:t>
            </a:r>
          </a:p>
          <a:p>
            <a:r>
              <a:rPr lang="en-US" dirty="0"/>
              <a:t>Sometimes recycler</a:t>
            </a:r>
          </a:p>
          <a:p>
            <a:r>
              <a:rPr lang="en-US" dirty="0"/>
              <a:t>Not a recycler</a:t>
            </a:r>
          </a:p>
        </p:txBody>
      </p:sp>
      <p:sp>
        <p:nvSpPr>
          <p:cNvPr id="4" name="Title 3"/>
          <p:cNvSpPr>
            <a:spLocks noGrp="1"/>
          </p:cNvSpPr>
          <p:nvPr>
            <p:ph type="title"/>
          </p:nvPr>
        </p:nvSpPr>
        <p:spPr>
          <a:xfrm>
            <a:off x="1254125" y="911374"/>
            <a:ext cx="4908136" cy="662782"/>
          </a:xfrm>
        </p:spPr>
        <p:txBody>
          <a:bodyPr>
            <a:normAutofit fontScale="90000"/>
          </a:bodyPr>
          <a:lstStyle/>
          <a:p>
            <a:r>
              <a:rPr lang="en-US" dirty="0"/>
              <a:t>Recycling habit classification</a:t>
            </a:r>
          </a:p>
        </p:txBody>
      </p:sp>
      <p:sp>
        <p:nvSpPr>
          <p:cNvPr id="7" name="Picture Placeholder 6"/>
          <p:cNvSpPr>
            <a:spLocks noGrp="1"/>
          </p:cNvSpPr>
          <p:nvPr>
            <p:ph type="pic" sz="quarter" idx="10"/>
          </p:nvPr>
        </p:nvSpPr>
        <p:spPr/>
      </p:sp>
      <p:graphicFrame>
        <p:nvGraphicFramePr>
          <p:cNvPr id="8" name="Chart 7"/>
          <p:cNvGraphicFramePr/>
          <p:nvPr>
            <p:extLst>
              <p:ext uri="{D42A27DB-BD31-4B8C-83A1-F6EECF244321}">
                <p14:modId xmlns:p14="http://schemas.microsoft.com/office/powerpoint/2010/main" val="2140842238"/>
              </p:ext>
            </p:extLst>
          </p:nvPr>
        </p:nvGraphicFramePr>
        <p:xfrm>
          <a:off x="5943600" y="1574156"/>
          <a:ext cx="5383472" cy="3898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117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4124" y="1574156"/>
            <a:ext cx="9972675" cy="4282131"/>
          </a:xfrm>
        </p:spPr>
        <p:txBody>
          <a:bodyPr>
            <a:normAutofit/>
          </a:bodyPr>
          <a:lstStyle/>
          <a:p>
            <a:r>
              <a:rPr lang="en-US" dirty="0"/>
              <a:t>For non-recyclers and sometimes recyclers: photo signage outperformed text and icons</a:t>
            </a:r>
          </a:p>
          <a:p>
            <a:r>
              <a:rPr lang="en-US" dirty="0"/>
              <a:t>These results were accentuated for non-native English speakers (~8% of the survey pool)</a:t>
            </a:r>
          </a:p>
          <a:p>
            <a:endParaRPr lang="en-US" dirty="0"/>
          </a:p>
        </p:txBody>
      </p:sp>
      <p:sp>
        <p:nvSpPr>
          <p:cNvPr id="3" name="Title 2"/>
          <p:cNvSpPr>
            <a:spLocks noGrp="1"/>
          </p:cNvSpPr>
          <p:nvPr>
            <p:ph type="title"/>
          </p:nvPr>
        </p:nvSpPr>
        <p:spPr/>
        <p:txBody>
          <a:bodyPr>
            <a:normAutofit/>
          </a:bodyPr>
          <a:lstStyle/>
          <a:p>
            <a:r>
              <a:rPr lang="en-US" dirty="0"/>
              <a:t>Results</a:t>
            </a:r>
          </a:p>
        </p:txBody>
      </p:sp>
    </p:spTree>
    <p:extLst>
      <p:ext uri="{BB962C8B-B14F-4D97-AF65-F5344CB8AC3E}">
        <p14:creationId xmlns:p14="http://schemas.microsoft.com/office/powerpoint/2010/main" val="18130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4124" y="1574156"/>
            <a:ext cx="9972675" cy="4720713"/>
          </a:xfrm>
        </p:spPr>
        <p:txBody>
          <a:bodyPr>
            <a:normAutofit fontScale="92500" lnSpcReduction="20000"/>
          </a:bodyPr>
          <a:lstStyle/>
          <a:p>
            <a:r>
              <a:rPr lang="en-US" dirty="0"/>
              <a:t>Improve environmental quality</a:t>
            </a:r>
          </a:p>
          <a:p>
            <a:r>
              <a:rPr lang="en-US" dirty="0"/>
              <a:t>Significantly reduce land used for landfills</a:t>
            </a:r>
          </a:p>
          <a:p>
            <a:r>
              <a:rPr lang="en-US" dirty="0"/>
              <a:t>Improve public health</a:t>
            </a:r>
          </a:p>
          <a:p>
            <a:r>
              <a:rPr lang="en-US" dirty="0"/>
              <a:t>Significantly conserve natural resources</a:t>
            </a:r>
          </a:p>
          <a:p>
            <a:r>
              <a:rPr lang="en-US" dirty="0"/>
              <a:t>Build the local economy and create jobs</a:t>
            </a:r>
          </a:p>
          <a:p>
            <a:r>
              <a:rPr lang="en-US" dirty="0"/>
              <a:t>Reduce pollution</a:t>
            </a:r>
          </a:p>
          <a:p>
            <a:r>
              <a:rPr lang="en-US" dirty="0"/>
              <a:t>Eliminates waste from the ocean that is harmful to marine animals</a:t>
            </a:r>
          </a:p>
          <a:p>
            <a:endParaRPr lang="en-US" dirty="0"/>
          </a:p>
        </p:txBody>
      </p:sp>
      <p:sp>
        <p:nvSpPr>
          <p:cNvPr id="3" name="Title 2"/>
          <p:cNvSpPr>
            <a:spLocks noGrp="1"/>
          </p:cNvSpPr>
          <p:nvPr>
            <p:ph type="title"/>
          </p:nvPr>
        </p:nvSpPr>
        <p:spPr/>
        <p:txBody>
          <a:bodyPr>
            <a:normAutofit/>
          </a:bodyPr>
          <a:lstStyle/>
          <a:p>
            <a:r>
              <a:rPr lang="en-US" dirty="0"/>
              <a:t>Recycling Beliefs</a:t>
            </a:r>
          </a:p>
        </p:txBody>
      </p:sp>
    </p:spTree>
    <p:extLst>
      <p:ext uri="{BB962C8B-B14F-4D97-AF65-F5344CB8AC3E}">
        <p14:creationId xmlns:p14="http://schemas.microsoft.com/office/powerpoint/2010/main" val="15666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4125" y="1932744"/>
            <a:ext cx="9972675" cy="4282131"/>
          </a:xfrm>
        </p:spPr>
        <p:txBody>
          <a:bodyPr>
            <a:normAutofit/>
          </a:bodyPr>
          <a:lstStyle/>
          <a:p>
            <a:r>
              <a:rPr lang="en-US" dirty="0"/>
              <a:t>Starbucks hot cups              plastic (landfill)</a:t>
            </a:r>
          </a:p>
          <a:p>
            <a:r>
              <a:rPr lang="en-US" dirty="0"/>
              <a:t>Pens             plastic (landfill)</a:t>
            </a:r>
          </a:p>
          <a:p>
            <a:r>
              <a:rPr lang="en-US" dirty="0"/>
              <a:t>Gum             compost (47%) </a:t>
            </a:r>
          </a:p>
          <a:p>
            <a:r>
              <a:rPr lang="en-US" dirty="0"/>
              <a:t>Soiled napkins and pizza boxes            paper (compost)</a:t>
            </a:r>
          </a:p>
        </p:txBody>
      </p:sp>
      <p:sp>
        <p:nvSpPr>
          <p:cNvPr id="3" name="Title 2"/>
          <p:cNvSpPr>
            <a:spLocks noGrp="1"/>
          </p:cNvSpPr>
          <p:nvPr>
            <p:ph type="title"/>
          </p:nvPr>
        </p:nvSpPr>
        <p:spPr/>
        <p:txBody>
          <a:bodyPr>
            <a:normAutofit/>
          </a:bodyPr>
          <a:lstStyle/>
          <a:p>
            <a:r>
              <a:rPr lang="en-US" dirty="0"/>
              <a:t>Product Confusion</a:t>
            </a:r>
          </a:p>
        </p:txBody>
      </p:sp>
      <p:sp>
        <p:nvSpPr>
          <p:cNvPr id="4" name="Right Arrow 3"/>
          <p:cNvSpPr/>
          <p:nvPr/>
        </p:nvSpPr>
        <p:spPr>
          <a:xfrm>
            <a:off x="4769457" y="2166733"/>
            <a:ext cx="715618" cy="39756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747617" y="3686764"/>
            <a:ext cx="715618" cy="39756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747617" y="3611226"/>
            <a:ext cx="640080" cy="54864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2747617" y="2944721"/>
            <a:ext cx="715618" cy="39624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466177" y="4473053"/>
            <a:ext cx="715618" cy="39756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38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en-US" sz="1600" dirty="0"/>
              <a:t>The University is committed to equal access to programs, facilities, admission, and employment for all persons. 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Discriminatory conduct and harassment, as well as sexual misconduct and relationship violence, violates the dignity of individuals, impedes the realization of the University’s educational mission, and will not be tolerated. Direct all inquiries regarding the nondiscrimination policy to Dr. Kenneth </a:t>
            </a:r>
            <a:r>
              <a:rPr lang="en-US" sz="1600" dirty="0" err="1"/>
              <a:t>Lehrman</a:t>
            </a:r>
            <a:r>
              <a:rPr lang="en-US" sz="1600" dirty="0"/>
              <a:t> III, Vice Provost for Affirmative Action, Affirmative Action Office, The Pennsylvania State University, 328 </a:t>
            </a:r>
            <a:r>
              <a:rPr lang="en-US" sz="1600" dirty="0" err="1"/>
              <a:t>Boucke</a:t>
            </a:r>
            <a:r>
              <a:rPr lang="en-US" sz="1600" dirty="0"/>
              <a:t> Building, University Park, PA 16802-5901; Email: kfl2@psu.edu; Tel 814-863-0471.</a:t>
            </a:r>
          </a:p>
        </p:txBody>
      </p:sp>
      <p:sp>
        <p:nvSpPr>
          <p:cNvPr id="3" name="Title 2"/>
          <p:cNvSpPr>
            <a:spLocks noGrp="1"/>
          </p:cNvSpPr>
          <p:nvPr>
            <p:ph type="title"/>
          </p:nvPr>
        </p:nvSpPr>
        <p:spPr>
          <a:xfrm>
            <a:off x="1254124" y="1478533"/>
            <a:ext cx="9972675" cy="662782"/>
          </a:xfrm>
        </p:spPr>
        <p:txBody>
          <a:bodyPr/>
          <a:lstStyle/>
          <a:p>
            <a:r>
              <a:rPr lang="en-US" dirty="0"/>
              <a:t>Thank You</a:t>
            </a:r>
          </a:p>
        </p:txBody>
      </p:sp>
    </p:spTree>
    <p:extLst>
      <p:ext uri="{BB962C8B-B14F-4D97-AF65-F5344CB8AC3E}">
        <p14:creationId xmlns:p14="http://schemas.microsoft.com/office/powerpoint/2010/main" val="178891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rotWithShape="1">
          <a:blip r:embed="rId2" cstate="screen">
            <a:alphaModFix amt="63000"/>
            <a:extLst>
              <a:ext uri="{28A0092B-C50C-407E-A947-70E740481C1C}">
                <a14:useLocalDpi xmlns:a14="http://schemas.microsoft.com/office/drawing/2010/main"/>
              </a:ext>
            </a:extLst>
          </a:blip>
          <a:srcRect/>
          <a:stretch/>
        </p:blipFill>
        <p:spPr>
          <a:xfrm>
            <a:off x="1215517" y="686404"/>
            <a:ext cx="10139299" cy="5403968"/>
          </a:xfrm>
          <a:prstGeom prst="rect">
            <a:avLst/>
          </a:prstGeom>
        </p:spPr>
      </p:pic>
      <p:sp>
        <p:nvSpPr>
          <p:cNvPr id="7" name="TextBox 6"/>
          <p:cNvSpPr txBox="1"/>
          <p:nvPr/>
        </p:nvSpPr>
        <p:spPr>
          <a:xfrm>
            <a:off x="2157984" y="3571268"/>
            <a:ext cx="3182112" cy="914400"/>
          </a:xfrm>
          <a:prstGeom prst="rect">
            <a:avLst/>
          </a:prstGeom>
          <a:noFill/>
        </p:spPr>
        <p:txBody>
          <a:bodyPr wrap="none" rtlCol="0">
            <a:normAutofit/>
          </a:bodyPr>
          <a:lstStyle/>
          <a:p>
            <a:pPr marL="457200" indent="-457200">
              <a:buFont typeface="Arial" charset="0"/>
              <a:buChar char="•"/>
            </a:pPr>
            <a:r>
              <a:rPr lang="en-US" sz="3200" b="1" dirty="0">
                <a:solidFill>
                  <a:schemeClr val="bg1"/>
                </a:solidFill>
                <a:latin typeface="AvenirNext LT Pro Regular" panose="020B0504020202020204" pitchFamily="34" charset="0"/>
              </a:rPr>
              <a:t>Diversion rate of 58%</a:t>
            </a:r>
          </a:p>
          <a:p>
            <a:endParaRPr lang="en-US" sz="3200" b="1" dirty="0">
              <a:solidFill>
                <a:schemeClr val="bg1"/>
              </a:solidFill>
              <a:latin typeface="AvenirNext LT Pro Regular" panose="020B0504020202020204" pitchFamily="34" charset="0"/>
            </a:endParaRPr>
          </a:p>
        </p:txBody>
      </p:sp>
      <p:sp>
        <p:nvSpPr>
          <p:cNvPr id="8" name="TextBox 7"/>
          <p:cNvSpPr txBox="1"/>
          <p:nvPr/>
        </p:nvSpPr>
        <p:spPr>
          <a:xfrm>
            <a:off x="2157984" y="2236938"/>
            <a:ext cx="3182112" cy="914400"/>
          </a:xfrm>
          <a:prstGeom prst="rect">
            <a:avLst/>
          </a:prstGeom>
          <a:noFill/>
        </p:spPr>
        <p:txBody>
          <a:bodyPr wrap="none" rtlCol="0">
            <a:normAutofit/>
          </a:bodyPr>
          <a:lstStyle/>
          <a:p>
            <a:pPr marL="457200" indent="-457200">
              <a:buFont typeface="Arial" charset="0"/>
              <a:buChar char="•"/>
            </a:pPr>
            <a:r>
              <a:rPr lang="en-US" sz="3200" b="1" dirty="0">
                <a:solidFill>
                  <a:schemeClr val="bg1"/>
                </a:solidFill>
                <a:latin typeface="AvenirNext LT Pro Regular" panose="020B0504020202020204" pitchFamily="34" charset="0"/>
              </a:rPr>
              <a:t>~17,000 faculty and staff</a:t>
            </a:r>
          </a:p>
          <a:p>
            <a:endParaRPr lang="en-US" sz="3200" b="1" dirty="0">
              <a:solidFill>
                <a:schemeClr val="bg1"/>
              </a:solidFill>
              <a:latin typeface="AvenirNext LT Pro Regular" panose="020B0504020202020204" pitchFamily="34" charset="0"/>
            </a:endParaRPr>
          </a:p>
        </p:txBody>
      </p:sp>
      <p:sp>
        <p:nvSpPr>
          <p:cNvPr id="9" name="TextBox 8"/>
          <p:cNvSpPr txBox="1"/>
          <p:nvPr/>
        </p:nvSpPr>
        <p:spPr>
          <a:xfrm>
            <a:off x="2157984" y="2895509"/>
            <a:ext cx="3182112" cy="914400"/>
          </a:xfrm>
          <a:prstGeom prst="rect">
            <a:avLst/>
          </a:prstGeom>
          <a:noFill/>
        </p:spPr>
        <p:txBody>
          <a:bodyPr wrap="none" rtlCol="0">
            <a:normAutofit/>
          </a:bodyPr>
          <a:lstStyle/>
          <a:p>
            <a:pPr marL="457200" indent="-457200">
              <a:buFont typeface="Arial" charset="0"/>
              <a:buChar char="•"/>
            </a:pPr>
            <a:r>
              <a:rPr lang="en-US" sz="3200" b="1" dirty="0">
                <a:solidFill>
                  <a:schemeClr val="bg1"/>
                </a:solidFill>
                <a:latin typeface="AvenirNext LT Pro Regular" panose="020B0504020202020204" pitchFamily="34" charset="0"/>
              </a:rPr>
              <a:t>15,229 tons of waste annually</a:t>
            </a:r>
          </a:p>
          <a:p>
            <a:endParaRPr lang="en-US" sz="3200" b="1" dirty="0">
              <a:solidFill>
                <a:schemeClr val="bg1"/>
              </a:solidFill>
              <a:latin typeface="AvenirNext LT Pro Regular" panose="020B0504020202020204" pitchFamily="34" charset="0"/>
            </a:endParaRPr>
          </a:p>
        </p:txBody>
      </p:sp>
      <p:sp>
        <p:nvSpPr>
          <p:cNvPr id="10" name="TextBox 9"/>
          <p:cNvSpPr txBox="1"/>
          <p:nvPr/>
        </p:nvSpPr>
        <p:spPr>
          <a:xfrm>
            <a:off x="2157984" y="1726556"/>
            <a:ext cx="3182112" cy="914400"/>
          </a:xfrm>
          <a:prstGeom prst="rect">
            <a:avLst/>
          </a:prstGeom>
          <a:noFill/>
        </p:spPr>
        <p:txBody>
          <a:bodyPr wrap="none" rtlCol="0">
            <a:normAutofit/>
          </a:bodyPr>
          <a:lstStyle/>
          <a:p>
            <a:pPr marL="457200" indent="-457200">
              <a:buFont typeface="Arial" charset="0"/>
              <a:buChar char="•"/>
            </a:pPr>
            <a:r>
              <a:rPr lang="en-US" sz="3200" b="1" dirty="0">
                <a:solidFill>
                  <a:schemeClr val="bg1"/>
                </a:solidFill>
                <a:latin typeface="AvenirNext LT Pro Regular" panose="020B0504020202020204" pitchFamily="34" charset="0"/>
              </a:rPr>
              <a:t>~47,000 students</a:t>
            </a:r>
          </a:p>
          <a:p>
            <a:endParaRPr lang="en-US" sz="3200" b="1" dirty="0">
              <a:solidFill>
                <a:schemeClr val="bg1"/>
              </a:solidFill>
              <a:latin typeface="AvenirNext LT Pro Regular" panose="020B0504020202020204" pitchFamily="34" charset="0"/>
            </a:endParaRPr>
          </a:p>
        </p:txBody>
      </p:sp>
      <p:sp>
        <p:nvSpPr>
          <p:cNvPr id="11" name="TextBox 10"/>
          <p:cNvSpPr txBox="1"/>
          <p:nvPr/>
        </p:nvSpPr>
        <p:spPr>
          <a:xfrm>
            <a:off x="2157984" y="4064462"/>
            <a:ext cx="914400" cy="914400"/>
          </a:xfrm>
          <a:prstGeom prst="rect">
            <a:avLst/>
          </a:prstGeom>
          <a:noFill/>
        </p:spPr>
        <p:txBody>
          <a:bodyPr wrap="none" rtlCol="0">
            <a:normAutofit/>
          </a:bodyPr>
          <a:lstStyle/>
          <a:p>
            <a:pPr marL="457200" indent="-457200">
              <a:buFont typeface="Arial" charset="0"/>
              <a:buChar char="•"/>
            </a:pPr>
            <a:r>
              <a:rPr lang="en-US" sz="3200" b="1" dirty="0">
                <a:solidFill>
                  <a:schemeClr val="bg1"/>
                </a:solidFill>
                <a:latin typeface="AvenirNext LT Pro Regular" panose="020B0504020202020204" pitchFamily="34" charset="0"/>
              </a:rPr>
              <a:t>Sorting stations with 7 bins</a:t>
            </a:r>
          </a:p>
        </p:txBody>
      </p:sp>
    </p:spTree>
    <p:extLst>
      <p:ext uri="{BB962C8B-B14F-4D97-AF65-F5344CB8AC3E}">
        <p14:creationId xmlns:p14="http://schemas.microsoft.com/office/powerpoint/2010/main" val="181219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1605"/>
          <a:stretch/>
        </p:blipFill>
        <p:spPr>
          <a:xfrm>
            <a:off x="1668462" y="851632"/>
            <a:ext cx="9144000" cy="5036234"/>
          </a:xfrm>
          <a:prstGeom prst="rect">
            <a:avLst/>
          </a:prstGeom>
        </p:spPr>
      </p:pic>
      <p:sp>
        <p:nvSpPr>
          <p:cNvPr id="3" name="Title 2"/>
          <p:cNvSpPr>
            <a:spLocks noGrp="1"/>
          </p:cNvSpPr>
          <p:nvPr>
            <p:ph type="title"/>
          </p:nvPr>
        </p:nvSpPr>
        <p:spPr>
          <a:xfrm>
            <a:off x="1254124" y="851632"/>
            <a:ext cx="9972675" cy="662782"/>
          </a:xfrm>
        </p:spPr>
        <p:txBody>
          <a:bodyPr>
            <a:normAutofit/>
          </a:bodyPr>
          <a:lstStyle/>
          <a:p>
            <a:r>
              <a:rPr lang="en-US" dirty="0">
                <a:solidFill>
                  <a:schemeClr val="accent5">
                    <a:lumMod val="50000"/>
                  </a:schemeClr>
                </a:solidFill>
              </a:rPr>
              <a:t>Over 15,000 signs</a:t>
            </a:r>
          </a:p>
        </p:txBody>
      </p:sp>
    </p:spTree>
    <p:extLst>
      <p:ext uri="{BB962C8B-B14F-4D97-AF65-F5344CB8AC3E}">
        <p14:creationId xmlns:p14="http://schemas.microsoft.com/office/powerpoint/2010/main" val="169545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4124" y="2463195"/>
            <a:ext cx="4689475" cy="1813621"/>
          </a:xfrm>
        </p:spPr>
        <p:txBody>
          <a:bodyPr>
            <a:noAutofit/>
          </a:bodyPr>
          <a:lstStyle/>
          <a:p>
            <a:r>
              <a:rPr lang="en-US" sz="2400" dirty="0"/>
              <a:t>Possible bin reductions</a:t>
            </a:r>
          </a:p>
          <a:p>
            <a:r>
              <a:rPr lang="en-US" sz="2400" dirty="0"/>
              <a:t>Programmatic changes</a:t>
            </a:r>
          </a:p>
          <a:p>
            <a:r>
              <a:rPr lang="en-US" sz="2400" dirty="0"/>
              <a:t>Opportunity to apply new messaging strategies</a:t>
            </a:r>
          </a:p>
        </p:txBody>
      </p:sp>
      <p:sp>
        <p:nvSpPr>
          <p:cNvPr id="4" name="Title 3"/>
          <p:cNvSpPr>
            <a:spLocks noGrp="1"/>
          </p:cNvSpPr>
          <p:nvPr>
            <p:ph type="title"/>
          </p:nvPr>
        </p:nvSpPr>
        <p:spPr/>
        <p:txBody>
          <a:bodyPr>
            <a:normAutofit/>
          </a:bodyPr>
          <a:lstStyle/>
          <a:p>
            <a:r>
              <a:rPr lang="en-US" dirty="0"/>
              <a:t>New Signage Needed</a:t>
            </a:r>
          </a:p>
        </p:txBody>
      </p:sp>
      <p:sp>
        <p:nvSpPr>
          <p:cNvPr id="5" name="Text Placeholder 4"/>
          <p:cNvSpPr>
            <a:spLocks noGrp="1"/>
          </p:cNvSpPr>
          <p:nvPr>
            <p:ph type="body" sz="quarter" idx="12"/>
          </p:nvPr>
        </p:nvSpPr>
        <p:spPr/>
        <p:txBody>
          <a:bodyPr/>
          <a:lstStyle/>
          <a:p>
            <a:endParaRPr lang="en-US" dirty="0"/>
          </a:p>
        </p:txBody>
      </p:sp>
      <p:pic>
        <p:nvPicPr>
          <p:cNvPr id="8" name="Picture Placeholder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52110" y="1025011"/>
            <a:ext cx="4852220" cy="4689987"/>
          </a:xfrm>
          <a:prstGeom prst="rect">
            <a:avLst/>
          </a:prstGeom>
        </p:spPr>
      </p:pic>
    </p:spTree>
    <p:extLst>
      <p:ext uri="{BB962C8B-B14F-4D97-AF65-F5344CB8AC3E}">
        <p14:creationId xmlns:p14="http://schemas.microsoft.com/office/powerpoint/2010/main" val="145334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Purdue University</a:t>
            </a:r>
          </a:p>
          <a:p>
            <a:r>
              <a:rPr lang="en-US" dirty="0"/>
              <a:t>George Washington University</a:t>
            </a:r>
          </a:p>
          <a:p>
            <a:r>
              <a:rPr lang="en-US" dirty="0"/>
              <a:t>University of British Colombia &amp; Vancouver</a:t>
            </a:r>
          </a:p>
          <a:p>
            <a:r>
              <a:rPr lang="en-US" dirty="0"/>
              <a:t>University of Victoria</a:t>
            </a:r>
          </a:p>
          <a:p>
            <a:r>
              <a:rPr lang="en-US" dirty="0"/>
              <a:t>Keep America Beautiful &amp; </a:t>
            </a:r>
            <a:r>
              <a:rPr lang="en-US" dirty="0" err="1"/>
              <a:t>Pepsico</a:t>
            </a:r>
            <a:endParaRPr lang="en-US" dirty="0"/>
          </a:p>
          <a:p>
            <a:r>
              <a:rPr lang="en-US" dirty="0"/>
              <a:t>Recycling Partnership</a:t>
            </a:r>
          </a:p>
        </p:txBody>
      </p:sp>
      <p:sp>
        <p:nvSpPr>
          <p:cNvPr id="3" name="Title 2"/>
          <p:cNvSpPr>
            <a:spLocks noGrp="1"/>
          </p:cNvSpPr>
          <p:nvPr>
            <p:ph type="title"/>
          </p:nvPr>
        </p:nvSpPr>
        <p:spPr/>
        <p:txBody>
          <a:bodyPr>
            <a:normAutofit/>
          </a:bodyPr>
          <a:lstStyle/>
          <a:p>
            <a:r>
              <a:rPr lang="en-US" dirty="0"/>
              <a:t>Determining Best Practices</a:t>
            </a:r>
          </a:p>
        </p:txBody>
      </p:sp>
    </p:spTree>
    <p:extLst>
      <p:ext uri="{BB962C8B-B14F-4D97-AF65-F5344CB8AC3E}">
        <p14:creationId xmlns:p14="http://schemas.microsoft.com/office/powerpoint/2010/main" val="85856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4124" y="1658405"/>
            <a:ext cx="4689475" cy="4576144"/>
          </a:xfrm>
        </p:spPr>
        <p:txBody>
          <a:bodyPr>
            <a:normAutofit fontScale="85000" lnSpcReduction="10000"/>
          </a:bodyPr>
          <a:lstStyle/>
          <a:p>
            <a:r>
              <a:rPr lang="en-US" dirty="0"/>
              <a:t>Words matter</a:t>
            </a:r>
          </a:p>
          <a:p>
            <a:r>
              <a:rPr lang="en-US" dirty="0"/>
              <a:t>Color code bins</a:t>
            </a:r>
          </a:p>
          <a:p>
            <a:r>
              <a:rPr lang="en-US" dirty="0"/>
              <a:t>Signage should illustrate 80% of bin contents </a:t>
            </a:r>
          </a:p>
          <a:p>
            <a:r>
              <a:rPr lang="en-US" dirty="0"/>
              <a:t>Include frequently confused materials</a:t>
            </a:r>
          </a:p>
          <a:p>
            <a:r>
              <a:rPr lang="en-US" dirty="0"/>
              <a:t>Combine words and illustrations</a:t>
            </a:r>
          </a:p>
          <a:p>
            <a:endParaRPr lang="en-US" dirty="0"/>
          </a:p>
          <a:p>
            <a:endParaRPr lang="en-US" dirty="0"/>
          </a:p>
        </p:txBody>
      </p:sp>
      <p:sp>
        <p:nvSpPr>
          <p:cNvPr id="4" name="Title 3"/>
          <p:cNvSpPr>
            <a:spLocks noGrp="1"/>
          </p:cNvSpPr>
          <p:nvPr>
            <p:ph type="title"/>
          </p:nvPr>
        </p:nvSpPr>
        <p:spPr/>
        <p:txBody>
          <a:bodyPr>
            <a:normAutofit/>
          </a:bodyPr>
          <a:lstStyle/>
          <a:p>
            <a:r>
              <a:rPr lang="en-US" dirty="0"/>
              <a:t>Lessons Learned</a:t>
            </a:r>
          </a:p>
        </p:txBody>
      </p:sp>
      <p:sp>
        <p:nvSpPr>
          <p:cNvPr id="5" name="Text Placeholder 4"/>
          <p:cNvSpPr>
            <a:spLocks noGrp="1"/>
          </p:cNvSpPr>
          <p:nvPr>
            <p:ph type="body" sz="quarter" idx="12"/>
          </p:nvPr>
        </p:nvSpPr>
        <p:spPr/>
        <p:txBody>
          <a:bodyPr/>
          <a:lstStyle/>
          <a:p>
            <a:endParaRPr lang="en-US"/>
          </a:p>
        </p:txBody>
      </p:sp>
      <p:sp>
        <p:nvSpPr>
          <p:cNvPr id="6" name="TextBox 5"/>
          <p:cNvSpPr txBox="1"/>
          <p:nvPr/>
        </p:nvSpPr>
        <p:spPr>
          <a:xfrm>
            <a:off x="3740727" y="1745673"/>
            <a:ext cx="914400" cy="914400"/>
          </a:xfrm>
          <a:prstGeom prst="rect">
            <a:avLst/>
          </a:prstGeom>
          <a:noFill/>
        </p:spPr>
        <p:txBody>
          <a:bodyPr wrap="none" rtlCol="0">
            <a:normAutofit/>
          </a:bodyPr>
          <a:lstStyle/>
          <a:p>
            <a:endParaRPr lang="en-US" sz="3200" b="1" dirty="0">
              <a:solidFill>
                <a:schemeClr val="bg1"/>
              </a:solidFill>
              <a:latin typeface="AvenirNext LT Pro Regular" panose="020B0504020202020204" pitchFamily="34" charset="0"/>
            </a:endParaRPr>
          </a:p>
        </p:txBody>
      </p:sp>
      <p:sp>
        <p:nvSpPr>
          <p:cNvPr id="7" name="Picture Placeholder 6"/>
          <p:cNvSpPr>
            <a:spLocks noGrp="1"/>
          </p:cNvSpPr>
          <p:nvPr>
            <p:ph type="pic" sz="quarter" idx="10"/>
          </p:nvPr>
        </p:nvSpPr>
        <p:spPr/>
      </p:sp>
      <p:pic>
        <p:nvPicPr>
          <p:cNvPr id="8" name="Picture Placeholder 5"/>
          <p:cNvPicPr>
            <a:picLocks noChangeAspect="1"/>
          </p:cNvPicPr>
          <p:nvPr/>
        </p:nvPicPr>
        <p:blipFill>
          <a:blip r:embed="rId3" cstate="screen">
            <a:extLst>
              <a:ext uri="{28A0092B-C50C-407E-A947-70E740481C1C}">
                <a14:useLocalDpi xmlns:a14="http://schemas.microsoft.com/office/drawing/2010/main"/>
              </a:ext>
            </a:extLst>
          </a:blip>
          <a:srcRect t="12665" b="12665"/>
          <a:stretch>
            <a:fillRect/>
          </a:stretch>
        </p:blipFill>
        <p:spPr>
          <a:xfrm>
            <a:off x="6371303" y="1025012"/>
            <a:ext cx="4852220" cy="4689987"/>
          </a:xfrm>
          <a:prstGeom prst="rect">
            <a:avLst/>
          </a:prstGeom>
        </p:spPr>
      </p:pic>
    </p:spTree>
    <p:extLst>
      <p:ext uri="{BB962C8B-B14F-4D97-AF65-F5344CB8AC3E}">
        <p14:creationId xmlns:p14="http://schemas.microsoft.com/office/powerpoint/2010/main" val="35719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4125" y="1932744"/>
            <a:ext cx="9972675" cy="4282131"/>
          </a:xfrm>
        </p:spPr>
        <p:txBody>
          <a:bodyPr>
            <a:normAutofit/>
          </a:bodyPr>
          <a:lstStyle/>
          <a:p>
            <a:r>
              <a:rPr lang="en-US" dirty="0"/>
              <a:t>What sign format guides accurate sorting, especially for sometimes and middle of the road recyclers? </a:t>
            </a:r>
          </a:p>
          <a:p>
            <a:r>
              <a:rPr lang="en-US" dirty="0"/>
              <a:t>What sign formats best guides those for whom English is not their native language? </a:t>
            </a:r>
          </a:p>
          <a:p>
            <a:r>
              <a:rPr lang="en-US" dirty="0"/>
              <a:t>Which products are most confusing? </a:t>
            </a:r>
          </a:p>
        </p:txBody>
      </p:sp>
      <p:sp>
        <p:nvSpPr>
          <p:cNvPr id="3" name="Title 2"/>
          <p:cNvSpPr>
            <a:spLocks noGrp="1"/>
          </p:cNvSpPr>
          <p:nvPr>
            <p:ph type="title"/>
          </p:nvPr>
        </p:nvSpPr>
        <p:spPr/>
        <p:txBody>
          <a:bodyPr>
            <a:normAutofit/>
          </a:bodyPr>
          <a:lstStyle/>
          <a:p>
            <a:r>
              <a:rPr lang="en-US" dirty="0"/>
              <a:t>Research Questions</a:t>
            </a:r>
          </a:p>
        </p:txBody>
      </p:sp>
    </p:spTree>
    <p:extLst>
      <p:ext uri="{BB962C8B-B14F-4D97-AF65-F5344CB8AC3E}">
        <p14:creationId xmlns:p14="http://schemas.microsoft.com/office/powerpoint/2010/main" val="51178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4125" y="1932744"/>
            <a:ext cx="9972675" cy="4282131"/>
          </a:xfrm>
        </p:spPr>
        <p:txBody>
          <a:bodyPr>
            <a:normAutofit/>
          </a:bodyPr>
          <a:lstStyle/>
          <a:p>
            <a:r>
              <a:rPr lang="en-US" dirty="0"/>
              <a:t>Survey pool: 7,500 students and 2,500 faculty/staff</a:t>
            </a:r>
          </a:p>
          <a:p>
            <a:r>
              <a:rPr lang="en-US" dirty="0"/>
              <a:t>N=1,294 with 61% students, 33% staff and 6% faculty</a:t>
            </a:r>
          </a:p>
          <a:p>
            <a:r>
              <a:rPr lang="en-US" dirty="0"/>
              <a:t>Launched early April and ran for 2 weeks</a:t>
            </a:r>
          </a:p>
          <a:p>
            <a:r>
              <a:rPr lang="en-US" dirty="0"/>
              <a:t>$100 VISA card incentive </a:t>
            </a:r>
          </a:p>
          <a:p>
            <a:r>
              <a:rPr lang="en-US" dirty="0"/>
              <a:t>3 sign formats for 4 bins</a:t>
            </a:r>
          </a:p>
          <a:p>
            <a:endParaRPr lang="en-US" dirty="0"/>
          </a:p>
        </p:txBody>
      </p:sp>
      <p:sp>
        <p:nvSpPr>
          <p:cNvPr id="3" name="Title 2"/>
          <p:cNvSpPr>
            <a:spLocks noGrp="1"/>
          </p:cNvSpPr>
          <p:nvPr>
            <p:ph type="title"/>
          </p:nvPr>
        </p:nvSpPr>
        <p:spPr/>
        <p:txBody>
          <a:bodyPr>
            <a:normAutofit/>
          </a:bodyPr>
          <a:lstStyle/>
          <a:p>
            <a:r>
              <a:rPr lang="en-US" dirty="0"/>
              <a:t>Signage Survey Design and Implementation</a:t>
            </a:r>
          </a:p>
        </p:txBody>
      </p:sp>
    </p:spTree>
    <p:extLst>
      <p:ext uri="{BB962C8B-B14F-4D97-AF65-F5344CB8AC3E}">
        <p14:creationId xmlns:p14="http://schemas.microsoft.com/office/powerpoint/2010/main" val="54412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1558" y="2040837"/>
            <a:ext cx="3077750" cy="301752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0182" y="2040837"/>
            <a:ext cx="3017520" cy="301752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40837"/>
            <a:ext cx="2988224" cy="301752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3272" y="2040837"/>
            <a:ext cx="3005710" cy="3017520"/>
          </a:xfrm>
          <a:prstGeom prst="rect">
            <a:avLst/>
          </a:prstGeom>
        </p:spPr>
      </p:pic>
      <p:sp>
        <p:nvSpPr>
          <p:cNvPr id="7" name="TextBox 6"/>
          <p:cNvSpPr txBox="1"/>
          <p:nvPr/>
        </p:nvSpPr>
        <p:spPr>
          <a:xfrm>
            <a:off x="4810539" y="815009"/>
            <a:ext cx="914400" cy="914400"/>
          </a:xfrm>
          <a:prstGeom prst="rect">
            <a:avLst/>
          </a:prstGeom>
          <a:noFill/>
        </p:spPr>
        <p:txBody>
          <a:bodyPr wrap="none" rtlCol="0">
            <a:normAutofit/>
          </a:bodyPr>
          <a:lstStyle/>
          <a:p>
            <a:r>
              <a:rPr lang="en-US" sz="3200" b="1" dirty="0">
                <a:solidFill>
                  <a:schemeClr val="bg1"/>
                </a:solidFill>
                <a:latin typeface="AvenirNext LT Pro Regular" panose="020B0504020202020204" pitchFamily="34" charset="0"/>
              </a:rPr>
              <a:t>Text Only</a:t>
            </a:r>
          </a:p>
        </p:txBody>
      </p:sp>
    </p:spTree>
    <p:extLst>
      <p:ext uri="{BB962C8B-B14F-4D97-AF65-F5344CB8AC3E}">
        <p14:creationId xmlns:p14="http://schemas.microsoft.com/office/powerpoint/2010/main" val="172694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defRPr sz="3200" b="1" dirty="0" smtClean="0">
            <a:solidFill>
              <a:schemeClr val="bg1"/>
            </a:solidFill>
            <a:latin typeface="AvenirNext LT Pro Regular" panose="020B0504020202020204" pitchFamily="34" charset="0"/>
          </a:defRPr>
        </a:defPPr>
      </a:lstStyle>
    </a:txDef>
  </a:objectDefaults>
  <a:extraClrSchemeLst/>
  <a:extLst>
    <a:ext uri="{05A4C25C-085E-4340-85A3-A5531E510DB2}">
      <thm15:themeFamily xmlns:thm15="http://schemas.microsoft.com/office/thememl/2012/main" name="SI Branded" id="{8E5D3FF5-F0DC-4A5D-8C7F-E2065CEC6F9C}" vid="{9A8F7434-A337-4BF4-91EF-2ACA97586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1941</TotalTime>
  <Words>870</Words>
  <Application>Microsoft Office PowerPoint</Application>
  <PresentationFormat>Widescreen</PresentationFormat>
  <Paragraphs>133</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AvenirNext LT Pro Regular</vt:lpstr>
      <vt:lpstr>Calibri</vt:lpstr>
      <vt:lpstr>Office Theme</vt:lpstr>
      <vt:lpstr>Designing Effective Waste Signage</vt:lpstr>
      <vt:lpstr>PowerPoint Presentation</vt:lpstr>
      <vt:lpstr>Over 15,000 signs</vt:lpstr>
      <vt:lpstr>New Signage Needed</vt:lpstr>
      <vt:lpstr>Determining Best Practices</vt:lpstr>
      <vt:lpstr>Lessons Learned</vt:lpstr>
      <vt:lpstr>Research Questions</vt:lpstr>
      <vt:lpstr>Signage Survey Design and Implementation</vt:lpstr>
      <vt:lpstr>PowerPoint Presentation</vt:lpstr>
      <vt:lpstr>PowerPoint Presentation</vt:lpstr>
      <vt:lpstr>PowerPoint Presentation</vt:lpstr>
      <vt:lpstr>PowerPoint Presentation</vt:lpstr>
      <vt:lpstr>Results</vt:lpstr>
      <vt:lpstr>Recycling habit classification</vt:lpstr>
      <vt:lpstr>Results</vt:lpstr>
      <vt:lpstr>Recycling Beliefs</vt:lpstr>
      <vt:lpstr>Product Confusion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Justin wheeler</dc:creator>
  <cp:keywords/>
  <dc:description/>
  <cp:lastModifiedBy>Cullmer, David R</cp:lastModifiedBy>
  <cp:revision>82</cp:revision>
  <dcterms:created xsi:type="dcterms:W3CDTF">2016-02-04T16:23:26Z</dcterms:created>
  <dcterms:modified xsi:type="dcterms:W3CDTF">2019-11-14T13:39:09Z</dcterms:modified>
  <cp:category/>
</cp:coreProperties>
</file>