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1" r:id="rId3"/>
    <p:sldId id="322" r:id="rId4"/>
    <p:sldId id="330" r:id="rId5"/>
    <p:sldId id="331" r:id="rId6"/>
    <p:sldId id="326" r:id="rId7"/>
    <p:sldId id="323" r:id="rId8"/>
    <p:sldId id="324" r:id="rId9"/>
    <p:sldId id="325" r:id="rId10"/>
    <p:sldId id="313" r:id="rId11"/>
    <p:sldId id="31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1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BC4859-1BCF-467C-96C7-0F86056D62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87D0B-9C2C-41C2-A6F4-460F2EA394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85E817-479C-43C0-833F-DD58A246958C}" type="datetimeFigureOut">
              <a:rPr lang="en-CA" smtClean="0"/>
              <a:t>24/09/19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4BEE5-6680-459A-ADFC-DFB3CAD6F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19775-A1C1-4B93-87A8-2DCF8CC2CE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285DDB-F5A2-4AE5-A784-19B7A8DD26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5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EC5914-2C12-4802-8F08-0CB8D7788572}" type="datetimeFigureOut">
              <a:rPr lang="en-CA" smtClean="0"/>
              <a:t>24/09/19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9E3211-D41D-437C-9992-4F1ACAF51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84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Sounds simple – many do not realize the complexities involved in bin purchases and how even with the best intentions, some wrong choices or steps could actually set your program up for failure.</a:t>
            </a:r>
          </a:p>
          <a:p>
            <a:r>
              <a:rPr lang="en-CA" dirty="0"/>
              <a:t>	- Today we hope to cover the best practices around culture, behaviour and key watch-outs and questions to ask during the planning of your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E3211-D41D-437C-9992-4F1ACAF5160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9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E3211-D41D-437C-9992-4F1ACAF5160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64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4689" y="6276688"/>
            <a:ext cx="6724921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CA" sz="1600" b="1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Presenter: </a:t>
            </a:r>
          </a:p>
          <a:p>
            <a:r>
              <a:rPr lang="en-CA" sz="14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www.cleanriver.com     |     sales@cleanriver.com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24689" y="6024977"/>
            <a:ext cx="11988000" cy="374072"/>
            <a:chOff x="124689" y="6047011"/>
            <a:chExt cx="11988000" cy="374072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 rot="5400000">
              <a:off x="6118689" y="240047"/>
              <a:ext cx="0" cy="1198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 userDrawn="1"/>
          </p:nvGrpSpPr>
          <p:grpSpPr>
            <a:xfrm>
              <a:off x="5931653" y="6047011"/>
              <a:ext cx="374072" cy="374072"/>
              <a:chOff x="149621" y="523376"/>
              <a:chExt cx="461196" cy="461196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149621" y="523376"/>
                <a:ext cx="461196" cy="4611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19829" r="24205" b="13352"/>
              <a:stretch/>
            </p:blipFill>
            <p:spPr>
              <a:xfrm>
                <a:off x="226305" y="593072"/>
                <a:ext cx="295531" cy="376130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639" y="-16624"/>
            <a:ext cx="569178" cy="6869196"/>
            <a:chOff x="41639" y="-16624"/>
            <a:chExt cx="569178" cy="6869196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49621" y="-16624"/>
              <a:ext cx="461196" cy="6869196"/>
              <a:chOff x="340820" y="-16624"/>
              <a:chExt cx="461196" cy="6869196"/>
            </a:xfrm>
          </p:grpSpPr>
          <p:cxnSp>
            <p:nvCxnSpPr>
              <p:cNvPr id="10" name="Straight Connector 9"/>
              <p:cNvCxnSpPr>
                <a:cxnSpLocks/>
              </p:cNvCxnSpPr>
              <p:nvPr userDrawn="1"/>
            </p:nvCxnSpPr>
            <p:spPr>
              <a:xfrm>
                <a:off x="565270" y="984572"/>
                <a:ext cx="0" cy="586800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 userDrawn="1"/>
            </p:nvCxnSpPr>
            <p:spPr>
              <a:xfrm>
                <a:off x="568038" y="-16624"/>
                <a:ext cx="0" cy="54000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 userDrawn="1"/>
            </p:nvSpPr>
            <p:spPr>
              <a:xfrm>
                <a:off x="340820" y="523376"/>
                <a:ext cx="461196" cy="4611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19829" r="24205" b="13352"/>
              <a:stretch/>
            </p:blipFill>
            <p:spPr>
              <a:xfrm>
                <a:off x="417504" y="593072"/>
                <a:ext cx="295531" cy="37613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 userDrawn="1"/>
          </p:nvSpPr>
          <p:spPr>
            <a:xfrm>
              <a:off x="41639" y="2452255"/>
              <a:ext cx="369332" cy="42692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CA" sz="1200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www.cleanriver.com     |     sales@cleanriver.com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2105337" y="-16624"/>
            <a:ext cx="100272" cy="45084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12105337" y="4563012"/>
            <a:ext cx="108000" cy="9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2111217" y="5562269"/>
            <a:ext cx="108000" cy="28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4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24296"/>
          </a:xfrm>
          <a:solidFill>
            <a:schemeClr val="accent6"/>
          </a:solidFill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34035"/>
            <a:ext cx="10515600" cy="15361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4689" y="6069045"/>
            <a:ext cx="11988000" cy="374072"/>
            <a:chOff x="124689" y="6047011"/>
            <a:chExt cx="11988000" cy="374072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 rot="5400000">
              <a:off x="6118689" y="240047"/>
              <a:ext cx="0" cy="1198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 userDrawn="1"/>
          </p:nvGrpSpPr>
          <p:grpSpPr>
            <a:xfrm>
              <a:off x="5931653" y="6047011"/>
              <a:ext cx="374072" cy="374072"/>
              <a:chOff x="149621" y="523376"/>
              <a:chExt cx="461196" cy="461196"/>
            </a:xfrm>
          </p:grpSpPr>
          <p:sp>
            <p:nvSpPr>
              <p:cNvPr id="11" name="Oval 10"/>
              <p:cNvSpPr/>
              <p:nvPr userDrawn="1"/>
            </p:nvSpPr>
            <p:spPr>
              <a:xfrm>
                <a:off x="149621" y="523376"/>
                <a:ext cx="461196" cy="4611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19829" r="24205" b="13352"/>
              <a:stretch/>
            </p:blipFill>
            <p:spPr>
              <a:xfrm>
                <a:off x="226305" y="593072"/>
                <a:ext cx="295531" cy="376130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1" name="Straight Connector 10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1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4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1" name="Straight Connector 10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5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9621" y="-16624"/>
            <a:ext cx="461196" cy="6869196"/>
            <a:chOff x="340820" y="-16624"/>
            <a:chExt cx="461196" cy="6869196"/>
          </a:xfrm>
        </p:grpSpPr>
        <p:cxnSp>
          <p:nvCxnSpPr>
            <p:cNvPr id="11" name="Straight Connector 10"/>
            <p:cNvCxnSpPr>
              <a:cxnSpLocks/>
            </p:cNvCxnSpPr>
            <p:nvPr userDrawn="1"/>
          </p:nvCxnSpPr>
          <p:spPr>
            <a:xfrm>
              <a:off x="565270" y="984572"/>
              <a:ext cx="0" cy="5868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>
              <a:off x="568038" y="-16624"/>
              <a:ext cx="0" cy="540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>
            <a:xfrm>
              <a:off x="340820" y="523376"/>
              <a:ext cx="461196" cy="4611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19829" r="24205" b="13352"/>
            <a:stretch/>
          </p:blipFill>
          <p:spPr>
            <a:xfrm>
              <a:off x="417504" y="593072"/>
              <a:ext cx="295531" cy="37613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79" y="6311900"/>
            <a:ext cx="1107441" cy="4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1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4567"/>
            <a:ext cx="10816244" cy="119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816244" cy="475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3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small" baseline="0">
          <a:solidFill>
            <a:schemeClr val="accent6"/>
          </a:solidFill>
          <a:latin typeface="Myriad Pro" panose="020B0503030403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121"/>
            <a:ext cx="11921654" cy="391094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z="6000" dirty="0">
                <a:latin typeface="Akzidenz-Grotesk Pro ExtraBold"/>
                <a:ea typeface="Adobe Fan Heiti Std B" pitchFamily="34" charset="-128"/>
              </a:rPr>
              <a:t>So you want to order a bin?  Asking the right questions to optimize program success</a:t>
            </a:r>
            <a:br>
              <a:rPr lang="en-CA" sz="4800" i="1" dirty="0">
                <a:latin typeface="Akzidenz-Grotesk Pro ExtraBold"/>
                <a:ea typeface="Adobe Fan Heiti Std B" pitchFamily="34" charset="-128"/>
              </a:rPr>
            </a:br>
            <a:endParaRPr lang="en-CA" sz="4800" b="1" i="1" dirty="0">
              <a:latin typeface="Akzidenz-Grotesk Pro ExtraBold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8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147E-0E66-41BD-A5A5-FB74F1C6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78" y="914463"/>
            <a:ext cx="10816244" cy="1197033"/>
          </a:xfrm>
        </p:spPr>
        <p:txBody>
          <a:bodyPr/>
          <a:lstStyle/>
          <a:p>
            <a:pPr algn="ctr"/>
            <a:r>
              <a:rPr lang="en-CA" dirty="0"/>
              <a:t>CULTURE WE LIVE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1309-9ADB-4BE3-82FB-96CA4E3F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0846"/>
            <a:ext cx="10816244" cy="2984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endParaRPr lang="en-CA" sz="35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5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500" dirty="0">
                <a:latin typeface="Arial" panose="020B0604020202020204" pitchFamily="34" charset="0"/>
              </a:rPr>
              <a:t>Recycling is like voting… Most people don’t think that they can make a difference.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88BF-A296-4491-A743-D476A8E2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38" y="4310343"/>
            <a:ext cx="1897387" cy="1826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8B2D4-88A7-4E19-B09C-6EF18E62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628" y="4318050"/>
            <a:ext cx="1897387" cy="1862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3503E-D148-49E1-89BF-30FF3545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18" y="4379532"/>
            <a:ext cx="1897387" cy="18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CE37E-7D3F-4181-BF14-E4B9DB1D3A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940406"/>
            <a:ext cx="4047843" cy="160901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1E4400-5E69-4487-A965-44578840CC32}"/>
              </a:ext>
            </a:extLst>
          </p:cNvPr>
          <p:cNvSpPr txBox="1">
            <a:spLocks/>
          </p:cNvSpPr>
          <p:nvPr/>
        </p:nvSpPr>
        <p:spPr>
          <a:xfrm>
            <a:off x="5374431" y="3102428"/>
            <a:ext cx="6612294" cy="2209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chemeClr val="accent6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4800" dirty="0">
                <a:latin typeface="+mj-lt"/>
                <a:ea typeface="+mj-ea"/>
                <a:cs typeface="+mj-cs"/>
              </a:rPr>
              <a:t>Thank You </a:t>
            </a:r>
          </a:p>
          <a:p>
            <a:pPr algn="ctr"/>
            <a:r>
              <a:rPr lang="en-US" sz="4800" dirty="0">
                <a:latin typeface="+mj-lt"/>
                <a:ea typeface="+mj-ea"/>
                <a:cs typeface="+mj-cs"/>
              </a:rPr>
              <a:t>For Listening</a:t>
            </a:r>
            <a:br>
              <a:rPr lang="en-US" sz="4800" dirty="0">
                <a:latin typeface="+mj-lt"/>
                <a:ea typeface="+mj-ea"/>
                <a:cs typeface="+mj-cs"/>
              </a:rPr>
            </a:br>
            <a:br>
              <a:rPr lang="en-US" sz="4800" dirty="0">
                <a:latin typeface="+mj-lt"/>
                <a:ea typeface="+mj-ea"/>
                <a:cs typeface="+mj-cs"/>
              </a:rPr>
            </a:br>
            <a:r>
              <a:rPr lang="en-US" sz="7200" dirty="0">
                <a:latin typeface="+mj-lt"/>
                <a:ea typeface="+mj-ea"/>
                <a:cs typeface="+mj-cs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65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0071-2446-40AA-8FF0-4B197E4B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7A949-E499-4458-B46D-0EB3ADAAC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521066" cy="4328864"/>
          </a:xfrm>
        </p:spPr>
        <p:txBody>
          <a:bodyPr/>
          <a:lstStyle/>
          <a:p>
            <a:pPr marL="0" indent="0">
              <a:buNone/>
            </a:pPr>
            <a:endParaRPr lang="en-CA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Is there a standardized program in place?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Who else needs to know?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What are the financial considerations?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What could possibly go wrong?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1026" name="Picture 2" descr="Image result for key questions to ask">
            <a:extLst>
              <a:ext uri="{FF2B5EF4-FFF2-40B4-BE49-F238E27FC236}">
                <a16:creationId xmlns:a16="http://schemas.microsoft.com/office/drawing/2014/main" id="{975AF5AC-C4D8-4DEC-9536-F2C7640A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84" y="2203373"/>
            <a:ext cx="4347760" cy="21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1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9794-00EB-41AB-B5D4-0BC89EC3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Standardizing your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8F1C-990E-4D71-9F50-6F427A30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048420" cy="4757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What streams being collected today?  What about tomorrow?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Are different buildings collecting different items?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Where are we going to put them?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What size bin do I need?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Are there different aesthetic requirements across campus?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# Streams vs # Containers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What type of graphics are best to use?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859A7-0E79-474A-B4F4-1B7032E8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264" y="1740555"/>
            <a:ext cx="3467180" cy="33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would you do?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0003FC-9491-4765-9500-4FBD87BD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50" y="1223634"/>
            <a:ext cx="7121143" cy="44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CCC0-C661-436D-8DE2-D7033831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practice</a:t>
            </a:r>
          </a:p>
        </p:txBody>
      </p:sp>
      <p:pic>
        <p:nvPicPr>
          <p:cNvPr id="4" name="Picture 2" descr="Visual support: Easy updates, simple stream identification, consistent visual standards, optional branding and promoting your program's success">
            <a:extLst>
              <a:ext uri="{FF2B5EF4-FFF2-40B4-BE49-F238E27FC236}">
                <a16:creationId xmlns:a16="http://schemas.microsoft.com/office/drawing/2014/main" id="{6674C954-C238-4BEF-A150-410294FF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9" y="1090670"/>
            <a:ext cx="5362222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2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2B3D-D47A-4D44-AEBB-0FD7894A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Impact of Standardization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3E78E0E-382F-4328-B9CF-820D505C1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9122"/>
              </p:ext>
            </p:extLst>
          </p:nvPr>
        </p:nvGraphicFramePr>
        <p:xfrm>
          <a:off x="402310" y="1226479"/>
          <a:ext cx="11688024" cy="495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4012">
                  <a:extLst>
                    <a:ext uri="{9D8B030D-6E8A-4147-A177-3AD203B41FA5}">
                      <a16:colId xmlns:a16="http://schemas.microsoft.com/office/drawing/2014/main" val="1194231731"/>
                    </a:ext>
                  </a:extLst>
                </a:gridCol>
                <a:gridCol w="5844012">
                  <a:extLst>
                    <a:ext uri="{9D8B030D-6E8A-4147-A177-3AD203B41FA5}">
                      <a16:colId xmlns:a16="http://schemas.microsoft.com/office/drawing/2014/main" val="1540155284"/>
                    </a:ext>
                  </a:extLst>
                </a:gridCol>
              </a:tblGrid>
              <a:tr h="397731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Non – Standardized Programs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Standardized Programs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06438"/>
                  </a:ext>
                </a:extLst>
              </a:tr>
              <a:tr h="4559307"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93833"/>
                  </a:ext>
                </a:extLst>
              </a:tr>
            </a:tbl>
          </a:graphicData>
        </a:graphic>
      </p:graphicFrame>
      <p:pic>
        <p:nvPicPr>
          <p:cNvPr id="6" name="Picture 4" descr="sick-kids.jpg">
            <a:extLst>
              <a:ext uri="{FF2B5EF4-FFF2-40B4-BE49-F238E27FC236}">
                <a16:creationId xmlns:a16="http://schemas.microsoft.com/office/drawing/2014/main" id="{B04071BC-4DD6-486D-B19C-BB27735F4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" r="3824" b="6892"/>
          <a:stretch/>
        </p:blipFill>
        <p:spPr bwMode="auto">
          <a:xfrm>
            <a:off x="554638" y="1857354"/>
            <a:ext cx="2593347" cy="165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64511DE-E855-4975-B02B-1E0AD3A3A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 b="6500"/>
          <a:stretch/>
        </p:blipFill>
        <p:spPr>
          <a:xfrm>
            <a:off x="588305" y="4266510"/>
            <a:ext cx="2800551" cy="167776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7B00B7-9939-4D58-963A-BBED829D0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t="14850" r="7492" b="17353"/>
          <a:stretch/>
        </p:blipFill>
        <p:spPr>
          <a:xfrm>
            <a:off x="3574850" y="2511512"/>
            <a:ext cx="2441112" cy="183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07C848A-F8DF-4D4E-9174-17E3ACB934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3" b="8314"/>
          <a:stretch/>
        </p:blipFill>
        <p:spPr>
          <a:xfrm>
            <a:off x="6720531" y="1745783"/>
            <a:ext cx="2105131" cy="2146544"/>
          </a:xfrm>
          <a:prstGeom prst="rect">
            <a:avLst/>
          </a:prstGeom>
        </p:spPr>
      </p:pic>
      <p:pic>
        <p:nvPicPr>
          <p:cNvPr id="12" name="Picture 11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6000E0B9-93B1-4CF1-8F6C-B7EBEF10A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r="11732" b="7153"/>
          <a:stretch/>
        </p:blipFill>
        <p:spPr>
          <a:xfrm>
            <a:off x="7082670" y="4092359"/>
            <a:ext cx="1898368" cy="2227153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10DFAD94-FCA4-47A3-9E4C-D4050B3EC3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r="8851" b="15968"/>
          <a:stretch/>
        </p:blipFill>
        <p:spPr>
          <a:xfrm>
            <a:off x="8911600" y="2685209"/>
            <a:ext cx="2793163" cy="22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EF8E-6A53-4481-8AEA-D06CD637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else needs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290E-0A91-46B5-A96B-61DC706D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Senior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Unions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Architects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Custodial Staff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Fire Marshalls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Sustainability Department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C83EE-5C1D-4B12-8C43-4931A338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620" y="1727428"/>
            <a:ext cx="3467180" cy="34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7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3BCF-DE47-4C8E-AD55-421BDA5C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Financial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2B12-1F0A-4437-B665-B0576F8B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Grant Programs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Central Collection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Waste Hauler “Net Zero Pick-ups”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Start with a Pilot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 descr="Image result for financial considerations">
            <a:extLst>
              <a:ext uri="{FF2B5EF4-FFF2-40B4-BE49-F238E27FC236}">
                <a16:creationId xmlns:a16="http://schemas.microsoft.com/office/drawing/2014/main" id="{9F6E0605-224C-407E-A3D4-A2E9E02F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8" y="1524000"/>
            <a:ext cx="2476311" cy="33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8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5A31-6AA2-4812-ADBB-81043C45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could possibly go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3E68-AD02-4EB0-9A13-5C706138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014292" cy="4757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Questions I never thought to ask: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100" dirty="0"/>
              <a:t>Extra Curricular Activities/ who is responsible?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100" dirty="0"/>
              <a:t>Night Courses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100" dirty="0"/>
              <a:t>Sporting events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100" dirty="0"/>
              <a:t>Flaps on containers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100" dirty="0"/>
              <a:t>No one wants to touch anything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Outdoor containers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100" dirty="0"/>
              <a:t>Vermin and Insects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H &amp; S Factors (sharp edges)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Assembly Time &amp; Retrofit Costs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Servicing Time – Liner Removal &amp; Replacement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Ergonomic issue – Front Load vs Top Load weight issues.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CA" sz="2100" dirty="0"/>
              <a:t>ADA – height requirements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100" dirty="0"/>
              <a:t>Minimal Graphics - </a:t>
            </a:r>
            <a:r>
              <a:rPr lang="en-CA" sz="2100" i="1" dirty="0"/>
              <a:t>Please Recycle </a:t>
            </a:r>
            <a:r>
              <a:rPr lang="en-CA" sz="2100" dirty="0"/>
              <a:t>or </a:t>
            </a:r>
            <a:r>
              <a:rPr lang="en-CA" sz="2100" i="1" dirty="0"/>
              <a:t>Thank You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100" dirty="0"/>
              <a:t>Future Ready – Change is inevitable</a:t>
            </a:r>
          </a:p>
          <a:p>
            <a:pPr marL="457200" lvl="1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 descr="Image result for questions mark">
            <a:extLst>
              <a:ext uri="{FF2B5EF4-FFF2-40B4-BE49-F238E27FC236}">
                <a16:creationId xmlns:a16="http://schemas.microsoft.com/office/drawing/2014/main" id="{319A51A1-212D-4AE3-87CE-51F4397F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14" y="1554479"/>
            <a:ext cx="2549258" cy="33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20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302</Words>
  <Application>Microsoft Office PowerPoint</Application>
  <PresentationFormat>Widescreen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Akzidenz-Grotesk Pro ExtraBold</vt:lpstr>
      <vt:lpstr>Arial</vt:lpstr>
      <vt:lpstr>Calibri</vt:lpstr>
      <vt:lpstr>Calibri Light</vt:lpstr>
      <vt:lpstr>Myriad Pro</vt:lpstr>
      <vt:lpstr>Wingdings</vt:lpstr>
      <vt:lpstr>Office Theme</vt:lpstr>
      <vt:lpstr>So you want to order a bin?  Asking the right questions to optimize program success </vt:lpstr>
      <vt:lpstr>Key questions to ask</vt:lpstr>
      <vt:lpstr>Standardizing your program</vt:lpstr>
      <vt:lpstr>What would you do?</vt:lpstr>
      <vt:lpstr>Best practice</vt:lpstr>
      <vt:lpstr>Impact of Standardization</vt:lpstr>
      <vt:lpstr>Who else needs to know?</vt:lpstr>
      <vt:lpstr>Financial Considerations</vt:lpstr>
      <vt:lpstr>What could possibly go wrong</vt:lpstr>
      <vt:lpstr>CULTURE WE LIVE 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Save</dc:creator>
  <cp:lastModifiedBy>Carter Durant</cp:lastModifiedBy>
  <cp:revision>107</cp:revision>
  <cp:lastPrinted>2019-09-24T14:53:00Z</cp:lastPrinted>
  <dcterms:created xsi:type="dcterms:W3CDTF">2017-03-14T15:22:38Z</dcterms:created>
  <dcterms:modified xsi:type="dcterms:W3CDTF">2019-09-24T17:20:54Z</dcterms:modified>
</cp:coreProperties>
</file>