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58" r:id="rId4"/>
    <p:sldId id="259" r:id="rId5"/>
    <p:sldId id="291" r:id="rId6"/>
    <p:sldId id="260" r:id="rId7"/>
    <p:sldId id="261" r:id="rId8"/>
    <p:sldId id="262" r:id="rId9"/>
    <p:sldId id="264" r:id="rId10"/>
    <p:sldId id="267" r:id="rId11"/>
    <p:sldId id="265" r:id="rId12"/>
    <p:sldId id="266" r:id="rId13"/>
    <p:sldId id="268" r:id="rId14"/>
    <p:sldId id="269" r:id="rId15"/>
    <p:sldId id="271" r:id="rId16"/>
    <p:sldId id="272" r:id="rId17"/>
    <p:sldId id="273" r:id="rId18"/>
    <p:sldId id="274" r:id="rId19"/>
    <p:sldId id="276" r:id="rId20"/>
    <p:sldId id="278" r:id="rId21"/>
    <p:sldId id="277" r:id="rId22"/>
    <p:sldId id="275" r:id="rId23"/>
    <p:sldId id="279" r:id="rId24"/>
    <p:sldId id="280" r:id="rId25"/>
    <p:sldId id="282" r:id="rId26"/>
    <p:sldId id="283" r:id="rId27"/>
    <p:sldId id="288" r:id="rId28"/>
    <p:sldId id="292" r:id="rId29"/>
    <p:sldId id="293" r:id="rId30"/>
    <p:sldId id="294" r:id="rId31"/>
    <p:sldId id="295" r:id="rId32"/>
    <p:sldId id="296" r:id="rId33"/>
    <p:sldId id="286" r:id="rId34"/>
    <p:sldId id="28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81B"/>
    <a:srgbClr val="CBC6BD"/>
    <a:srgbClr val="354938"/>
    <a:srgbClr val="E9E2D6"/>
    <a:srgbClr val="2EA727"/>
    <a:srgbClr val="ABA69E"/>
    <a:srgbClr val="FFFFFF"/>
    <a:srgbClr val="DCDCDC"/>
    <a:srgbClr val="1F3E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4" autoAdjust="0"/>
    <p:restoredTop sz="86454" autoAdjust="0"/>
  </p:normalViewPr>
  <p:slideViewPr>
    <p:cSldViewPr snapToGrid="0" snapToObjects="1">
      <p:cViewPr>
        <p:scale>
          <a:sx n="82" d="100"/>
          <a:sy n="82" d="100"/>
        </p:scale>
        <p:origin x="-2454" y="-936"/>
      </p:cViewPr>
      <p:guideLst>
        <p:guide orient="horz"/>
        <p:guide/>
      </p:guideLst>
    </p:cSldViewPr>
  </p:slideViewPr>
  <p:outlineViewPr>
    <p:cViewPr>
      <p:scale>
        <a:sx n="33" d="100"/>
        <a:sy n="33" d="100"/>
      </p:scale>
      <p:origin x="0" y="-44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24" d="100"/>
          <a:sy n="124" d="100"/>
        </p:scale>
        <p:origin x="1120" y="-8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1529DA-C6A9-4676-94B8-748733279806}" type="datetimeFigureOut">
              <a:rPr lang="en-US" smtClean="0"/>
              <a:t>12/9/2019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28D78F-2180-474B-99FE-BA60CF4C5C5D}" type="slidenum">
              <a:rPr lang="en-US" smtClean="0"/>
              <a:t>‹#›</a:t>
            </a:fld>
            <a:endParaRPr lang="en-US"/>
          </a:p>
        </p:txBody>
      </p:sp>
    </p:spTree>
    <p:extLst>
      <p:ext uri="{BB962C8B-B14F-4D97-AF65-F5344CB8AC3E}">
        <p14:creationId xmlns:p14="http://schemas.microsoft.com/office/powerpoint/2010/main" val="4189551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ndependent.co.uk/voices/retail-buying-new-clothes-fashion-primark-don-t-need-them-a7339911.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businessoffashion.com/articles/intelligence/the-10-commandments-of-new-consumerism?utm_source=Subscribers&amp;utm_campaign=bef1adb235-&amp;utm_medium=email&amp;utm_term=0_d2191372b3-bef1adb235-416994417" TargetMode="External"/><Relationship Id="rId4" Type="http://schemas.openxmlformats.org/officeDocument/2006/relationships/hyperlink" Target="http://blog.euromonitor.com/2016/04/the-new-consumerism-redefining-ownership-values-and-priorities.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1</a:t>
            </a:fld>
            <a:endParaRPr lang="en-US"/>
          </a:p>
        </p:txBody>
      </p:sp>
    </p:spTree>
    <p:extLst>
      <p:ext uri="{BB962C8B-B14F-4D97-AF65-F5344CB8AC3E}">
        <p14:creationId xmlns:p14="http://schemas.microsoft.com/office/powerpoint/2010/main" val="1358412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Not big on poetic inspiration as a message but definitely motivating!</a:t>
            </a:r>
          </a:p>
          <a:p>
            <a:endParaRPr lang="en-US" altLang="en-US" dirty="0"/>
          </a:p>
          <a:p>
            <a:r>
              <a:rPr lang="en-US" altLang="en-US" dirty="0"/>
              <a:t>Businesses need a level playing field and predictability. </a:t>
            </a:r>
          </a:p>
          <a:p>
            <a:endParaRPr lang="en-US" altLang="en-US" dirty="0"/>
          </a:p>
          <a:p>
            <a:r>
              <a:rPr lang="en-US" altLang="en-US" sz="1400" b="1" dirty="0"/>
              <a:t>Global warming represents instability </a:t>
            </a:r>
            <a:r>
              <a:rPr lang="en-US" altLang="en-US" dirty="0"/>
              <a:t>and the insightful businesses seeks solutions to address this market threat. </a:t>
            </a:r>
            <a:r>
              <a:rPr lang="en-US" altLang="en-US" dirty="0" smtClean="0"/>
              <a:t>Corps like Ford, VW,</a:t>
            </a:r>
            <a:r>
              <a:rPr lang="en-US" altLang="en-US" baseline="0" dirty="0" smtClean="0"/>
              <a:t> Honda &amp; BMW support CA emissions limits.</a:t>
            </a:r>
            <a:endParaRPr lang="en-US" altLang="en-US" dirty="0"/>
          </a:p>
          <a:p>
            <a:endParaRPr lang="en-US" altLang="en-US" dirty="0"/>
          </a:p>
          <a:p>
            <a:r>
              <a:rPr lang="en-US" altLang="en-US" dirty="0"/>
              <a:t>Issues such as carbon trading, recycling and reuse have been added to our social and economic vocabulary in a critical and positive way.</a:t>
            </a:r>
          </a:p>
          <a:p>
            <a:endParaRPr lang="en-US" altLang="en-US" dirty="0"/>
          </a:p>
          <a:p>
            <a:r>
              <a:rPr lang="en-US" altLang="en-US" dirty="0"/>
              <a:t>Freecycle is one big way of helping address environmental concerns.</a:t>
            </a:r>
          </a:p>
          <a:p>
            <a:endParaRPr lang="en-US" altLang="en-US" dirty="0"/>
          </a:p>
          <a:p>
            <a:r>
              <a:rPr lang="en-US" altLang="en-US" dirty="0"/>
              <a:t>We are the best of recycling: reuse!</a:t>
            </a:r>
          </a:p>
          <a:p>
            <a:endParaRPr lang="en-US" altLang="en-US" dirty="0"/>
          </a:p>
          <a:p>
            <a:r>
              <a:rPr lang="en-US" dirty="0"/>
              <a:t>From a business perspective having a look at the shifting nature of the business model can indeed be insightful…</a:t>
            </a:r>
          </a:p>
        </p:txBody>
      </p:sp>
      <p:sp>
        <p:nvSpPr>
          <p:cNvPr id="4" name="Slide Number Placeholder 3"/>
          <p:cNvSpPr>
            <a:spLocks noGrp="1"/>
          </p:cNvSpPr>
          <p:nvPr>
            <p:ph type="sldNum" sz="quarter" idx="10"/>
          </p:nvPr>
        </p:nvSpPr>
        <p:spPr/>
        <p:txBody>
          <a:bodyPr/>
          <a:lstStyle/>
          <a:p>
            <a:fld id="{0728D78F-2180-474B-99FE-BA60CF4C5C5D}" type="slidenum">
              <a:rPr lang="en-US" smtClean="0"/>
              <a:t>10</a:t>
            </a:fld>
            <a:endParaRPr lang="en-US"/>
          </a:p>
        </p:txBody>
      </p:sp>
    </p:spTree>
    <p:extLst>
      <p:ext uri="{BB962C8B-B14F-4D97-AF65-F5344CB8AC3E}">
        <p14:creationId xmlns:p14="http://schemas.microsoft.com/office/powerpoint/2010/main" val="6887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1" dirty="0"/>
              <a:t>Average car takes $6,000 to run a year and sits idle 23 hours a day. </a:t>
            </a:r>
            <a:r>
              <a:rPr lang="en-US" altLang="en-US" dirty="0"/>
              <a:t>Within the past 8 </a:t>
            </a:r>
            <a:r>
              <a:rPr lang="en-US" altLang="en-US" dirty="0" err="1"/>
              <a:t>yrs</a:t>
            </a:r>
            <a:r>
              <a:rPr lang="en-US" altLang="en-US" dirty="0"/>
              <a:t> we’ve gone from the need for ownership to….Peer2Peer.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we are seeing is a progression from the cradle to grave production cycle to one in which we receive the functional service without the hassle of thousands of dollars a year in purchase and upkeep, to car sharing, to the purchase of a drive peer to peer and ultimately just the service say of a scooter.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Now Elon Musk and others are designing the driverless car with a million mile battery. Cheaper and less consumptive in receiving the service we want rather than the product we no longer need..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what it does, not what it is, that we are after."</a:t>
            </a:r>
          </a:p>
          <a:p>
            <a:r>
              <a:rPr lang="en-US" sz="1200" b="0" i="0" kern="1200" dirty="0">
                <a:solidFill>
                  <a:schemeClr val="tx1"/>
                </a:solidFill>
                <a:effectLst/>
                <a:latin typeface="+mn-lt"/>
                <a:ea typeface="+mn-ea"/>
                <a:cs typeface="+mn-cs"/>
              </a:rPr>
              <a:t>We need the hole in the wall, not the drill.</a:t>
            </a:r>
          </a:p>
          <a:p>
            <a:endParaRPr lang="en-US" altLang="en-US" dirty="0"/>
          </a:p>
          <a:p>
            <a:endParaRPr lang="en-US" altLang="en-US" dirty="0"/>
          </a:p>
          <a:p>
            <a:r>
              <a:rPr lang="en-US" altLang="en-US" dirty="0"/>
              <a:t>The business cycle become more circular…</a:t>
            </a: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11</a:t>
            </a:fld>
            <a:endParaRPr lang="en-US"/>
          </a:p>
        </p:txBody>
      </p:sp>
    </p:spTree>
    <p:extLst>
      <p:ext uri="{BB962C8B-B14F-4D97-AF65-F5344CB8AC3E}">
        <p14:creationId xmlns:p14="http://schemas.microsoft.com/office/powerpoint/2010/main" val="2862183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Cradle to cradle</a:t>
            </a:r>
            <a:r>
              <a:rPr lang="en-US" altLang="en-US" dirty="0"/>
              <a:t>: Production cycle becomes more  of a cycle of reuse and less of a cradle to grave concept, from raw materials extraction, thru production cycle, to the landfill without allowing for waste reduction, reuse and recycling. </a:t>
            </a:r>
          </a:p>
          <a:p>
            <a:endParaRPr lang="en-US" altLang="en-US" dirty="0"/>
          </a:p>
          <a:p>
            <a:r>
              <a:rPr lang="en-US" altLang="en-US" dirty="0"/>
              <a:t>Oscar Wilde once said…</a:t>
            </a:r>
          </a:p>
        </p:txBody>
      </p:sp>
      <p:sp>
        <p:nvSpPr>
          <p:cNvPr id="4" name="Slide Number Placeholder 3"/>
          <p:cNvSpPr>
            <a:spLocks noGrp="1"/>
          </p:cNvSpPr>
          <p:nvPr>
            <p:ph type="sldNum" sz="quarter" idx="10"/>
          </p:nvPr>
        </p:nvSpPr>
        <p:spPr/>
        <p:txBody>
          <a:bodyPr/>
          <a:lstStyle/>
          <a:p>
            <a:fld id="{0728D78F-2180-474B-99FE-BA60CF4C5C5D}" type="slidenum">
              <a:rPr lang="en-US" smtClean="0"/>
              <a:t>12</a:t>
            </a:fld>
            <a:endParaRPr lang="en-US"/>
          </a:p>
        </p:txBody>
      </p:sp>
    </p:spTree>
    <p:extLst>
      <p:ext uri="{BB962C8B-B14F-4D97-AF65-F5344CB8AC3E}">
        <p14:creationId xmlns:p14="http://schemas.microsoft.com/office/powerpoint/2010/main" val="278161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[Slide] + </a:t>
            </a:r>
          </a:p>
          <a:p>
            <a:endParaRPr lang="en-US" altLang="en-US" dirty="0"/>
          </a:p>
          <a:p>
            <a:r>
              <a:rPr lang="en-US" altLang="en-US" dirty="0"/>
              <a:t>Wilde meant the value of nothing that really matters…  And perhaps he was on to something.</a:t>
            </a:r>
          </a:p>
          <a:p>
            <a:endParaRPr lang="en-US" altLang="en-US" dirty="0"/>
          </a:p>
          <a:p>
            <a:r>
              <a:rPr lang="en-US" altLang="en-US" b="1" dirty="0"/>
              <a:t>Quite literally, Freecycle is all about the value of Wilde’s nothing. </a:t>
            </a:r>
            <a:r>
              <a:rPr lang="en-US" altLang="en-US" dirty="0"/>
              <a:t>Sharing items with each other which have no monetary value whatsoever, and, in doing so, building community and lightening the burden of possession  of a lot of stuff one no longer needs anyway. </a:t>
            </a:r>
          </a:p>
          <a:p>
            <a:endParaRPr lang="en-US" altLang="en-US" dirty="0"/>
          </a:p>
          <a:p>
            <a:r>
              <a:rPr lang="en-US" altLang="en-US" dirty="0"/>
              <a:t>All items offered must be free: no price, but items which still have plenty of value in them: electronics, household items, construction leftovers and on and on. </a:t>
            </a:r>
          </a:p>
          <a:p>
            <a:endParaRPr lang="en-US" altLang="en-US" dirty="0"/>
          </a:p>
          <a:p>
            <a:r>
              <a:rPr lang="en-US" altLang="en-US" dirty="0"/>
              <a:t>We fill this beautiful niche between no price and no value…</a:t>
            </a:r>
          </a:p>
          <a:p>
            <a:endParaRPr lang="en-US" altLang="en-US" dirty="0"/>
          </a:p>
          <a:p>
            <a:r>
              <a:rPr lang="en-US" altLang="en-US" dirty="0"/>
              <a:t>Or, to quote </a:t>
            </a:r>
            <a:r>
              <a:rPr lang="en-US" altLang="en-US" b="1" dirty="0"/>
              <a:t>Marie Kondo, “Does this item spark joy?” </a:t>
            </a:r>
            <a:r>
              <a:rPr lang="en-US" altLang="en-US" dirty="0"/>
              <a:t>And if not, give it to someone who will thank you effusively for something you were about to throw away! </a:t>
            </a:r>
          </a:p>
          <a:p>
            <a:endParaRPr lang="en-US" altLang="en-US" dirty="0"/>
          </a:p>
          <a:p>
            <a:r>
              <a:rPr lang="en-US" altLang="en-US" dirty="0"/>
              <a:t>A thrift store? Maybe, but they have to trash 70%. </a:t>
            </a:r>
          </a:p>
          <a:p>
            <a:r>
              <a:rPr lang="en-US" altLang="en-US" dirty="0"/>
              <a:t> </a:t>
            </a:r>
          </a:p>
          <a:p>
            <a:r>
              <a:rPr lang="en-US" altLang="en-US" dirty="0"/>
              <a:t>It does require one to “think different” and let go of our linear brains a bit…</a:t>
            </a: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13</a:t>
            </a:fld>
            <a:endParaRPr lang="en-US"/>
          </a:p>
        </p:txBody>
      </p:sp>
    </p:spTree>
    <p:extLst>
      <p:ext uri="{BB962C8B-B14F-4D97-AF65-F5344CB8AC3E}">
        <p14:creationId xmlns:p14="http://schemas.microsoft.com/office/powerpoint/2010/main" val="2505020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It’s not about our typical cradle-to-grave linear thought process. Just a little more progress on electric vehicles, solar panels, no, solar plants, no, uh, wind farms, uh lithium ion, uh, just over the next horizon…</a:t>
            </a:r>
          </a:p>
          <a:p>
            <a:endParaRPr lang="en-US" altLang="en-US" dirty="0"/>
          </a:p>
          <a:p>
            <a:r>
              <a:rPr lang="en-US" altLang="en-US" dirty="0"/>
              <a:t>But when developed economies like the US use 25% of the world’s resources with 5% of the population, unless we can find 4 more planets, we’ll need to shift our means of consuming as the developing world develops similar tastes and increasing incomes. </a:t>
            </a:r>
          </a:p>
          <a:p>
            <a:endParaRPr lang="en-US" altLang="en-US" dirty="0"/>
          </a:p>
          <a:p>
            <a:r>
              <a:rPr lang="en-US" altLang="en-US" dirty="0"/>
              <a:t>It’s about reconsidering our perception about the process, itself. [next slide] </a:t>
            </a: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14</a:t>
            </a:fld>
            <a:endParaRPr lang="en-US"/>
          </a:p>
        </p:txBody>
      </p:sp>
    </p:spTree>
    <p:extLst>
      <p:ext uri="{BB962C8B-B14F-4D97-AF65-F5344CB8AC3E}">
        <p14:creationId xmlns:p14="http://schemas.microsoft.com/office/powerpoint/2010/main" val="3318984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endParaRPr lang="en-US" altLang="en-US" dirty="0"/>
          </a:p>
          <a:p>
            <a:endParaRPr lang="en-US" altLang="en-US" dirty="0"/>
          </a:p>
          <a:p>
            <a:endParaRPr lang="en-US" altLang="en-US" dirty="0"/>
          </a:p>
          <a:p>
            <a:r>
              <a:rPr lang="en-US" altLang="en-US" dirty="0"/>
              <a:t>My spiel:</a:t>
            </a:r>
          </a:p>
          <a:p>
            <a:endParaRPr lang="en-US" altLang="en-US" dirty="0"/>
          </a:p>
          <a:p>
            <a:r>
              <a:rPr lang="en-US" altLang="en-US" dirty="0"/>
              <a:t>Nominally, Freecycle is….    Reuse.</a:t>
            </a:r>
          </a:p>
          <a:p>
            <a:endParaRPr lang="en-US" altLang="en-US" dirty="0"/>
          </a:p>
          <a:p>
            <a:r>
              <a:rPr lang="en-US" altLang="en-US" b="1" dirty="0"/>
              <a:t>And, WHY IS REUSE SO GOOD?</a:t>
            </a:r>
            <a:r>
              <a:rPr lang="en-US" altLang="en-US" dirty="0"/>
              <a:t> Question: if you and I and all consumers eliminated all our waste tomorrow,, how much would be left? Half?</a:t>
            </a:r>
          </a:p>
          <a:p>
            <a:endParaRPr lang="en-US" altLang="en-US" dirty="0"/>
          </a:p>
          <a:p>
            <a:r>
              <a:rPr lang="en-US" altLang="en-US" dirty="0"/>
              <a:t>Industrial waste.</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15</a:t>
            </a:fld>
            <a:endParaRPr lang="en-US"/>
          </a:p>
        </p:txBody>
      </p:sp>
    </p:spTree>
    <p:extLst>
      <p:ext uri="{BB962C8B-B14F-4D97-AF65-F5344CB8AC3E}">
        <p14:creationId xmlns:p14="http://schemas.microsoft.com/office/powerpoint/2010/main" val="167178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Or Waste Iceberg??</a:t>
            </a:r>
          </a:p>
          <a:p>
            <a:endParaRPr lang="en-US" altLang="en-US" dirty="0"/>
          </a:p>
          <a:p>
            <a:r>
              <a:rPr lang="en-US" altLang="en-US" dirty="0"/>
              <a:t>[slide] + 100lb sofa</a:t>
            </a:r>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16</a:t>
            </a:fld>
            <a:endParaRPr lang="en-US"/>
          </a:p>
        </p:txBody>
      </p:sp>
    </p:spTree>
    <p:extLst>
      <p:ext uri="{BB962C8B-B14F-4D97-AF65-F5344CB8AC3E}">
        <p14:creationId xmlns:p14="http://schemas.microsoft.com/office/powerpoint/2010/main" val="2299633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[slide] {history next}</a:t>
            </a: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17</a:t>
            </a:fld>
            <a:endParaRPr lang="en-US"/>
          </a:p>
        </p:txBody>
      </p:sp>
    </p:spTree>
    <p:extLst>
      <p:ext uri="{BB962C8B-B14F-4D97-AF65-F5344CB8AC3E}">
        <p14:creationId xmlns:p14="http://schemas.microsoft.com/office/powerpoint/2010/main" val="2555888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18</a:t>
            </a:fld>
            <a:endParaRPr lang="en-US"/>
          </a:p>
        </p:txBody>
      </p:sp>
    </p:spTree>
    <p:extLst>
      <p:ext uri="{BB962C8B-B14F-4D97-AF65-F5344CB8AC3E}">
        <p14:creationId xmlns:p14="http://schemas.microsoft.com/office/powerpoint/2010/main" val="875616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our first group looked like on Yahoo.</a:t>
            </a:r>
          </a:p>
        </p:txBody>
      </p:sp>
      <p:sp>
        <p:nvSpPr>
          <p:cNvPr id="4" name="Slide Number Placeholder 3"/>
          <p:cNvSpPr>
            <a:spLocks noGrp="1"/>
          </p:cNvSpPr>
          <p:nvPr>
            <p:ph type="sldNum" sz="quarter" idx="10"/>
          </p:nvPr>
        </p:nvSpPr>
        <p:spPr/>
        <p:txBody>
          <a:bodyPr/>
          <a:lstStyle/>
          <a:p>
            <a:fld id="{0728D78F-2180-474B-99FE-BA60CF4C5C5D}" type="slidenum">
              <a:rPr lang="en-US" smtClean="0"/>
              <a:t>19</a:t>
            </a:fld>
            <a:endParaRPr lang="en-US"/>
          </a:p>
        </p:txBody>
      </p:sp>
    </p:spTree>
    <p:extLst>
      <p:ext uri="{BB962C8B-B14F-4D97-AF65-F5344CB8AC3E}">
        <p14:creationId xmlns:p14="http://schemas.microsoft.com/office/powerpoint/2010/main" val="3478947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Freecycle.org or The Freecycle Network is an online community where people give items away rather than throw them away, like a “</a:t>
            </a:r>
            <a:r>
              <a:rPr lang="en-US" altLang="en-US" dirty="0" err="1"/>
              <a:t>FreeBay</a:t>
            </a:r>
            <a:r>
              <a:rPr lang="en-US" altLang="en-US" dirty="0"/>
              <a:t>” for only free stuff, but with a mega dose of local community building in our nearly 5k local gifting groups. </a:t>
            </a:r>
          </a:p>
          <a:p>
            <a:endParaRPr lang="en-US" altLang="en-US" dirty="0"/>
          </a:p>
          <a:p>
            <a:r>
              <a:rPr lang="en-US" altLang="en-US" dirty="0"/>
              <a:t>EXAMPLE: First item a bed: Friends / Thrift Store no (Thrift Stores have to throw away 70% of all donations made to them as no resale value)/ truck/landfill societally correct option to take. </a:t>
            </a:r>
          </a:p>
          <a:p>
            <a:endParaRPr lang="en-US" altLang="en-US" dirty="0"/>
          </a:p>
          <a:p>
            <a:endParaRPr lang="en-US" altLang="en-US" dirty="0"/>
          </a:p>
          <a:p>
            <a:r>
              <a:rPr lang="en-US" altLang="en-US" dirty="0"/>
              <a:t> </a:t>
            </a: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2</a:t>
            </a:fld>
            <a:endParaRPr lang="en-US"/>
          </a:p>
        </p:txBody>
      </p:sp>
    </p:spTree>
    <p:extLst>
      <p:ext uri="{BB962C8B-B14F-4D97-AF65-F5344CB8AC3E}">
        <p14:creationId xmlns:p14="http://schemas.microsoft.com/office/powerpoint/2010/main" val="399830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20</a:t>
            </a:fld>
            <a:endParaRPr lang="en-US"/>
          </a:p>
        </p:txBody>
      </p:sp>
    </p:spTree>
    <p:extLst>
      <p:ext uri="{BB962C8B-B14F-4D97-AF65-F5344CB8AC3E}">
        <p14:creationId xmlns:p14="http://schemas.microsoft.com/office/powerpoint/2010/main" val="1413556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altLang="en-US" b="1" dirty="0">
                <a:solidFill>
                  <a:srgbClr val="000000"/>
                </a:solidFill>
                <a:latin typeface="normal verdana"/>
                <a:cs typeface="Times New Roman" pitchFamily="18" charset="0"/>
              </a:rPr>
              <a:t>Members could not post on site, or track their posts in any  way.  Nor could local groups be hosted directly on Freecycle.org.</a:t>
            </a:r>
          </a:p>
          <a:p>
            <a:pPr marL="228600" indent="-228600"/>
            <a:endParaRPr lang="en-US" altLang="en-US" b="1" dirty="0">
              <a:solidFill>
                <a:srgbClr val="000000"/>
              </a:solidFill>
              <a:latin typeface="normal verdana"/>
              <a:cs typeface="Times New Roman" pitchFamily="18" charset="0"/>
            </a:endParaRPr>
          </a:p>
          <a:p>
            <a:pPr marL="228600" indent="-228600"/>
            <a:r>
              <a:rPr lang="en-US" altLang="en-US" b="1" dirty="0">
                <a:solidFill>
                  <a:srgbClr val="000000"/>
                </a:solidFill>
                <a:latin typeface="normal verdana"/>
                <a:cs typeface="Times New Roman" pitchFamily="18" charset="0"/>
              </a:rPr>
              <a:t>Project goals were twofold: </a:t>
            </a:r>
          </a:p>
          <a:p>
            <a:pPr marL="228600" indent="-228600">
              <a:buFontTx/>
              <a:buAutoNum type="arabicParenR"/>
            </a:pPr>
            <a:r>
              <a:rPr lang="en-US" altLang="en-US" b="1" dirty="0">
                <a:solidFill>
                  <a:srgbClr val="000000"/>
                </a:solidFill>
                <a:latin typeface="normal verdana"/>
                <a:cs typeface="Times New Roman" pitchFamily="18" charset="0"/>
              </a:rPr>
              <a:t>Make it possible for every Freecycle member to make and track posts directly on Freecycle.org whether to a Y! G or to an indie group. </a:t>
            </a:r>
          </a:p>
          <a:p>
            <a:pPr marL="228600" indent="-228600">
              <a:buFontTx/>
              <a:buAutoNum type="arabicParenR"/>
            </a:pPr>
            <a:r>
              <a:rPr lang="en-US" altLang="en-US" b="1" dirty="0">
                <a:solidFill>
                  <a:srgbClr val="000000"/>
                </a:solidFill>
                <a:latin typeface="normal verdana"/>
                <a:cs typeface="Times New Roman" pitchFamily="18" charset="0"/>
              </a:rPr>
              <a:t>Enable local groups to move off Yahoo Groups and have their groups be hosted directly on site. </a:t>
            </a:r>
          </a:p>
          <a:p>
            <a:pPr marL="228600" indent="-228600"/>
            <a:endParaRPr lang="en-US" altLang="en-US" b="1" dirty="0">
              <a:solidFill>
                <a:srgbClr val="000000"/>
              </a:solidFill>
              <a:latin typeface="normal verdana"/>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21</a:t>
            </a:fld>
            <a:endParaRPr lang="en-US"/>
          </a:p>
        </p:txBody>
      </p:sp>
    </p:spTree>
    <p:extLst>
      <p:ext uri="{BB962C8B-B14F-4D97-AF65-F5344CB8AC3E}">
        <p14:creationId xmlns:p14="http://schemas.microsoft.com/office/powerpoint/2010/main" val="2725908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dirty="0"/>
              <a:t>Our independent platform was designed, from the beginning, to use the "scale out" approach, and this has worked well for us. Our bulk email platform, which is currently delivering over 3 million emails a day, is easily extendable simply by adding more servers into the herd. </a:t>
            </a:r>
          </a:p>
          <a:p>
            <a:pPr>
              <a:lnSpc>
                <a:spcPct val="80000"/>
              </a:lnSpc>
            </a:pPr>
            <a:r>
              <a:rPr lang="en-US" altLang="en-US" dirty="0"/>
              <a:t>This platform was a great opportunity for us to break free from the restrictions of the </a:t>
            </a:r>
            <a:r>
              <a:rPr lang="en-US" altLang="en-US" dirty="0" err="1"/>
              <a:t>Yahoo!Groups</a:t>
            </a:r>
            <a:r>
              <a:rPr lang="en-US" altLang="en-US" dirty="0"/>
              <a:t> system, and our initial development was very much an exercise in evolutionary design - the system was kept as fluid as possible to allow us to try out some new things and to adapt to user feedback. Now that the platform has been running for some time, and has an established user base, we've been going through a process of redeveloping the sites, keeping the same functionality, but removing all of the dead code and </a:t>
            </a:r>
            <a:r>
              <a:rPr lang="en-US" altLang="en-US" dirty="0" err="1"/>
              <a:t>utilising</a:t>
            </a:r>
            <a:r>
              <a:rPr lang="en-US" altLang="en-US" dirty="0"/>
              <a:t> new code that may have been developed later in the project.</a:t>
            </a:r>
          </a:p>
          <a:p>
            <a:pPr>
              <a:lnSpc>
                <a:spcPct val="80000"/>
              </a:lnSpc>
            </a:pPr>
            <a:r>
              <a:rPr lang="en-US" altLang="en-US" dirty="0"/>
              <a:t>The Freecycle Network has </a:t>
            </a:r>
            <a:r>
              <a:rPr lang="en-US" altLang="en-US" dirty="0" err="1"/>
              <a:t>standardised</a:t>
            </a:r>
            <a:r>
              <a:rPr lang="en-US" altLang="en-US" dirty="0"/>
              <a:t> on two frameworks: for new development and for the current redevelopment. The Freecycle Network operates a geographically dispersed set of servers, to ensure the highest possible availability of the service with the funding available. We have servers hosted in the UK, Germany and the US East and west coasts, with several different hosting providers. We lease servers rather than purchase our own - this has the advantages of no initial capital expenditure on hardware and the fact that the hardware support for the servers is handled by the hosting companies, rather than The </a:t>
            </a:r>
            <a:r>
              <a:rPr lang="en-US" altLang="en-US" dirty="0" err="1"/>
              <a:t>Freecyle</a:t>
            </a:r>
            <a:r>
              <a:rPr lang="en-US" altLang="en-US" dirty="0"/>
              <a:t> Network needing to maintain datacenter staff and supplies to deal with failures.</a:t>
            </a:r>
          </a:p>
          <a:p>
            <a:pPr>
              <a:lnSpc>
                <a:spcPct val="80000"/>
              </a:lnSpc>
            </a:pPr>
            <a:r>
              <a:rPr lang="en-US" altLang="en-US" dirty="0"/>
              <a:t>Now that we are happy with the running of our basic platform, we‘ve begun Freecycle 3.0. We have already started a translation </a:t>
            </a:r>
            <a:r>
              <a:rPr lang="en-US" altLang="en-US" dirty="0" err="1"/>
              <a:t>programme</a:t>
            </a:r>
            <a:r>
              <a:rPr lang="en-US" altLang="en-US" dirty="0"/>
              <a:t>, to present our system in the native languages of our Members and to make better use of existing social network platforms, such as Facebook. And the new site will be responsive design which means it’ll zip right along on little smart phone screens.</a:t>
            </a:r>
          </a:p>
        </p:txBody>
      </p:sp>
      <p:sp>
        <p:nvSpPr>
          <p:cNvPr id="4" name="Slide Number Placeholder 3"/>
          <p:cNvSpPr>
            <a:spLocks noGrp="1"/>
          </p:cNvSpPr>
          <p:nvPr>
            <p:ph type="sldNum" sz="quarter" idx="10"/>
          </p:nvPr>
        </p:nvSpPr>
        <p:spPr/>
        <p:txBody>
          <a:bodyPr/>
          <a:lstStyle/>
          <a:p>
            <a:fld id="{0728D78F-2180-474B-99FE-BA60CF4C5C5D}" type="slidenum">
              <a:rPr lang="en-US" smtClean="0"/>
              <a:t>22</a:t>
            </a:fld>
            <a:endParaRPr lang="en-US"/>
          </a:p>
        </p:txBody>
      </p:sp>
    </p:spTree>
    <p:extLst>
      <p:ext uri="{BB962C8B-B14F-4D97-AF65-F5344CB8AC3E}">
        <p14:creationId xmlns:p14="http://schemas.microsoft.com/office/powerpoint/2010/main" val="22974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Bumps: first wave of groups moved from Yahoo on site and old groups with thousand of old, unused memberships on Yahoo closed out. Second wave: moved pretty much all of the UK on site at once. </a:t>
            </a:r>
          </a:p>
          <a:p>
            <a:endParaRPr lang="en-US" altLang="en-US" dirty="0"/>
          </a:p>
          <a:p>
            <a:r>
              <a:rPr lang="en-US" altLang="en-US" dirty="0"/>
              <a:t>[slide] + But how much stuff are they giving away, and keeping out of landfills?</a:t>
            </a: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23</a:t>
            </a:fld>
            <a:endParaRPr lang="en-US"/>
          </a:p>
        </p:txBody>
      </p:sp>
    </p:spTree>
    <p:extLst>
      <p:ext uri="{BB962C8B-B14F-4D97-AF65-F5344CB8AC3E}">
        <p14:creationId xmlns:p14="http://schemas.microsoft.com/office/powerpoint/2010/main" val="3792996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[slide] 1000 tons. How’s that translate into on-site posts of items?</a:t>
            </a: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24</a:t>
            </a:fld>
            <a:endParaRPr lang="en-US"/>
          </a:p>
        </p:txBody>
      </p:sp>
    </p:spTree>
    <p:extLst>
      <p:ext uri="{BB962C8B-B14F-4D97-AF65-F5344CB8AC3E}">
        <p14:creationId xmlns:p14="http://schemas.microsoft.com/office/powerpoint/2010/main" val="3103611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25</a:t>
            </a:fld>
            <a:endParaRPr lang="en-US"/>
          </a:p>
        </p:txBody>
      </p:sp>
    </p:spTree>
    <p:extLst>
      <p:ext uri="{BB962C8B-B14F-4D97-AF65-F5344CB8AC3E}">
        <p14:creationId xmlns:p14="http://schemas.microsoft.com/office/powerpoint/2010/main" val="3999255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[SLIDE] </a:t>
            </a:r>
          </a:p>
          <a:p>
            <a:r>
              <a:rPr lang="en-US" altLang="en-US" dirty="0"/>
              <a:t>Note stats. This activity keeps about 40 servers busy on three continents.</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We have become the largest reuse community on the planet and the largest online environmental community on the planet, </a:t>
            </a:r>
            <a:r>
              <a:rPr lang="en-US" sz="1200" b="0" i="0" u="none" strike="noStrike" kern="1200" dirty="0">
                <a:solidFill>
                  <a:schemeClr val="tx1"/>
                </a:solidFill>
                <a:effectLst/>
                <a:latin typeface="+mn-lt"/>
                <a:ea typeface="+mn-ea"/>
                <a:cs typeface="+mn-cs"/>
              </a:rPr>
              <a:t>bigger than the EPA website.</a:t>
            </a:r>
            <a:endParaRPr lang="en-US" b="0" dirty="0">
              <a:effectLst/>
            </a:endParaRPr>
          </a:p>
          <a:p>
            <a:endParaRPr lang="en-US" altLang="en-US" dirty="0"/>
          </a:p>
          <a:p>
            <a:pPr rtl="0"/>
            <a:r>
              <a:rPr lang="en-US" sz="1200" b="0" i="0" u="none" strike="noStrike" kern="1200" dirty="0">
                <a:solidFill>
                  <a:schemeClr val="tx1"/>
                </a:solidFill>
                <a:effectLst/>
                <a:latin typeface="+mn-lt"/>
                <a:ea typeface="+mn-ea"/>
                <a:cs typeface="+mn-cs"/>
              </a:rPr>
              <a:t>We are the largest recycling and reuse website on the planet, second only to Greenpeace as regards all environmental websites.</a:t>
            </a:r>
            <a:endParaRPr lang="en-US" b="0" dirty="0">
              <a:effectLst/>
            </a:endParaRPr>
          </a:p>
          <a:p>
            <a:pPr rtl="0"/>
            <a:r>
              <a:rPr lang="en-US" sz="1200" b="0" i="0" u="none" strike="noStrike" kern="1200" dirty="0" err="1">
                <a:solidFill>
                  <a:schemeClr val="tx1"/>
                </a:solidFill>
                <a:effectLst/>
                <a:latin typeface="+mn-lt"/>
                <a:ea typeface="+mn-ea"/>
                <a:cs typeface="+mn-cs"/>
              </a:rPr>
              <a:t>Alexa.com</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26</a:t>
            </a:fld>
            <a:endParaRPr lang="en-US"/>
          </a:p>
        </p:txBody>
      </p:sp>
    </p:spTree>
    <p:extLst>
      <p:ext uri="{BB962C8B-B14F-4D97-AF65-F5344CB8AC3E}">
        <p14:creationId xmlns:p14="http://schemas.microsoft.com/office/powerpoint/2010/main" val="3485864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27</a:t>
            </a:fld>
            <a:endParaRPr lang="en-US"/>
          </a:p>
        </p:txBody>
      </p:sp>
    </p:spTree>
    <p:extLst>
      <p:ext uri="{BB962C8B-B14F-4D97-AF65-F5344CB8AC3E}">
        <p14:creationId xmlns:p14="http://schemas.microsoft.com/office/powerpoint/2010/main" val="2704259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site before logging in</a:t>
            </a:r>
          </a:p>
        </p:txBody>
      </p:sp>
      <p:sp>
        <p:nvSpPr>
          <p:cNvPr id="4" name="Slide Number Placeholder 3"/>
          <p:cNvSpPr>
            <a:spLocks noGrp="1"/>
          </p:cNvSpPr>
          <p:nvPr>
            <p:ph type="sldNum" sz="quarter" idx="5"/>
          </p:nvPr>
        </p:nvSpPr>
        <p:spPr/>
        <p:txBody>
          <a:bodyPr/>
          <a:lstStyle/>
          <a:p>
            <a:fld id="{0728D78F-2180-474B-99FE-BA60CF4C5C5D}" type="slidenum">
              <a:rPr lang="en-US" smtClean="0"/>
              <a:t>28</a:t>
            </a:fld>
            <a:endParaRPr lang="en-US"/>
          </a:p>
        </p:txBody>
      </p:sp>
    </p:spTree>
    <p:extLst>
      <p:ext uri="{BB962C8B-B14F-4D97-AF65-F5344CB8AC3E}">
        <p14:creationId xmlns:p14="http://schemas.microsoft.com/office/powerpoint/2010/main" val="1384271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View</a:t>
            </a:r>
          </a:p>
        </p:txBody>
      </p:sp>
      <p:sp>
        <p:nvSpPr>
          <p:cNvPr id="4" name="Slide Number Placeholder 3"/>
          <p:cNvSpPr>
            <a:spLocks noGrp="1"/>
          </p:cNvSpPr>
          <p:nvPr>
            <p:ph type="sldNum" sz="quarter" idx="5"/>
          </p:nvPr>
        </p:nvSpPr>
        <p:spPr/>
        <p:txBody>
          <a:bodyPr/>
          <a:lstStyle/>
          <a:p>
            <a:fld id="{0728D78F-2180-474B-99FE-BA60CF4C5C5D}" type="slidenum">
              <a:rPr lang="en-US" smtClean="0"/>
              <a:t>29</a:t>
            </a:fld>
            <a:endParaRPr lang="en-US"/>
          </a:p>
        </p:txBody>
      </p:sp>
    </p:spTree>
    <p:extLst>
      <p:ext uri="{BB962C8B-B14F-4D97-AF65-F5344CB8AC3E}">
        <p14:creationId xmlns:p14="http://schemas.microsoft.com/office/powerpoint/2010/main" val="97651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over 9 million members are spread across over a hundred countries. </a:t>
            </a:r>
            <a:endParaRPr lang="en-US" dirty="0"/>
          </a:p>
          <a:p>
            <a:endParaRPr lang="en-US" dirty="0"/>
          </a:p>
          <a:p>
            <a:r>
              <a:rPr lang="en-US" dirty="0"/>
              <a:t>About 95% of all members are in English language countries.</a:t>
            </a:r>
          </a:p>
          <a:p>
            <a:endParaRPr lang="en-US" dirty="0"/>
          </a:p>
          <a:p>
            <a:r>
              <a:rPr lang="en-US" dirty="0"/>
              <a:t>Now translated into French, Spanish, Portuguese, and German. </a:t>
            </a:r>
          </a:p>
        </p:txBody>
      </p:sp>
      <p:sp>
        <p:nvSpPr>
          <p:cNvPr id="4" name="Slide Number Placeholder 3"/>
          <p:cNvSpPr>
            <a:spLocks noGrp="1"/>
          </p:cNvSpPr>
          <p:nvPr>
            <p:ph type="sldNum" sz="quarter" idx="10"/>
          </p:nvPr>
        </p:nvSpPr>
        <p:spPr/>
        <p:txBody>
          <a:bodyPr/>
          <a:lstStyle/>
          <a:p>
            <a:fld id="{0728D78F-2180-474B-99FE-BA60CF4C5C5D}" type="slidenum">
              <a:rPr lang="en-US" smtClean="0"/>
              <a:t>3</a:t>
            </a:fld>
            <a:endParaRPr lang="en-US"/>
          </a:p>
        </p:txBody>
      </p:sp>
    </p:spTree>
    <p:extLst>
      <p:ext uri="{BB962C8B-B14F-4D97-AF65-F5344CB8AC3E}">
        <p14:creationId xmlns:p14="http://schemas.microsoft.com/office/powerpoint/2010/main" val="3826822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 View</a:t>
            </a:r>
          </a:p>
        </p:txBody>
      </p:sp>
      <p:sp>
        <p:nvSpPr>
          <p:cNvPr id="4" name="Slide Number Placeholder 3"/>
          <p:cNvSpPr>
            <a:spLocks noGrp="1"/>
          </p:cNvSpPr>
          <p:nvPr>
            <p:ph type="sldNum" sz="quarter" idx="5"/>
          </p:nvPr>
        </p:nvSpPr>
        <p:spPr/>
        <p:txBody>
          <a:bodyPr/>
          <a:lstStyle/>
          <a:p>
            <a:fld id="{0728D78F-2180-474B-99FE-BA60CF4C5C5D}" type="slidenum">
              <a:rPr lang="en-US" smtClean="0"/>
              <a:t>30</a:t>
            </a:fld>
            <a:endParaRPr lang="en-US"/>
          </a:p>
        </p:txBody>
      </p:sp>
    </p:spTree>
    <p:extLst>
      <p:ext uri="{BB962C8B-B14F-4D97-AF65-F5344CB8AC3E}">
        <p14:creationId xmlns:p14="http://schemas.microsoft.com/office/powerpoint/2010/main" val="2154734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View One of each –OFFER, WANTED, BORROW, LEND</a:t>
            </a:r>
          </a:p>
        </p:txBody>
      </p:sp>
      <p:sp>
        <p:nvSpPr>
          <p:cNvPr id="4" name="Slide Number Placeholder 3"/>
          <p:cNvSpPr>
            <a:spLocks noGrp="1"/>
          </p:cNvSpPr>
          <p:nvPr>
            <p:ph type="sldNum" sz="quarter" idx="5"/>
          </p:nvPr>
        </p:nvSpPr>
        <p:spPr/>
        <p:txBody>
          <a:bodyPr/>
          <a:lstStyle/>
          <a:p>
            <a:fld id="{0728D78F-2180-474B-99FE-BA60CF4C5C5D}" type="slidenum">
              <a:rPr lang="en-US" smtClean="0"/>
              <a:t>31</a:t>
            </a:fld>
            <a:endParaRPr lang="en-US"/>
          </a:p>
        </p:txBody>
      </p:sp>
    </p:spTree>
    <p:extLst>
      <p:ext uri="{BB962C8B-B14F-4D97-AF65-F5344CB8AC3E}">
        <p14:creationId xmlns:p14="http://schemas.microsoft.com/office/powerpoint/2010/main" val="3086416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Introducing Friends Circles. </a:t>
            </a:r>
          </a:p>
          <a:p>
            <a:r>
              <a:rPr lang="en-US" dirty="0"/>
              <a:t>Nobody has cracked the peer to peer sharing economy for our own stuff... tools, books, kids stuff... stuff in our sheds that we never even use anymore.... that circular saw you bought and used once? It's out there somewhere waiting...</a:t>
            </a:r>
          </a:p>
          <a:p>
            <a:endParaRPr lang="en-US" dirty="0"/>
          </a:p>
          <a:p>
            <a:r>
              <a:rPr lang="en-US" dirty="0"/>
              <a:t>Chat Feature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728D78F-2180-474B-99FE-BA60CF4C5C5D}" type="slidenum">
              <a:rPr lang="en-US" smtClean="0"/>
              <a:t>32</a:t>
            </a:fld>
            <a:endParaRPr lang="en-US"/>
          </a:p>
        </p:txBody>
      </p:sp>
    </p:spTree>
    <p:extLst>
      <p:ext uri="{BB962C8B-B14F-4D97-AF65-F5344CB8AC3E}">
        <p14:creationId xmlns:p14="http://schemas.microsoft.com/office/powerpoint/2010/main" val="128056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28D78F-2180-474B-99FE-BA60CF4C5C5D}" type="slidenum">
              <a:rPr lang="en-US" smtClean="0"/>
              <a:t>33</a:t>
            </a:fld>
            <a:endParaRPr lang="en-US"/>
          </a:p>
        </p:txBody>
      </p:sp>
    </p:spTree>
    <p:extLst>
      <p:ext uri="{BB962C8B-B14F-4D97-AF65-F5344CB8AC3E}">
        <p14:creationId xmlns:p14="http://schemas.microsoft.com/office/powerpoint/2010/main" val="1695996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28D78F-2180-474B-99FE-BA60CF4C5C5D}" type="slidenum">
              <a:rPr lang="en-US" smtClean="0"/>
              <a:t>34</a:t>
            </a:fld>
            <a:endParaRPr lang="en-US"/>
          </a:p>
        </p:txBody>
      </p:sp>
    </p:spTree>
    <p:extLst>
      <p:ext uri="{BB962C8B-B14F-4D97-AF65-F5344CB8AC3E}">
        <p14:creationId xmlns:p14="http://schemas.microsoft.com/office/powerpoint/2010/main" val="49824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[Slide] +</a:t>
            </a:r>
          </a:p>
          <a:p>
            <a:r>
              <a:rPr lang="en-US" altLang="en-US" dirty="0"/>
              <a:t>So, really what we have here is a mass grassroots movement. Freecycle reaches out beyond a limited group of environmentalists, which is what we need to do in order to bring about societal evolution. </a:t>
            </a:r>
          </a:p>
          <a:p>
            <a:r>
              <a:rPr lang="en-US" altLang="en-US" dirty="0"/>
              <a:t>Really grassroots, two quick stores: Katrina &amp; Irwin</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4</a:t>
            </a:fld>
            <a:endParaRPr lang="en-US"/>
          </a:p>
        </p:txBody>
      </p:sp>
    </p:spTree>
    <p:extLst>
      <p:ext uri="{BB962C8B-B14F-4D97-AF65-F5344CB8AC3E}">
        <p14:creationId xmlns:p14="http://schemas.microsoft.com/office/powerpoint/2010/main" val="114648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ltLang="en-US" dirty="0"/>
              <a:t>NEW CONSUMERISM:</a:t>
            </a:r>
          </a:p>
          <a:p>
            <a:pPr fontAlgn="base"/>
            <a:r>
              <a:rPr lang="en-US" b="1" dirty="0"/>
              <a:t>There is a growing trend toward 'New Consumerism', which means that people are buying more conscientiously than ever before. </a:t>
            </a:r>
            <a:endParaRPr lang="en-US" dirty="0"/>
          </a:p>
          <a:p>
            <a:pPr fontAlgn="base"/>
            <a:endParaRPr lang="en-US" dirty="0"/>
          </a:p>
          <a:p>
            <a:pPr fontAlgn="base"/>
            <a:r>
              <a:rPr lang="en-US" dirty="0"/>
              <a:t>Skinny jeans became popular ten years ago. “You’ll never catch me dead in those.” A decade later, she still teases me about that comment, as skinny jeans have obviously become a wardrobe staple.</a:t>
            </a:r>
          </a:p>
          <a:p>
            <a:pPr fontAlgn="base"/>
            <a:endParaRPr lang="en-US" dirty="0"/>
          </a:p>
          <a:p>
            <a:pPr fontAlgn="base"/>
            <a:r>
              <a:rPr lang="en-US" dirty="0"/>
              <a:t>Since then, nothing terribly big or exciting has happened in the fashion world, according to retailer Urban Outfitters:</a:t>
            </a:r>
          </a:p>
          <a:p>
            <a:pPr fontAlgn="base"/>
            <a:endParaRPr lang="en-US" dirty="0"/>
          </a:p>
          <a:p>
            <a:pPr fontAlgn="base"/>
            <a:r>
              <a:rPr lang="en-US" dirty="0"/>
              <a:t>“Real changes in fashion which spur the public into spending money on a whole new look are few and far between. In mainstream terms, the last really big trend was skinny jeans… And we’re still wearing them” (</a:t>
            </a:r>
            <a:r>
              <a:rPr lang="en-US" b="1" dirty="0">
                <a:hlinkClick r:id="rId3"/>
              </a:rPr>
              <a:t>The Independent</a:t>
            </a:r>
            <a:r>
              <a:rPr lang="en-US" dirty="0"/>
              <a:t>).</a:t>
            </a:r>
          </a:p>
          <a:p>
            <a:pPr fontAlgn="base"/>
            <a:endParaRPr lang="en-US" dirty="0"/>
          </a:p>
          <a:p>
            <a:pPr fontAlgn="base"/>
            <a:r>
              <a:rPr lang="en-US" dirty="0"/>
              <a:t>It appears that people are less interested in buying clothes than they once were. While they’re spending more money than ever, those dollars are being directed elsewhere, typically more toward food and away from fashion, where retailers are reporting decreases in profit. Seasonal trends are increasingly removed from reality, as people don’t want to spend their money on updates that appear insignificant. </a:t>
            </a:r>
            <a:r>
              <a:rPr lang="en-US" b="1" dirty="0">
                <a:hlinkClick r:id="rId3"/>
              </a:rPr>
              <a:t>The Independent reports</a:t>
            </a:r>
            <a:r>
              <a:rPr lang="en-US" dirty="0"/>
              <a:t>:</a:t>
            </a:r>
          </a:p>
          <a:p>
            <a:pPr fontAlgn="base"/>
            <a:endParaRPr lang="en-US" dirty="0"/>
          </a:p>
          <a:p>
            <a:pPr fontAlgn="base"/>
            <a:r>
              <a:rPr lang="en-US" dirty="0"/>
              <a:t>“There is a world of difference between the ‘seasons’ that fashion editors talk about, with different styles offered up to four times a year, and the real world, where people put on layers and just don’t see the need for a new coat every October.”</a:t>
            </a:r>
          </a:p>
          <a:p>
            <a:pPr fontAlgn="base"/>
            <a:endParaRPr lang="en-US" dirty="0"/>
          </a:p>
          <a:p>
            <a:pPr fontAlgn="base"/>
            <a:r>
              <a:rPr lang="en-US" dirty="0"/>
              <a:t>Today’s consumers are reassessing their priorities and questioning what they really value. This fits into the growing trend of ‘</a:t>
            </a:r>
            <a:r>
              <a:rPr lang="en-US" b="1" dirty="0">
                <a:hlinkClick r:id="rId4"/>
              </a:rPr>
              <a:t>New Consumerism</a:t>
            </a:r>
            <a:r>
              <a:rPr lang="en-US" dirty="0"/>
              <a:t>,’ a term coined by research firm </a:t>
            </a:r>
            <a:r>
              <a:rPr lang="en-US" dirty="0" err="1"/>
              <a:t>Euromonitor</a:t>
            </a:r>
            <a:r>
              <a:rPr lang="en-US" dirty="0"/>
              <a:t> International to describe a widespread movement that prioritizes conscientious shopping over conspicuous consumerism. There are eight key trends that comprise New Consumerism:</a:t>
            </a:r>
          </a:p>
          <a:p>
            <a:pPr fontAlgn="base"/>
            <a:endParaRPr lang="en-US" i="1" dirty="0"/>
          </a:p>
          <a:p>
            <a:r>
              <a:rPr lang="en-US" dirty="0"/>
              <a:t>The eight trends which are combining to form the New Consumerism are:</a:t>
            </a:r>
          </a:p>
          <a:p>
            <a:r>
              <a:rPr lang="en-US" b="1" dirty="0"/>
              <a:t>The sharing economy</a:t>
            </a:r>
            <a:r>
              <a:rPr lang="en-US" dirty="0"/>
              <a:t>: this is all about supply and demand. Connecting people and businesses with the resources to those that want them. It removes market inefficiencies, empowers consumers and has disrupted, or has the potential to disrupt, a wide range of sectors.</a:t>
            </a:r>
          </a:p>
          <a:p>
            <a:r>
              <a:rPr lang="en-US" b="1" dirty="0"/>
              <a:t>The circular economy:</a:t>
            </a:r>
            <a:r>
              <a:rPr lang="en-US" dirty="0"/>
              <a:t> one where everything is reused and nothing is wasted. It is the antithesis of the linear “build, buy, bury” model of a one-way stream of raw material to factory, to user, then landfill. It has the potential to completely transform the way in which we do business.</a:t>
            </a:r>
          </a:p>
          <a:p>
            <a:r>
              <a:rPr lang="en-US" b="1" dirty="0"/>
              <a:t>Experience:</a:t>
            </a:r>
            <a:r>
              <a:rPr lang="en-US" dirty="0"/>
              <a:t> the </a:t>
            </a:r>
            <a:r>
              <a:rPr lang="en-US" dirty="0" err="1"/>
              <a:t>prioritisation</a:t>
            </a:r>
            <a:r>
              <a:rPr lang="en-US" dirty="0"/>
              <a:t> of doing, seeing and feeling over having more “stuff”. The trend is more than this though, with many consumers seeking to “do something different”, searching for unique, often </a:t>
            </a:r>
            <a:r>
              <a:rPr lang="en-US" dirty="0" err="1"/>
              <a:t>personalised</a:t>
            </a:r>
            <a:r>
              <a:rPr lang="en-US" dirty="0"/>
              <a:t> experiences.</a:t>
            </a:r>
          </a:p>
          <a:p>
            <a:r>
              <a:rPr lang="en-US" b="1" dirty="0"/>
              <a:t>Buying time:</a:t>
            </a:r>
            <a:r>
              <a:rPr lang="en-US" dirty="0"/>
              <a:t> is increasingly an option for today’s consumers for whom time has become a crucial commodity. This is about more than just convenience, but increasingly about outsourcing tasks. Time has become a luxury in today’s connected world.</a:t>
            </a:r>
          </a:p>
          <a:p>
            <a:r>
              <a:rPr lang="en-US" b="1" dirty="0"/>
              <a:t>Trading places: </a:t>
            </a:r>
            <a:r>
              <a:rPr lang="en-US" dirty="0"/>
              <a:t>consumers are more willing than ever to compromise in some areas in order to splash out in others. Although the middle was already feeling the pinch, the financial crisis was an important catalyst for the trading up and down phenomenon. Consumers became smarter shoppers, not ashamed to look for bargains, and technology has also contributed to this.</a:t>
            </a:r>
          </a:p>
          <a:p>
            <a:r>
              <a:rPr lang="en-US" b="1" dirty="0"/>
              <a:t>Frugal innovation</a:t>
            </a:r>
            <a:r>
              <a:rPr lang="en-US" dirty="0"/>
              <a:t> signifies eliminating non-essential and often costly features from a product or service. At its heart, frugal innovation is about focusing on customers, observing their core needs and designing products, services and business models that meet these needs.</a:t>
            </a:r>
          </a:p>
          <a:p>
            <a:r>
              <a:rPr lang="en-US" b="1" dirty="0"/>
              <a:t>Space for life:</a:t>
            </a:r>
            <a:r>
              <a:rPr lang="en-US" dirty="0"/>
              <a:t> is the trend for smaller living spaces – whether through choice or circumstance. The drivers of this trend are complex: </a:t>
            </a:r>
            <a:r>
              <a:rPr lang="en-US" dirty="0" err="1"/>
              <a:t>urbanisation</a:t>
            </a:r>
            <a:r>
              <a:rPr lang="en-US" dirty="0"/>
              <a:t> and the increase in single-person households play a part. For some it’s a positive choice, but for others it’s because of financial constraints, and life in a small footprint is less welcome.</a:t>
            </a:r>
          </a:p>
          <a:p>
            <a:r>
              <a:rPr lang="en-US" b="1" dirty="0"/>
              <a:t>The</a:t>
            </a:r>
            <a:r>
              <a:rPr lang="en-US" dirty="0"/>
              <a:t> </a:t>
            </a:r>
            <a:r>
              <a:rPr lang="en-US" b="1" dirty="0"/>
              <a:t>gig economy:</a:t>
            </a:r>
            <a:r>
              <a:rPr lang="en-US" dirty="0"/>
              <a:t> is the move away from a “job for life” to a working life </a:t>
            </a:r>
            <a:r>
              <a:rPr lang="en-US" dirty="0" err="1"/>
              <a:t>characterised</a:t>
            </a:r>
            <a:r>
              <a:rPr lang="en-US" dirty="0"/>
              <a:t> by short-term contracts, freelance work and entrepreneurship. It is heralded by many as the future of work. It has a two-fold impact on business – with implications on how to manage the workforce, and also on changes in consumer lifestyles and consumption and social trends.</a:t>
            </a:r>
          </a:p>
          <a:p>
            <a:pPr fontAlgn="base"/>
            <a:endParaRPr lang="en-US" i="1" dirty="0"/>
          </a:p>
          <a:p>
            <a:pPr fontAlgn="base"/>
            <a:r>
              <a:rPr lang="en-US" dirty="0"/>
              <a:t>In the fashion world, </a:t>
            </a:r>
            <a:r>
              <a:rPr lang="en-US" b="1" dirty="0">
                <a:hlinkClick r:id="rId5"/>
              </a:rPr>
              <a:t>writes Business of Fashion</a:t>
            </a:r>
            <a:r>
              <a:rPr lang="en-US" dirty="0"/>
              <a:t>, New Consumerism has translated into demand for increased transparency, authentic brand values, sustainable production processes, an embrace of the sharing economy, and unique retail experiences, among other things.</a:t>
            </a:r>
          </a:p>
          <a:p>
            <a:pPr fontAlgn="base"/>
            <a:r>
              <a:rPr lang="en-US" dirty="0"/>
              <a:t>Matters look hopeful, in other words. It seems that people are seeing through the evils of the fast fashion industry, realizing it’s a waste of money to buy cheap, poorly-made clothes, and wanting something better for themselves and for the world. They’re more willing to make do with what they have, accessorize rather than replace, celebrate vintage looks, shop second-hand, and swap clothes around with friends.</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5</a:t>
            </a:fld>
            <a:endParaRPr lang="en-US"/>
          </a:p>
        </p:txBody>
      </p:sp>
    </p:spTree>
    <p:extLst>
      <p:ext uri="{BB962C8B-B14F-4D97-AF65-F5344CB8AC3E}">
        <p14:creationId xmlns:p14="http://schemas.microsoft.com/office/powerpoint/2010/main" val="287137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 </a:t>
            </a:r>
            <a:r>
              <a:rPr lang="en-US" altLang="en-US" b="1" dirty="0"/>
              <a:t>Rachel Botsman / Sharing Economy</a:t>
            </a:r>
          </a:p>
          <a:p>
            <a:endParaRPr lang="en-US" altLang="en-US" dirty="0"/>
          </a:p>
          <a:p>
            <a:r>
              <a:rPr lang="en-US" altLang="en-US" dirty="0"/>
              <a:t>- part of a bigger trend: </a:t>
            </a:r>
            <a:r>
              <a:rPr lang="en-US" altLang="en-US" b="1" dirty="0"/>
              <a:t>20</a:t>
            </a:r>
            <a:r>
              <a:rPr lang="en-US" altLang="en-US" b="1" baseline="30000" dirty="0"/>
              <a:t>th</a:t>
            </a:r>
            <a:r>
              <a:rPr lang="en-US" altLang="en-US" b="1" dirty="0"/>
              <a:t> c </a:t>
            </a:r>
            <a:r>
              <a:rPr lang="en-US" altLang="en-US" b="1" dirty="0" err="1"/>
              <a:t>Hyperconsumption</a:t>
            </a:r>
            <a:r>
              <a:rPr lang="en-US" altLang="en-US" b="1" dirty="0"/>
              <a:t>, 21</a:t>
            </a:r>
            <a:r>
              <a:rPr lang="en-US" altLang="en-US" b="1" baseline="30000" dirty="0"/>
              <a:t>st</a:t>
            </a:r>
            <a:r>
              <a:rPr lang="en-US" altLang="en-US" b="1" dirty="0"/>
              <a:t> c. collaborative consumption</a:t>
            </a:r>
          </a:p>
          <a:p>
            <a:endParaRPr lang="en-US" altLang="en-US" dirty="0"/>
          </a:p>
          <a:p>
            <a:pPr>
              <a:buFontTx/>
              <a:buChar char="-"/>
            </a:pPr>
            <a:r>
              <a:rPr lang="en-US" altLang="en-US" dirty="0"/>
              <a:t> We are all primates at heart, we need community and we need sharing. Whether it’s been </a:t>
            </a:r>
            <a:r>
              <a:rPr lang="en-US" altLang="en-US" b="1" dirty="0"/>
              <a:t>barn raisings, quilting bees, Native American potlaches</a:t>
            </a:r>
            <a:r>
              <a:rPr lang="en-US" altLang="en-US" dirty="0"/>
              <a:t>, sharing is a part of our history that is getting reinvigorated with the advent of the virtually free medium of the internet. Technology makes sharing frictionless and fun. </a:t>
            </a:r>
          </a:p>
          <a:p>
            <a:pPr>
              <a:buFontTx/>
              <a:buChar char="-"/>
            </a:pPr>
            <a:endParaRPr lang="en-US" altLang="en-US" dirty="0"/>
          </a:p>
          <a:p>
            <a:pPr>
              <a:buFontTx/>
              <a:buChar char="-"/>
            </a:pPr>
            <a:r>
              <a:rPr lang="en-US" altLang="en-US" dirty="0"/>
              <a:t>Can you name </a:t>
            </a:r>
            <a:r>
              <a:rPr lang="en-US" altLang="en-US" b="1" dirty="0"/>
              <a:t>one or two examples</a:t>
            </a:r>
            <a:r>
              <a:rPr lang="en-US" altLang="en-US" dirty="0"/>
              <a:t> people are talking about when speaking of the </a:t>
            </a:r>
            <a:r>
              <a:rPr lang="en-US" altLang="en-US" b="1" dirty="0"/>
              <a:t>sharing economy</a:t>
            </a:r>
            <a:r>
              <a:rPr lang="en-US" altLang="en-US" dirty="0"/>
              <a:t> where maybe it’s not free but still sharing peer to peer? Hotels, cars, </a:t>
            </a:r>
            <a:r>
              <a:rPr lang="en-US" altLang="en-US" dirty="0" err="1"/>
              <a:t>etc</a:t>
            </a:r>
            <a:r>
              <a:rPr lang="en-US" altLang="en-US" dirty="0"/>
              <a:t>….</a:t>
            </a:r>
          </a:p>
          <a:p>
            <a:pPr>
              <a:buFontTx/>
              <a:buChar char="-"/>
            </a:pPr>
            <a:endParaRPr lang="en-US" altLang="en-US" dirty="0"/>
          </a:p>
          <a:p>
            <a:pPr>
              <a:buFontTx/>
              <a:buChar char="-"/>
            </a:pPr>
            <a:endParaRPr lang="en-US" altLang="en-US" dirty="0"/>
          </a:p>
          <a:p>
            <a:pPr>
              <a:buFontTx/>
              <a:buChar char="-"/>
            </a:pPr>
            <a:endParaRPr lang="en-US" alt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6</a:t>
            </a:fld>
            <a:endParaRPr lang="en-US"/>
          </a:p>
        </p:txBody>
      </p:sp>
    </p:spTree>
    <p:extLst>
      <p:ext uri="{BB962C8B-B14F-4D97-AF65-F5344CB8AC3E}">
        <p14:creationId xmlns:p14="http://schemas.microsoft.com/office/powerpoint/2010/main" val="199678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From the goliath of eBay and craigslist to </a:t>
            </a:r>
            <a:r>
              <a:rPr lang="en-US" altLang="en-US" dirty="0" err="1"/>
              <a:t>BookCrossing.com</a:t>
            </a:r>
            <a:r>
              <a:rPr lang="en-US" altLang="en-US" dirty="0"/>
              <a:t> where people leave books on park benches and track where they end up.  Online direct sales, auctioning, swapping, gifting, online communities are suddenly enabled by the relatively free nature of the internet, by taking out the middleman and enabling individuals to connect directly. The flat world of the internet and the freeness of it…</a:t>
            </a:r>
            <a:br>
              <a:rPr lang="en-US" altLang="en-US" dirty="0"/>
            </a:br>
            <a:r>
              <a:rPr lang="en-US" altLang="en-US" dirty="0"/>
              <a:t/>
            </a:r>
            <a:br>
              <a:rPr lang="en-US" altLang="en-US" dirty="0"/>
            </a:br>
            <a:r>
              <a:rPr lang="en-US" altLang="en-US" dirty="0"/>
              <a:t>- Freecycle brings the open and free concept of the internet back to local community. Each gift is a face-to-face encounter</a:t>
            </a:r>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7</a:t>
            </a:fld>
            <a:endParaRPr lang="en-US"/>
          </a:p>
        </p:txBody>
      </p:sp>
    </p:spTree>
    <p:extLst>
      <p:ext uri="{BB962C8B-B14F-4D97-AF65-F5344CB8AC3E}">
        <p14:creationId xmlns:p14="http://schemas.microsoft.com/office/powerpoint/2010/main" val="178518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r>
              <a:rPr lang="en-US" altLang="en-US" dirty="0"/>
              <a:t>[Slide] + </a:t>
            </a:r>
          </a:p>
          <a:p>
            <a:pPr defTabSz="457200"/>
            <a:r>
              <a:rPr lang="en-US" altLang="en-US" b="1" dirty="0"/>
              <a:t>ENVIRONMENT: Climate Change, An Inconvenient Truth, IPCC, Climate Conference, US uses 25% of world’s resources with 5% population.</a:t>
            </a:r>
          </a:p>
          <a:p>
            <a:pPr defTabSz="457200"/>
            <a:r>
              <a:rPr lang="en-US" sz="1200" b="1" i="0" u="none" strike="noStrike" kern="1200" dirty="0">
                <a:solidFill>
                  <a:schemeClr val="tx1"/>
                </a:solidFill>
                <a:effectLst/>
                <a:latin typeface="+mn-lt"/>
                <a:ea typeface="+mn-ea"/>
                <a:cs typeface="+mn-cs"/>
              </a:rPr>
              <a:t>ECONOMY: Recession probable in 2020 / cyclical economic downturns.</a:t>
            </a:r>
          </a:p>
          <a:p>
            <a:pPr defTabSz="457200"/>
            <a:r>
              <a:rPr lang="en-US" altLang="en-US" b="1" dirty="0"/>
              <a:t>COMMUNITY: Local community building grows (zip cars, bicycle sharing, local swaps, free meets)</a:t>
            </a:r>
          </a:p>
          <a:p>
            <a:pPr defTabSz="457200"/>
            <a:r>
              <a:rPr lang="en-US" altLang="en-US" b="1" dirty="0"/>
              <a:t>Internet and freely sharing online</a:t>
            </a:r>
          </a:p>
          <a:p>
            <a:pPr defTabSz="457200"/>
            <a:r>
              <a:rPr lang="en-US" altLang="en-US" b="1" dirty="0"/>
              <a:t>Time for a gift economy!</a:t>
            </a:r>
            <a:endParaRPr lang="en-US" altLang="en-US" dirty="0"/>
          </a:p>
          <a:p>
            <a:pPr defTabSz="457200"/>
            <a:endParaRPr lang="en-US" altLang="en-US" dirty="0"/>
          </a:p>
          <a:p>
            <a:pPr defTabSz="457200"/>
            <a:r>
              <a:rPr lang="en-US" altLang="en-US" dirty="0"/>
              <a:t>A shift away, towards non-monetary values and collaboration….</a:t>
            </a:r>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8</a:t>
            </a:fld>
            <a:endParaRPr lang="en-US"/>
          </a:p>
        </p:txBody>
      </p:sp>
    </p:spTree>
    <p:extLst>
      <p:ext uri="{BB962C8B-B14F-4D97-AF65-F5344CB8AC3E}">
        <p14:creationId xmlns:p14="http://schemas.microsoft.com/office/powerpoint/2010/main" val="2898072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where one emphasizes the </a:t>
            </a:r>
            <a:r>
              <a:rPr lang="en-US" altLang="en-US" sz="1400" b="1" dirty="0"/>
              <a:t>benefit rather than the product</a:t>
            </a:r>
            <a:r>
              <a:rPr lang="en-US" altLang="en-US" dirty="0"/>
              <a:t>. Like bicycle or car sharing, in that it’s about having the service at hand, rather than having to own the product.  How many of you own </a:t>
            </a:r>
            <a:r>
              <a:rPr lang="en-US" altLang="en-US" sz="1400" b="1" dirty="0"/>
              <a:t>a </a:t>
            </a:r>
            <a:r>
              <a:rPr lang="en-US" altLang="en-US" sz="1400" b="1" dirty="0" err="1"/>
              <a:t>powerdril</a:t>
            </a:r>
            <a:r>
              <a:rPr lang="en-US" altLang="en-US" b="1" dirty="0" err="1"/>
              <a:t>l</a:t>
            </a:r>
            <a:r>
              <a:rPr lang="en-US" altLang="en-US" dirty="0"/>
              <a:t>? Guess at the average length of time a drill is used over it’s entire life?</a:t>
            </a:r>
          </a:p>
          <a:p>
            <a:endParaRPr lang="en-US" altLang="en-US" dirty="0"/>
          </a:p>
          <a:p>
            <a:r>
              <a:rPr lang="en-US" altLang="en-US" dirty="0"/>
              <a:t>That drill will be used an average of 12-15 minutes in its entire lifetime. Silly, but what you need is the hole, not the drill. why not rent it or enable it to be shared somehow? I don’t want the DVD, I want the movie, I don’t want the CD, I want the music, etc.</a:t>
            </a:r>
          </a:p>
          <a:p>
            <a:endParaRPr lang="en-US" altLang="en-US" dirty="0"/>
          </a:p>
          <a:p>
            <a:r>
              <a:rPr lang="en-US" altLang="en-US" dirty="0"/>
              <a:t>How do we see this reflected in new business models? George Soros…</a:t>
            </a:r>
          </a:p>
          <a:p>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0728D78F-2180-474B-99FE-BA60CF4C5C5D}" type="slidenum">
              <a:rPr lang="en-US" smtClean="0"/>
              <a:t>9</a:t>
            </a:fld>
            <a:endParaRPr lang="en-US"/>
          </a:p>
        </p:txBody>
      </p:sp>
    </p:spTree>
    <p:extLst>
      <p:ext uri="{BB962C8B-B14F-4D97-AF65-F5344CB8AC3E}">
        <p14:creationId xmlns:p14="http://schemas.microsoft.com/office/powerpoint/2010/main" val="2768643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330476-C287-C542-BD10-8804ABF5848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262442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330476-C287-C542-BD10-8804ABF5848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296593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330476-C287-C542-BD10-8804ABF5848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282062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330476-C287-C542-BD10-8804ABF5848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130370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330476-C287-C542-BD10-8804ABF5848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1511558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330476-C287-C542-BD10-8804ABF58486}"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283212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330476-C287-C542-BD10-8804ABF58486}" type="datetimeFigureOut">
              <a:rPr lang="en-US" smtClean="0"/>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261165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330476-C287-C542-BD10-8804ABF58486}" type="datetimeFigureOut">
              <a:rPr lang="en-US" smtClean="0"/>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2104071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330476-C287-C542-BD10-8804ABF58486}" type="datetimeFigureOut">
              <a:rPr lang="en-US" smtClean="0"/>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63436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330476-C287-C542-BD10-8804ABF58486}"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219949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330476-C287-C542-BD10-8804ABF58486}"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81F21-27C1-224B-9CA0-33188493E55E}" type="slidenum">
              <a:rPr lang="en-US" smtClean="0"/>
              <a:t>‹#›</a:t>
            </a:fld>
            <a:endParaRPr lang="en-US"/>
          </a:p>
        </p:txBody>
      </p:sp>
    </p:spTree>
    <p:extLst>
      <p:ext uri="{BB962C8B-B14F-4D97-AF65-F5344CB8AC3E}">
        <p14:creationId xmlns:p14="http://schemas.microsoft.com/office/powerpoint/2010/main" val="4229325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9330476-C287-C542-BD10-8804ABF58486}" type="datetimeFigureOut">
              <a:rPr lang="en-US" smtClean="0"/>
              <a:t>12/9/2019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D181F21-27C1-224B-9CA0-33188493E55E}" type="slidenum">
              <a:rPr lang="en-US" smtClean="0"/>
              <a:t>‹#›</a:t>
            </a:fld>
            <a:endParaRPr lang="en-US"/>
          </a:p>
        </p:txBody>
      </p:sp>
    </p:spTree>
    <p:extLst>
      <p:ext uri="{BB962C8B-B14F-4D97-AF65-F5344CB8AC3E}">
        <p14:creationId xmlns:p14="http://schemas.microsoft.com/office/powerpoint/2010/main" val="72493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5.png"/><Relationship Id="rId3" Type="http://schemas.openxmlformats.org/officeDocument/2006/relationships/image" Target="../media/image34.jp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hyperlink" Target="http://alpha.freecycle.org/"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banner.jpg"/>
          <p:cNvPicPr>
            <a:picLocks/>
          </p:cNvPicPr>
          <p:nvPr/>
        </p:nvPicPr>
        <p:blipFill>
          <a:blip r:embed="rId3" cstate="print">
            <a:extLst>
              <a:ext uri="{28A0092B-C50C-407E-A947-70E740481C1C}">
                <a14:useLocalDpi xmlns:a14="http://schemas.microsoft.com/office/drawing/2010/main"/>
              </a:ext>
            </a:extLst>
          </a:blip>
          <a:stretch>
            <a:fillRect/>
          </a:stretch>
        </p:blipFill>
        <p:spPr>
          <a:xfrm>
            <a:off x="468437" y="1601054"/>
            <a:ext cx="8207128" cy="1540140"/>
          </a:xfrm>
          <a:prstGeom prst="rect">
            <a:avLst/>
          </a:prstGeom>
          <a:noFill/>
          <a:ln>
            <a:noFill/>
          </a:ln>
        </p:spPr>
      </p:pic>
    </p:spTree>
    <p:extLst>
      <p:ext uri="{BB962C8B-B14F-4D97-AF65-F5344CB8AC3E}">
        <p14:creationId xmlns:p14="http://schemas.microsoft.com/office/powerpoint/2010/main" val="361327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png"/>
          <p:cNvPicPr>
            <a:picLocks noChangeAspect="1"/>
          </p:cNvPicPr>
          <p:nvPr/>
        </p:nvPicPr>
        <p:blipFill rotWithShape="1">
          <a:blip r:embed="rId3">
            <a:extLst>
              <a:ext uri="{28A0092B-C50C-407E-A947-70E740481C1C}">
                <a14:useLocalDpi xmlns:a14="http://schemas.microsoft.com/office/drawing/2010/main" val="0"/>
              </a:ext>
            </a:extLst>
          </a:blip>
          <a:srcRect t="5877" b="5927"/>
          <a:stretch/>
        </p:blipFill>
        <p:spPr>
          <a:xfrm>
            <a:off x="649317" y="-97148"/>
            <a:ext cx="8312727" cy="4123944"/>
          </a:xfrm>
          <a:prstGeom prst="rect">
            <a:avLst/>
          </a:prstGeom>
        </p:spPr>
      </p:pic>
    </p:spTree>
    <p:extLst>
      <p:ext uri="{BB962C8B-B14F-4D97-AF65-F5344CB8AC3E}">
        <p14:creationId xmlns:p14="http://schemas.microsoft.com/office/powerpoint/2010/main" val="168312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1354666" y="1429926"/>
            <a:ext cx="1759186" cy="2650899"/>
            <a:chOff x="1354666" y="1429926"/>
            <a:chExt cx="1759186" cy="2650899"/>
          </a:xfrm>
        </p:grpSpPr>
        <p:pic>
          <p:nvPicPr>
            <p:cNvPr id="4" name="Picture 3" descr="g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779" y="1917467"/>
              <a:ext cx="737680" cy="553260"/>
            </a:xfrm>
            <a:prstGeom prst="rect">
              <a:avLst/>
            </a:prstGeom>
          </p:spPr>
        </p:pic>
        <p:pic>
          <p:nvPicPr>
            <p:cNvPr id="5" name="Picture 4" descr="fo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809" y="2580557"/>
              <a:ext cx="963384" cy="722538"/>
            </a:xfrm>
            <a:prstGeom prst="rect">
              <a:avLst/>
            </a:prstGeom>
          </p:spPr>
        </p:pic>
        <p:pic>
          <p:nvPicPr>
            <p:cNvPr id="6" name="Picture 5" descr="chrysl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6582" y="3254270"/>
              <a:ext cx="1102076" cy="826555"/>
            </a:xfrm>
            <a:prstGeom prst="rect">
              <a:avLst/>
            </a:prstGeom>
          </p:spPr>
        </p:pic>
        <p:sp>
          <p:nvSpPr>
            <p:cNvPr id="7" name="TextBox 6"/>
            <p:cNvSpPr txBox="1"/>
            <p:nvPr/>
          </p:nvSpPr>
          <p:spPr>
            <a:xfrm>
              <a:off x="1354666" y="1429926"/>
              <a:ext cx="1759186" cy="276999"/>
            </a:xfrm>
            <a:prstGeom prst="rect">
              <a:avLst/>
            </a:prstGeom>
            <a:noFill/>
          </p:spPr>
          <p:txBody>
            <a:bodyPr wrap="square" rtlCol="0">
              <a:spAutoFit/>
            </a:bodyPr>
            <a:lstStyle/>
            <a:p>
              <a:pPr algn="ctr"/>
              <a:r>
                <a:rPr lang="en-US" sz="1200" b="1" kern="0" cap="all" spc="100" dirty="0">
                  <a:solidFill>
                    <a:srgbClr val="354938"/>
                  </a:solidFill>
                  <a:latin typeface="Roboto Slab Bold"/>
                  <a:cs typeface="Roboto Slab Bold"/>
                </a:rPr>
                <a:t>Car</a:t>
              </a:r>
              <a:r>
                <a:rPr lang="en-US" sz="1200" b="1" kern="0" spc="100" dirty="0">
                  <a:solidFill>
                    <a:srgbClr val="354938"/>
                  </a:solidFill>
                  <a:latin typeface="Roboto Slab Bold"/>
                  <a:cs typeface="Roboto Slab Bold"/>
                </a:rPr>
                <a:t> </a:t>
              </a:r>
              <a:r>
                <a:rPr lang="en-US" sz="1200" b="1" kern="0" cap="all" spc="100" dirty="0">
                  <a:solidFill>
                    <a:srgbClr val="354938"/>
                  </a:solidFill>
                  <a:latin typeface="Roboto Slab Bold"/>
                  <a:cs typeface="Roboto Slab Bold"/>
                </a:rPr>
                <a:t>Ownership</a:t>
              </a:r>
            </a:p>
          </p:txBody>
        </p:sp>
      </p:grpSp>
      <p:sp>
        <p:nvSpPr>
          <p:cNvPr id="9" name="TextBox 8"/>
          <p:cNvSpPr txBox="1"/>
          <p:nvPr/>
        </p:nvSpPr>
        <p:spPr>
          <a:xfrm>
            <a:off x="3646644" y="1409896"/>
            <a:ext cx="1759186" cy="461665"/>
          </a:xfrm>
          <a:prstGeom prst="rect">
            <a:avLst/>
          </a:prstGeom>
          <a:noFill/>
        </p:spPr>
        <p:txBody>
          <a:bodyPr wrap="square" rtlCol="0">
            <a:spAutoFit/>
          </a:bodyPr>
          <a:lstStyle/>
          <a:p>
            <a:pPr algn="ctr"/>
            <a:r>
              <a:rPr lang="en-US" sz="1200" b="1" kern="0" cap="all" spc="100" dirty="0">
                <a:solidFill>
                  <a:srgbClr val="354938"/>
                </a:solidFill>
                <a:latin typeface="Roboto Slab Bold"/>
                <a:cs typeface="Roboto Slab Bold"/>
              </a:rPr>
              <a:t>Car Sharing /</a:t>
            </a:r>
          </a:p>
          <a:p>
            <a:pPr algn="ctr"/>
            <a:r>
              <a:rPr lang="en-US" sz="1200" b="1" kern="0" cap="all" spc="100" dirty="0">
                <a:solidFill>
                  <a:srgbClr val="354938"/>
                </a:solidFill>
                <a:latin typeface="Roboto Slab Bold"/>
                <a:cs typeface="Roboto Slab Bold"/>
              </a:rPr>
              <a:t>P2P Car rental</a:t>
            </a:r>
          </a:p>
        </p:txBody>
      </p:sp>
      <p:grpSp>
        <p:nvGrpSpPr>
          <p:cNvPr id="20" name="Group 19"/>
          <p:cNvGrpSpPr/>
          <p:nvPr/>
        </p:nvGrpSpPr>
        <p:grpSpPr>
          <a:xfrm>
            <a:off x="4146745" y="1409896"/>
            <a:ext cx="3817187" cy="1170661"/>
            <a:chOff x="4030056" y="1354670"/>
            <a:chExt cx="3817187" cy="1170661"/>
          </a:xfrm>
        </p:grpSpPr>
        <p:sp>
          <p:nvSpPr>
            <p:cNvPr id="10" name="TextBox 9"/>
            <p:cNvSpPr txBox="1"/>
            <p:nvPr/>
          </p:nvSpPr>
          <p:spPr>
            <a:xfrm>
              <a:off x="6042661" y="1354670"/>
              <a:ext cx="1759186" cy="276999"/>
            </a:xfrm>
            <a:prstGeom prst="rect">
              <a:avLst/>
            </a:prstGeom>
            <a:noFill/>
          </p:spPr>
          <p:txBody>
            <a:bodyPr wrap="square" rtlCol="0">
              <a:spAutoFit/>
            </a:bodyPr>
            <a:lstStyle/>
            <a:p>
              <a:pPr algn="ctr"/>
              <a:r>
                <a:rPr lang="en-US" sz="1200" b="1" kern="0" cap="all" spc="100" dirty="0">
                  <a:solidFill>
                    <a:srgbClr val="354938"/>
                  </a:solidFill>
                  <a:latin typeface="Roboto Slab Bold"/>
                  <a:cs typeface="Roboto Slab Bold"/>
                </a:rPr>
                <a:t>Ride Sharing</a:t>
              </a:r>
            </a:p>
          </p:txBody>
        </p:sp>
        <p:pic>
          <p:nvPicPr>
            <p:cNvPr id="17" name="Picture 16" descr="ub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9733" y="1711996"/>
              <a:ext cx="847510" cy="678009"/>
            </a:xfrm>
            <a:prstGeom prst="rect">
              <a:avLst/>
            </a:prstGeom>
          </p:spPr>
        </p:pic>
        <p:pic>
          <p:nvPicPr>
            <p:cNvPr id="18" name="Picture 17" descr="lyf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8594" y="1711996"/>
              <a:ext cx="919996" cy="735996"/>
            </a:xfrm>
            <a:prstGeom prst="rect">
              <a:avLst/>
            </a:prstGeom>
          </p:spPr>
        </p:pic>
        <p:pic>
          <p:nvPicPr>
            <p:cNvPr id="19" name="Picture 18" descr="tur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0056" y="1918145"/>
              <a:ext cx="758984" cy="607186"/>
            </a:xfrm>
            <a:prstGeom prst="rect">
              <a:avLst/>
            </a:prstGeom>
          </p:spPr>
        </p:pic>
      </p:grpSp>
      <p:sp>
        <p:nvSpPr>
          <p:cNvPr id="8" name="TextBox 7">
            <a:extLst>
              <a:ext uri="{FF2B5EF4-FFF2-40B4-BE49-F238E27FC236}">
                <a16:creationId xmlns:a16="http://schemas.microsoft.com/office/drawing/2014/main" xmlns="" id="{E65269F3-D111-9848-93C8-D066E09498A5}"/>
              </a:ext>
            </a:extLst>
          </p:cNvPr>
          <p:cNvSpPr txBox="1"/>
          <p:nvPr/>
        </p:nvSpPr>
        <p:spPr>
          <a:xfrm>
            <a:off x="1828800" y="1845425"/>
            <a:ext cx="184731" cy="369332"/>
          </a:xfrm>
          <a:prstGeom prst="rect">
            <a:avLst/>
          </a:prstGeom>
          <a:noFill/>
        </p:spPr>
        <p:txBody>
          <a:bodyPr wrap="none" rtlCol="0">
            <a:spAutoFit/>
          </a:bodyPr>
          <a:lstStyle/>
          <a:p>
            <a:endParaRPr lang="en-US" dirty="0"/>
          </a:p>
        </p:txBody>
      </p:sp>
      <p:pic>
        <p:nvPicPr>
          <p:cNvPr id="21" name="Picture 20">
            <a:extLst>
              <a:ext uri="{FF2B5EF4-FFF2-40B4-BE49-F238E27FC236}">
                <a16:creationId xmlns:a16="http://schemas.microsoft.com/office/drawing/2014/main" xmlns="" id="{8A5EE383-4265-B44E-8888-0CE8CA983F52}"/>
              </a:ext>
            </a:extLst>
          </p:cNvPr>
          <p:cNvPicPr>
            <a:picLocks noChangeAspect="1"/>
          </p:cNvPicPr>
          <p:nvPr/>
        </p:nvPicPr>
        <p:blipFill>
          <a:blip r:embed="rId10"/>
          <a:stretch>
            <a:fillRect/>
          </a:stretch>
        </p:blipFill>
        <p:spPr>
          <a:xfrm>
            <a:off x="3915340" y="2854853"/>
            <a:ext cx="1221793" cy="412768"/>
          </a:xfrm>
          <a:prstGeom prst="rect">
            <a:avLst/>
          </a:prstGeom>
        </p:spPr>
      </p:pic>
      <p:pic>
        <p:nvPicPr>
          <p:cNvPr id="23" name="Picture 22">
            <a:extLst>
              <a:ext uri="{FF2B5EF4-FFF2-40B4-BE49-F238E27FC236}">
                <a16:creationId xmlns:a16="http://schemas.microsoft.com/office/drawing/2014/main" xmlns="" id="{B5E565E5-A914-A343-B888-F2B30E3BA83F}"/>
              </a:ext>
            </a:extLst>
          </p:cNvPr>
          <p:cNvPicPr>
            <a:picLocks noChangeAspect="1"/>
          </p:cNvPicPr>
          <p:nvPr/>
        </p:nvPicPr>
        <p:blipFill>
          <a:blip r:embed="rId11"/>
          <a:stretch>
            <a:fillRect/>
          </a:stretch>
        </p:blipFill>
        <p:spPr>
          <a:xfrm>
            <a:off x="6041538" y="3167783"/>
            <a:ext cx="627611" cy="499764"/>
          </a:xfrm>
          <a:prstGeom prst="rect">
            <a:avLst/>
          </a:prstGeom>
        </p:spPr>
      </p:pic>
      <p:sp>
        <p:nvSpPr>
          <p:cNvPr id="24" name="Rectangle 23">
            <a:extLst>
              <a:ext uri="{FF2B5EF4-FFF2-40B4-BE49-F238E27FC236}">
                <a16:creationId xmlns:a16="http://schemas.microsoft.com/office/drawing/2014/main" xmlns="" id="{38874EAA-53CF-634F-BFC9-55189547370F}"/>
              </a:ext>
            </a:extLst>
          </p:cNvPr>
          <p:cNvSpPr/>
          <p:nvPr/>
        </p:nvSpPr>
        <p:spPr>
          <a:xfrm>
            <a:off x="5875283" y="2664827"/>
            <a:ext cx="2018501" cy="276999"/>
          </a:xfrm>
          <a:prstGeom prst="rect">
            <a:avLst/>
          </a:prstGeom>
        </p:spPr>
        <p:txBody>
          <a:bodyPr wrap="square">
            <a:spAutoFit/>
          </a:bodyPr>
          <a:lstStyle/>
          <a:p>
            <a:pPr algn="ctr"/>
            <a:r>
              <a:rPr lang="en-US" sz="1200" b="1" kern="0" cap="all" spc="100" dirty="0">
                <a:solidFill>
                  <a:srgbClr val="354938"/>
                </a:solidFill>
                <a:latin typeface="Roboto Slab Bold"/>
                <a:cs typeface="Roboto Slab Bold"/>
              </a:rPr>
              <a:t>Driverless</a:t>
            </a:r>
          </a:p>
        </p:txBody>
      </p:sp>
      <p:pic>
        <p:nvPicPr>
          <p:cNvPr id="26" name="Picture 25">
            <a:extLst>
              <a:ext uri="{FF2B5EF4-FFF2-40B4-BE49-F238E27FC236}">
                <a16:creationId xmlns:a16="http://schemas.microsoft.com/office/drawing/2014/main" xmlns="" id="{A2CF40B5-85E4-054B-962D-2BFD86D7EFC3}"/>
              </a:ext>
            </a:extLst>
          </p:cNvPr>
          <p:cNvPicPr>
            <a:picLocks noChangeAspect="1"/>
          </p:cNvPicPr>
          <p:nvPr/>
        </p:nvPicPr>
        <p:blipFill>
          <a:blip r:embed="rId12"/>
          <a:stretch>
            <a:fillRect/>
          </a:stretch>
        </p:blipFill>
        <p:spPr>
          <a:xfrm>
            <a:off x="7259748" y="3143085"/>
            <a:ext cx="627611" cy="549160"/>
          </a:xfrm>
          <a:prstGeom prst="rect">
            <a:avLst/>
          </a:prstGeom>
        </p:spPr>
      </p:pic>
      <p:pic>
        <p:nvPicPr>
          <p:cNvPr id="28" name="Picture 27">
            <a:extLst>
              <a:ext uri="{FF2B5EF4-FFF2-40B4-BE49-F238E27FC236}">
                <a16:creationId xmlns:a16="http://schemas.microsoft.com/office/drawing/2014/main" xmlns="" id="{C3B1F491-16B4-DD4A-8DD3-886A053A5990}"/>
              </a:ext>
            </a:extLst>
          </p:cNvPr>
          <p:cNvPicPr>
            <a:picLocks noChangeAspect="1"/>
          </p:cNvPicPr>
          <p:nvPr/>
        </p:nvPicPr>
        <p:blipFill>
          <a:blip r:embed="rId13"/>
          <a:stretch>
            <a:fillRect/>
          </a:stretch>
        </p:blipFill>
        <p:spPr>
          <a:xfrm flipV="1">
            <a:off x="4176977" y="3564340"/>
            <a:ext cx="627611" cy="627611"/>
          </a:xfrm>
          <a:prstGeom prst="rect">
            <a:avLst/>
          </a:prstGeom>
        </p:spPr>
      </p:pic>
    </p:spTree>
    <p:extLst>
      <p:ext uri="{BB962C8B-B14F-4D97-AF65-F5344CB8AC3E}">
        <p14:creationId xmlns:p14="http://schemas.microsoft.com/office/powerpoint/2010/main" val="48848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l="10861" t="6613" r="14151" b="30040"/>
          <a:stretch>
            <a:fillRect/>
          </a:stretch>
        </p:blipFill>
        <p:spPr bwMode="auto">
          <a:xfrm>
            <a:off x="1934308" y="1002823"/>
            <a:ext cx="5334000" cy="233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type_title_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3863070"/>
            <a:ext cx="4058016" cy="36431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88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png"/>
          <p:cNvPicPr>
            <a:picLocks noChangeAspect="1"/>
          </p:cNvPicPr>
          <p:nvPr/>
        </p:nvPicPr>
        <p:blipFill rotWithShape="1">
          <a:blip r:embed="rId3">
            <a:extLst>
              <a:ext uri="{28A0092B-C50C-407E-A947-70E740481C1C}">
                <a14:useLocalDpi xmlns:a14="http://schemas.microsoft.com/office/drawing/2010/main" val="0"/>
              </a:ext>
            </a:extLst>
          </a:blip>
          <a:srcRect t="-21582" b="21582"/>
          <a:stretch/>
        </p:blipFill>
        <p:spPr>
          <a:xfrm>
            <a:off x="423333" y="-914400"/>
            <a:ext cx="8297334" cy="4667250"/>
          </a:xfrm>
          <a:prstGeom prst="rect">
            <a:avLst/>
          </a:prstGeom>
        </p:spPr>
      </p:pic>
      <p:sp>
        <p:nvSpPr>
          <p:cNvPr id="3" name="TextBox 2"/>
          <p:cNvSpPr txBox="1"/>
          <p:nvPr/>
        </p:nvSpPr>
        <p:spPr>
          <a:xfrm>
            <a:off x="1415143" y="3882571"/>
            <a:ext cx="6398381" cy="461665"/>
          </a:xfrm>
          <a:prstGeom prst="rect">
            <a:avLst/>
          </a:prstGeom>
          <a:noFill/>
        </p:spPr>
        <p:txBody>
          <a:bodyPr wrap="square" rtlCol="0">
            <a:spAutoFit/>
          </a:bodyPr>
          <a:lstStyle/>
          <a:p>
            <a:pPr algn="ctr"/>
            <a:r>
              <a:rPr lang="en-US" sz="2400" dirty="0">
                <a:solidFill>
                  <a:schemeClr val="tx2">
                    <a:lumMod val="60000"/>
                    <a:lumOff val="40000"/>
                  </a:schemeClr>
                </a:solidFill>
                <a:latin typeface="Roboto Slab Bold"/>
                <a:cs typeface="Roboto Slab Bold"/>
              </a:rPr>
              <a:t>(&amp; we create about 5lbs of trash everyday)</a:t>
            </a:r>
          </a:p>
        </p:txBody>
      </p:sp>
    </p:spTree>
    <p:extLst>
      <p:ext uri="{BB962C8B-B14F-4D97-AF65-F5344CB8AC3E}">
        <p14:creationId xmlns:p14="http://schemas.microsoft.com/office/powerpoint/2010/main" val="116446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1247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cycling-160925_960_720.png"/>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1016006" y="-101231"/>
            <a:ext cx="5938763" cy="5574850"/>
          </a:xfrm>
          <a:prstGeom prst="rect">
            <a:avLst/>
          </a:prstGeom>
        </p:spPr>
      </p:pic>
      <p:sp>
        <p:nvSpPr>
          <p:cNvPr id="3" name="TextBox 2"/>
          <p:cNvSpPr txBox="1"/>
          <p:nvPr/>
        </p:nvSpPr>
        <p:spPr>
          <a:xfrm>
            <a:off x="5733142" y="2039864"/>
            <a:ext cx="2622239" cy="646331"/>
          </a:xfrm>
          <a:prstGeom prst="rect">
            <a:avLst/>
          </a:prstGeom>
          <a:noFill/>
        </p:spPr>
        <p:txBody>
          <a:bodyPr wrap="square" rtlCol="0">
            <a:spAutoFit/>
          </a:bodyPr>
          <a:lstStyle/>
          <a:p>
            <a:pPr algn="r"/>
            <a:r>
              <a:rPr lang="en-US" sz="3600" b="1" dirty="0">
                <a:solidFill>
                  <a:srgbClr val="15281B"/>
                </a:solidFill>
                <a:latin typeface="Roboto Slab Bold"/>
                <a:cs typeface="Roboto Slab Bold"/>
              </a:rPr>
              <a:t>REDUCE</a:t>
            </a:r>
          </a:p>
        </p:txBody>
      </p:sp>
      <p:sp>
        <p:nvSpPr>
          <p:cNvPr id="4" name="TextBox 3"/>
          <p:cNvSpPr txBox="1"/>
          <p:nvPr/>
        </p:nvSpPr>
        <p:spPr>
          <a:xfrm>
            <a:off x="5733142" y="2523674"/>
            <a:ext cx="2622239" cy="646331"/>
          </a:xfrm>
          <a:prstGeom prst="rect">
            <a:avLst/>
          </a:prstGeom>
          <a:noFill/>
        </p:spPr>
        <p:txBody>
          <a:bodyPr wrap="square" rtlCol="0">
            <a:spAutoFit/>
          </a:bodyPr>
          <a:lstStyle/>
          <a:p>
            <a:pPr algn="r"/>
            <a:r>
              <a:rPr lang="en-US" sz="3600" b="1" dirty="0">
                <a:solidFill>
                  <a:srgbClr val="2EA727"/>
                </a:solidFill>
                <a:latin typeface="Roboto Slab Bold"/>
                <a:cs typeface="Roboto Slab Bold"/>
              </a:rPr>
              <a:t>REUSE</a:t>
            </a:r>
          </a:p>
        </p:txBody>
      </p:sp>
      <p:sp>
        <p:nvSpPr>
          <p:cNvPr id="5" name="TextBox 4"/>
          <p:cNvSpPr txBox="1"/>
          <p:nvPr/>
        </p:nvSpPr>
        <p:spPr>
          <a:xfrm>
            <a:off x="5733142" y="3007484"/>
            <a:ext cx="2622239" cy="646331"/>
          </a:xfrm>
          <a:prstGeom prst="rect">
            <a:avLst/>
          </a:prstGeom>
          <a:noFill/>
        </p:spPr>
        <p:txBody>
          <a:bodyPr wrap="square" rtlCol="0">
            <a:spAutoFit/>
          </a:bodyPr>
          <a:lstStyle/>
          <a:p>
            <a:pPr algn="r"/>
            <a:r>
              <a:rPr lang="en-US" sz="3600" b="1" dirty="0">
                <a:solidFill>
                  <a:srgbClr val="15281B"/>
                </a:solidFill>
                <a:latin typeface="Roboto Slab Bold"/>
                <a:cs typeface="Roboto Slab Bold"/>
              </a:rPr>
              <a:t>RECYCLE</a:t>
            </a:r>
          </a:p>
        </p:txBody>
      </p:sp>
      <p:sp>
        <p:nvSpPr>
          <p:cNvPr id="6" name="TextBox 5"/>
          <p:cNvSpPr txBox="1"/>
          <p:nvPr/>
        </p:nvSpPr>
        <p:spPr>
          <a:xfrm>
            <a:off x="5733142" y="3491292"/>
            <a:ext cx="2622239" cy="646331"/>
          </a:xfrm>
          <a:prstGeom prst="rect">
            <a:avLst/>
          </a:prstGeom>
          <a:noFill/>
        </p:spPr>
        <p:txBody>
          <a:bodyPr wrap="square" rtlCol="0">
            <a:spAutoFit/>
          </a:bodyPr>
          <a:lstStyle/>
          <a:p>
            <a:pPr algn="r"/>
            <a:r>
              <a:rPr lang="en-US" sz="3600" b="1" dirty="0">
                <a:solidFill>
                  <a:srgbClr val="2EA727"/>
                </a:solidFill>
                <a:latin typeface="Roboto Slab Bold"/>
                <a:cs typeface="Roboto Slab Bold"/>
              </a:rPr>
              <a:t>REPAIR</a:t>
            </a:r>
          </a:p>
        </p:txBody>
      </p:sp>
      <p:sp>
        <p:nvSpPr>
          <p:cNvPr id="7" name="TextBox 6"/>
          <p:cNvSpPr txBox="1"/>
          <p:nvPr/>
        </p:nvSpPr>
        <p:spPr>
          <a:xfrm>
            <a:off x="4656667" y="3987199"/>
            <a:ext cx="3698715" cy="646331"/>
          </a:xfrm>
          <a:prstGeom prst="rect">
            <a:avLst/>
          </a:prstGeom>
          <a:noFill/>
        </p:spPr>
        <p:txBody>
          <a:bodyPr wrap="square" rtlCol="0">
            <a:spAutoFit/>
          </a:bodyPr>
          <a:lstStyle/>
          <a:p>
            <a:pPr algn="r"/>
            <a:r>
              <a:rPr lang="en-US" sz="3600" b="1" dirty="0">
                <a:solidFill>
                  <a:srgbClr val="15281B"/>
                </a:solidFill>
                <a:latin typeface="Roboto Slab Bold"/>
                <a:cs typeface="Roboto Slab Bold"/>
              </a:rPr>
              <a:t>REDISTRIBUTE</a:t>
            </a:r>
          </a:p>
        </p:txBody>
      </p:sp>
      <p:sp>
        <p:nvSpPr>
          <p:cNvPr id="8" name="TextBox 7"/>
          <p:cNvSpPr txBox="1"/>
          <p:nvPr/>
        </p:nvSpPr>
        <p:spPr>
          <a:xfrm>
            <a:off x="532190" y="1173716"/>
            <a:ext cx="7907858" cy="646331"/>
          </a:xfrm>
          <a:prstGeom prst="rect">
            <a:avLst/>
          </a:prstGeom>
          <a:noFill/>
          <a:effectLst>
            <a:outerShdw blurRad="50800" dist="25400" dir="5400000" algn="t" rotWithShape="0">
              <a:prstClr val="black">
                <a:alpha val="18000"/>
              </a:prstClr>
            </a:outerShdw>
          </a:effectLst>
        </p:spPr>
        <p:txBody>
          <a:bodyPr wrap="square" rtlCol="0">
            <a:spAutoFit/>
          </a:bodyPr>
          <a:lstStyle/>
          <a:p>
            <a:pPr algn="r">
              <a:tabLst>
                <a:tab pos="1149350" algn="l"/>
              </a:tabLst>
            </a:pPr>
            <a:r>
              <a:rPr lang="en-US" sz="3600" b="1" dirty="0">
                <a:solidFill>
                  <a:srgbClr val="2EA727"/>
                </a:solidFill>
                <a:latin typeface="Roboto Slab Bold"/>
                <a:cs typeface="Roboto Slab Bold"/>
              </a:rPr>
              <a:t>Why reuse is so durned important</a:t>
            </a:r>
            <a:r>
              <a:rPr lang="en-US" sz="3600" b="1" dirty="0">
                <a:solidFill>
                  <a:srgbClr val="15281B"/>
                </a:solidFill>
                <a:latin typeface="Roboto Slab Bold"/>
                <a:cs typeface="Roboto Slab Bold"/>
              </a:rPr>
              <a:t>?</a:t>
            </a:r>
          </a:p>
        </p:txBody>
      </p:sp>
    </p:spTree>
    <p:extLst>
      <p:ext uri="{BB962C8B-B14F-4D97-AF65-F5344CB8AC3E}">
        <p14:creationId xmlns:p14="http://schemas.microsoft.com/office/powerpoint/2010/main" val="37098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291667"/>
          </a:xfrm>
          <a:prstGeom prst="rect">
            <a:avLst/>
          </a:prstGeom>
        </p:spPr>
      </p:pic>
      <p:sp>
        <p:nvSpPr>
          <p:cNvPr id="6" name="TextBox 5"/>
          <p:cNvSpPr txBox="1"/>
          <p:nvPr/>
        </p:nvSpPr>
        <p:spPr>
          <a:xfrm>
            <a:off x="2311047" y="254000"/>
            <a:ext cx="4515555" cy="523220"/>
          </a:xfrm>
          <a:prstGeom prst="rect">
            <a:avLst/>
          </a:prstGeom>
          <a:noFill/>
        </p:spPr>
        <p:txBody>
          <a:bodyPr wrap="square" rtlCol="0">
            <a:spAutoFit/>
          </a:bodyPr>
          <a:lstStyle/>
          <a:p>
            <a:pPr algn="ctr"/>
            <a:r>
              <a:rPr lang="en-US" sz="2800" dirty="0">
                <a:solidFill>
                  <a:srgbClr val="E9E2D6"/>
                </a:solidFill>
                <a:latin typeface="Roboto Slab Bold"/>
                <a:cs typeface="Roboto Slab Bold"/>
              </a:rPr>
              <a:t>THE WASTE PYRAMID</a:t>
            </a:r>
          </a:p>
        </p:txBody>
      </p:sp>
      <p:pic>
        <p:nvPicPr>
          <p:cNvPr id="7" name="Picture 6" descr="wastepyrami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765" y="1282381"/>
            <a:ext cx="4872470" cy="4215628"/>
          </a:xfrm>
          <a:prstGeom prst="rect">
            <a:avLst/>
          </a:prstGeom>
        </p:spPr>
      </p:pic>
      <p:grpSp>
        <p:nvGrpSpPr>
          <p:cNvPr id="21" name="Group 20"/>
          <p:cNvGrpSpPr/>
          <p:nvPr/>
        </p:nvGrpSpPr>
        <p:grpSpPr>
          <a:xfrm>
            <a:off x="691444" y="3029179"/>
            <a:ext cx="4780461" cy="923330"/>
            <a:chOff x="691444" y="3029179"/>
            <a:chExt cx="4780461" cy="923330"/>
          </a:xfrm>
        </p:grpSpPr>
        <p:sp>
          <p:nvSpPr>
            <p:cNvPr id="8" name="TextBox 7"/>
            <p:cNvSpPr txBox="1"/>
            <p:nvPr/>
          </p:nvSpPr>
          <p:spPr>
            <a:xfrm>
              <a:off x="3714430" y="3029179"/>
              <a:ext cx="1757475" cy="923330"/>
            </a:xfrm>
            <a:prstGeom prst="rect">
              <a:avLst/>
            </a:prstGeom>
            <a:noFill/>
          </p:spPr>
          <p:txBody>
            <a:bodyPr wrap="square" rtlCol="0">
              <a:spAutoFit/>
            </a:bodyPr>
            <a:lstStyle/>
            <a:p>
              <a:pPr algn="ctr"/>
              <a:r>
                <a:rPr lang="en-US" sz="5400" dirty="0">
                  <a:solidFill>
                    <a:srgbClr val="354938"/>
                  </a:solidFill>
                  <a:latin typeface="Roboto Slab Bold"/>
                  <a:cs typeface="Roboto Slab Bold"/>
                </a:rPr>
                <a:t>98</a:t>
              </a:r>
              <a:r>
                <a:rPr lang="en-US" sz="5400" baseline="30000" dirty="0">
                  <a:solidFill>
                    <a:srgbClr val="354938"/>
                  </a:solidFill>
                  <a:latin typeface="Roboto Slab Thin"/>
                  <a:cs typeface="Roboto Slab Thin"/>
                </a:rPr>
                <a:t>%</a:t>
              </a:r>
            </a:p>
          </p:txBody>
        </p:sp>
        <p:cxnSp>
          <p:nvCxnSpPr>
            <p:cNvPr id="11" name="Straight Connector 10"/>
            <p:cNvCxnSpPr>
              <a:stCxn id="8" idx="1"/>
            </p:cNvCxnSpPr>
            <p:nvPr/>
          </p:nvCxnSpPr>
          <p:spPr>
            <a:xfrm flipH="1">
              <a:off x="2568222" y="3490844"/>
              <a:ext cx="1146208" cy="0"/>
            </a:xfrm>
            <a:prstGeom prst="line">
              <a:avLst/>
            </a:prstGeom>
            <a:ln w="73025">
              <a:solidFill>
                <a:srgbClr val="E9E2D6"/>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91444" y="3198456"/>
              <a:ext cx="1834444" cy="584776"/>
            </a:xfrm>
            <a:prstGeom prst="rect">
              <a:avLst/>
            </a:prstGeom>
            <a:noFill/>
          </p:spPr>
          <p:txBody>
            <a:bodyPr wrap="square" rtlCol="0">
              <a:spAutoFit/>
            </a:bodyPr>
            <a:lstStyle/>
            <a:p>
              <a:r>
                <a:rPr lang="en-US" sz="1600" dirty="0">
                  <a:solidFill>
                    <a:srgbClr val="E9E2D6"/>
                  </a:solidFill>
                  <a:latin typeface="Roboto Slab Bold"/>
                  <a:cs typeface="Roboto Slab Bold"/>
                </a:rPr>
                <a:t>Non-Hazardous</a:t>
              </a:r>
            </a:p>
            <a:p>
              <a:r>
                <a:rPr lang="en-US" sz="1600" dirty="0">
                  <a:solidFill>
                    <a:srgbClr val="E9E2D6"/>
                  </a:solidFill>
                  <a:latin typeface="Roboto Slab Bold"/>
                  <a:cs typeface="Roboto Slab Bold"/>
                </a:rPr>
                <a:t>Industrial Waste</a:t>
              </a:r>
            </a:p>
          </p:txBody>
        </p:sp>
      </p:grpSp>
      <p:grpSp>
        <p:nvGrpSpPr>
          <p:cNvPr id="20" name="Group 19"/>
          <p:cNvGrpSpPr/>
          <p:nvPr/>
        </p:nvGrpSpPr>
        <p:grpSpPr>
          <a:xfrm>
            <a:off x="3700319" y="1654755"/>
            <a:ext cx="4540569" cy="646331"/>
            <a:chOff x="3700319" y="1654755"/>
            <a:chExt cx="4540569" cy="646331"/>
          </a:xfrm>
        </p:grpSpPr>
        <p:sp>
          <p:nvSpPr>
            <p:cNvPr id="9" name="TextBox 8"/>
            <p:cNvSpPr txBox="1"/>
            <p:nvPr/>
          </p:nvSpPr>
          <p:spPr>
            <a:xfrm>
              <a:off x="3700319" y="1654755"/>
              <a:ext cx="1757475" cy="646331"/>
            </a:xfrm>
            <a:prstGeom prst="rect">
              <a:avLst/>
            </a:prstGeom>
            <a:noFill/>
          </p:spPr>
          <p:txBody>
            <a:bodyPr wrap="square" rtlCol="0">
              <a:spAutoFit/>
            </a:bodyPr>
            <a:lstStyle/>
            <a:p>
              <a:pPr algn="ctr"/>
              <a:r>
                <a:rPr lang="en-US" sz="3600" dirty="0">
                  <a:solidFill>
                    <a:srgbClr val="E9E2D6"/>
                  </a:solidFill>
                  <a:latin typeface="Roboto Slab Bold"/>
                  <a:cs typeface="Roboto Slab Bold"/>
                </a:rPr>
                <a:t>2</a:t>
              </a:r>
              <a:r>
                <a:rPr lang="en-US" sz="3600" baseline="30000" dirty="0">
                  <a:solidFill>
                    <a:srgbClr val="E9E2D6"/>
                  </a:solidFill>
                  <a:latin typeface="Roboto Slab Thin"/>
                  <a:cs typeface="Roboto Slab Thin"/>
                </a:rPr>
                <a:t>%</a:t>
              </a:r>
            </a:p>
          </p:txBody>
        </p:sp>
        <p:cxnSp>
          <p:nvCxnSpPr>
            <p:cNvPr id="12" name="Straight Connector 11"/>
            <p:cNvCxnSpPr/>
            <p:nvPr/>
          </p:nvCxnSpPr>
          <p:spPr>
            <a:xfrm flipH="1">
              <a:off x="4881607" y="1948431"/>
              <a:ext cx="1524837" cy="0"/>
            </a:xfrm>
            <a:prstGeom prst="line">
              <a:avLst/>
            </a:prstGeom>
            <a:ln w="73025">
              <a:solidFill>
                <a:srgbClr val="008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406444" y="1664100"/>
              <a:ext cx="1834444" cy="584776"/>
            </a:xfrm>
            <a:prstGeom prst="rect">
              <a:avLst/>
            </a:prstGeom>
            <a:noFill/>
          </p:spPr>
          <p:txBody>
            <a:bodyPr wrap="square" rtlCol="0">
              <a:spAutoFit/>
            </a:bodyPr>
            <a:lstStyle/>
            <a:p>
              <a:r>
                <a:rPr lang="en-US" sz="1600" dirty="0">
                  <a:solidFill>
                    <a:srgbClr val="E9E2D6"/>
                  </a:solidFill>
                  <a:latin typeface="Roboto Slab Bold"/>
                  <a:cs typeface="Roboto Slab Bold"/>
                </a:rPr>
                <a:t>Municipal Solid Waste</a:t>
              </a:r>
            </a:p>
          </p:txBody>
        </p:sp>
      </p:grpSp>
    </p:spTree>
    <p:extLst>
      <p:ext uri="{BB962C8B-B14F-4D97-AF65-F5344CB8AC3E}">
        <p14:creationId xmlns:p14="http://schemas.microsoft.com/office/powerpoint/2010/main" val="345689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2000 lbs in - 100 lbs 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556" y="3941025"/>
            <a:ext cx="5700888" cy="471728"/>
          </a:xfrm>
          <a:prstGeom prst="rect">
            <a:avLst/>
          </a:prstGeom>
        </p:spPr>
      </p:pic>
    </p:spTree>
    <p:extLst>
      <p:ext uri="{BB962C8B-B14F-4D97-AF65-F5344CB8AC3E}">
        <p14:creationId xmlns:p14="http://schemas.microsoft.com/office/powerpoint/2010/main" val="273758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821537" y="1139872"/>
            <a:ext cx="3500925" cy="707886"/>
          </a:xfrm>
          <a:prstGeom prst="rect">
            <a:avLst/>
          </a:prstGeom>
          <a:noFill/>
        </p:spPr>
        <p:txBody>
          <a:bodyPr wrap="square" rtlCol="0">
            <a:spAutoFit/>
          </a:bodyPr>
          <a:lstStyle/>
          <a:p>
            <a:pPr algn="ctr"/>
            <a:r>
              <a:rPr lang="en-US" sz="4000" dirty="0">
                <a:solidFill>
                  <a:srgbClr val="E9E2D6"/>
                </a:solidFill>
                <a:latin typeface="Roboto Slab Bold"/>
                <a:cs typeface="Roboto Slab Bold"/>
              </a:rPr>
              <a:t>RISE, Inc.</a:t>
            </a:r>
          </a:p>
        </p:txBody>
      </p:sp>
      <p:sp>
        <p:nvSpPr>
          <p:cNvPr id="13" name="TextBox 12"/>
          <p:cNvSpPr txBox="1"/>
          <p:nvPr/>
        </p:nvSpPr>
        <p:spPr>
          <a:xfrm>
            <a:off x="2821537" y="1809128"/>
            <a:ext cx="3500925" cy="707886"/>
          </a:xfrm>
          <a:prstGeom prst="rect">
            <a:avLst/>
          </a:prstGeom>
          <a:noFill/>
        </p:spPr>
        <p:txBody>
          <a:bodyPr wrap="square" rtlCol="0">
            <a:spAutoFit/>
          </a:bodyPr>
          <a:lstStyle/>
          <a:p>
            <a:pPr algn="ctr"/>
            <a:r>
              <a:rPr lang="en-US" sz="4000" dirty="0">
                <a:solidFill>
                  <a:srgbClr val="E9E2D6"/>
                </a:solidFill>
                <a:latin typeface="Roboto Slab Bold"/>
                <a:cs typeface="Roboto Slab Bold"/>
              </a:rPr>
              <a:t>One Bed</a:t>
            </a:r>
          </a:p>
        </p:txBody>
      </p:sp>
      <p:grpSp>
        <p:nvGrpSpPr>
          <p:cNvPr id="4" name="Group 3"/>
          <p:cNvGrpSpPr/>
          <p:nvPr/>
        </p:nvGrpSpPr>
        <p:grpSpPr>
          <a:xfrm>
            <a:off x="2821537" y="2405883"/>
            <a:ext cx="3500925" cy="920479"/>
            <a:chOff x="2821537" y="2405883"/>
            <a:chExt cx="3500925" cy="920479"/>
          </a:xfrm>
        </p:grpSpPr>
        <p:sp>
          <p:nvSpPr>
            <p:cNvPr id="14" name="TextBox 13"/>
            <p:cNvSpPr txBox="1"/>
            <p:nvPr/>
          </p:nvSpPr>
          <p:spPr>
            <a:xfrm>
              <a:off x="2821537" y="2405883"/>
              <a:ext cx="3500925" cy="707886"/>
            </a:xfrm>
            <a:prstGeom prst="rect">
              <a:avLst/>
            </a:prstGeom>
            <a:noFill/>
          </p:spPr>
          <p:txBody>
            <a:bodyPr wrap="square" rtlCol="0">
              <a:spAutoFit/>
            </a:bodyPr>
            <a:lstStyle/>
            <a:p>
              <a:pPr algn="ctr"/>
              <a:r>
                <a:rPr lang="en-US" sz="4000" dirty="0">
                  <a:solidFill>
                    <a:srgbClr val="E9E2D6"/>
                  </a:solidFill>
                  <a:latin typeface="Roboto Slab Bold"/>
                  <a:cs typeface="Roboto Slab Bold"/>
                </a:rPr>
                <a:t>One Email on</a:t>
              </a:r>
            </a:p>
          </p:txBody>
        </p:sp>
        <p:sp>
          <p:nvSpPr>
            <p:cNvPr id="15" name="TextBox 14"/>
            <p:cNvSpPr txBox="1"/>
            <p:nvPr/>
          </p:nvSpPr>
          <p:spPr>
            <a:xfrm>
              <a:off x="2821537" y="2926252"/>
              <a:ext cx="3500925" cy="400110"/>
            </a:xfrm>
            <a:prstGeom prst="rect">
              <a:avLst/>
            </a:prstGeom>
            <a:noFill/>
          </p:spPr>
          <p:txBody>
            <a:bodyPr wrap="square" rtlCol="0">
              <a:spAutoFit/>
            </a:bodyPr>
            <a:lstStyle/>
            <a:p>
              <a:pPr algn="ctr"/>
              <a:r>
                <a:rPr lang="en-US" sz="2000" dirty="0">
                  <a:solidFill>
                    <a:srgbClr val="E9E2D6"/>
                  </a:solidFill>
                  <a:latin typeface="Roboto Slab Bold"/>
                  <a:cs typeface="Roboto Slab Bold"/>
                </a:rPr>
                <a:t>May 1, 2003</a:t>
              </a:r>
            </a:p>
          </p:txBody>
        </p:sp>
      </p:grpSp>
      <p:sp>
        <p:nvSpPr>
          <p:cNvPr id="16" name="TextBox 15"/>
          <p:cNvSpPr txBox="1"/>
          <p:nvPr/>
        </p:nvSpPr>
        <p:spPr>
          <a:xfrm>
            <a:off x="2455333" y="3339676"/>
            <a:ext cx="4233334" cy="707886"/>
          </a:xfrm>
          <a:prstGeom prst="rect">
            <a:avLst/>
          </a:prstGeom>
          <a:noFill/>
        </p:spPr>
        <p:txBody>
          <a:bodyPr wrap="square" rtlCol="0">
            <a:spAutoFit/>
          </a:bodyPr>
          <a:lstStyle/>
          <a:p>
            <a:pPr algn="ctr"/>
            <a:r>
              <a:rPr lang="en-US" sz="4000" dirty="0">
                <a:solidFill>
                  <a:srgbClr val="E9E2D6"/>
                </a:solidFill>
                <a:latin typeface="Roboto Slab Bold"/>
                <a:cs typeface="Roboto Slab Bold"/>
              </a:rPr>
              <a:t>One Warehouse</a:t>
            </a:r>
          </a:p>
        </p:txBody>
      </p:sp>
      <p:sp>
        <p:nvSpPr>
          <p:cNvPr id="17" name="TextBox 16"/>
          <p:cNvSpPr txBox="1"/>
          <p:nvPr/>
        </p:nvSpPr>
        <p:spPr>
          <a:xfrm>
            <a:off x="2455333" y="4015480"/>
            <a:ext cx="4233334" cy="707886"/>
          </a:xfrm>
          <a:prstGeom prst="rect">
            <a:avLst/>
          </a:prstGeom>
          <a:noFill/>
        </p:spPr>
        <p:txBody>
          <a:bodyPr wrap="square" rtlCol="0">
            <a:spAutoFit/>
          </a:bodyPr>
          <a:lstStyle/>
          <a:p>
            <a:pPr algn="ctr"/>
            <a:r>
              <a:rPr lang="en-US" sz="4000" b="1" dirty="0">
                <a:solidFill>
                  <a:srgbClr val="E9E2D6"/>
                </a:solidFill>
                <a:latin typeface="Roboto Slab Bold"/>
                <a:cs typeface="Roboto Slab Bold"/>
              </a:rPr>
              <a:t>THE WORLD!</a:t>
            </a:r>
          </a:p>
        </p:txBody>
      </p:sp>
    </p:spTree>
    <p:extLst>
      <p:ext uri="{BB962C8B-B14F-4D97-AF65-F5344CB8AC3E}">
        <p14:creationId xmlns:p14="http://schemas.microsoft.com/office/powerpoint/2010/main" val="236065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2D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13" y="647977"/>
            <a:ext cx="5660574" cy="3956406"/>
          </a:xfrm>
          <a:prstGeom prst="rect">
            <a:avLst/>
          </a:prstGeom>
        </p:spPr>
      </p:pic>
    </p:spTree>
    <p:extLst>
      <p:ext uri="{BB962C8B-B14F-4D97-AF65-F5344CB8AC3E}">
        <p14:creationId xmlns:p14="http://schemas.microsoft.com/office/powerpoint/2010/main" val="204595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0" y="1882415"/>
            <a:ext cx="9144000" cy="2906823"/>
          </a:xfrm>
          <a:prstGeom prst="rect">
            <a:avLst/>
          </a:prstGeom>
          <a:solidFill>
            <a:srgbClr val="E9E2D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ln>
                <a:solidFill>
                  <a:srgbClr val="FFFFFF"/>
                </a:solidFill>
              </a:ln>
              <a:solidFill>
                <a:schemeClr val="accent1"/>
              </a:solidFill>
            </a:endParaRPr>
          </a:p>
        </p:txBody>
      </p:sp>
      <p:sp>
        <p:nvSpPr>
          <p:cNvPr id="5" name="TextBox 4"/>
          <p:cNvSpPr txBox="1"/>
          <p:nvPr/>
        </p:nvSpPr>
        <p:spPr>
          <a:xfrm>
            <a:off x="468828" y="2278144"/>
            <a:ext cx="8190270" cy="2308324"/>
          </a:xfrm>
          <a:prstGeom prst="rect">
            <a:avLst/>
          </a:prstGeom>
          <a:noFill/>
          <a:effectLst/>
        </p:spPr>
        <p:txBody>
          <a:bodyPr wrap="square" rtlCol="0">
            <a:spAutoFit/>
          </a:bodyPr>
          <a:lstStyle/>
          <a:p>
            <a:pPr marL="285750" indent="-285750">
              <a:buClr>
                <a:srgbClr val="2EA727"/>
              </a:buClr>
              <a:buFont typeface="Arial"/>
              <a:buChar char="•"/>
            </a:pPr>
            <a:r>
              <a:rPr lang="en-US" kern="300" spc="150" dirty="0">
                <a:solidFill>
                  <a:srgbClr val="1F3E29"/>
                </a:solidFill>
                <a:latin typeface="Roboto Slab Bold"/>
                <a:cs typeface="Roboto Slab Bold"/>
              </a:rPr>
              <a:t>Website: </a:t>
            </a:r>
            <a:r>
              <a:rPr lang="en-US" kern="300" spc="150" dirty="0">
                <a:solidFill>
                  <a:srgbClr val="1F3E29"/>
                </a:solidFill>
                <a:latin typeface="Roboto Slab Light"/>
                <a:cs typeface="Roboto Slab Light"/>
              </a:rPr>
              <a:t>http://</a:t>
            </a:r>
            <a:r>
              <a:rPr lang="en-US" kern="300" spc="150" dirty="0" err="1">
                <a:solidFill>
                  <a:srgbClr val="1F3E29"/>
                </a:solidFill>
                <a:latin typeface="Roboto Slab Light"/>
                <a:cs typeface="Roboto Slab Light"/>
              </a:rPr>
              <a:t>www.freecycle.org</a:t>
            </a:r>
            <a:r>
              <a:rPr lang="en-US" kern="300" spc="150" dirty="0">
                <a:solidFill>
                  <a:srgbClr val="1F3E29"/>
                </a:solidFill>
                <a:latin typeface="Roboto Slab Bold"/>
                <a:cs typeface="Roboto Slab Bold"/>
              </a:rPr>
              <a:t>			     </a:t>
            </a:r>
          </a:p>
          <a:p>
            <a:pPr>
              <a:buClr>
                <a:srgbClr val="2EA727"/>
              </a:buClr>
            </a:pPr>
            <a:endParaRPr lang="en-US" kern="300" spc="150" dirty="0">
              <a:solidFill>
                <a:srgbClr val="1F3E29"/>
              </a:solidFill>
              <a:latin typeface="Roboto Slab Bold"/>
              <a:cs typeface="Roboto Slab Bold"/>
            </a:endParaRPr>
          </a:p>
          <a:p>
            <a:pPr marL="285750" indent="-285750">
              <a:buClr>
                <a:srgbClr val="2EA727"/>
              </a:buClr>
              <a:buFont typeface="Arial"/>
              <a:buChar char="•"/>
            </a:pPr>
            <a:r>
              <a:rPr lang="en-US" spc="100" dirty="0">
                <a:solidFill>
                  <a:srgbClr val="1F3E29"/>
                </a:solidFill>
                <a:latin typeface="Roboto Slab Bold"/>
                <a:cs typeface="Roboto Slab Bold"/>
              </a:rPr>
              <a:t>“Cyber Curbside”</a:t>
            </a:r>
          </a:p>
          <a:p>
            <a:pPr marL="285750" indent="-285750">
              <a:buClr>
                <a:srgbClr val="2EA727"/>
              </a:buClr>
              <a:buFont typeface="Arial"/>
              <a:buChar char="•"/>
            </a:pPr>
            <a:endParaRPr lang="en-US" kern="300" spc="100" dirty="0">
              <a:solidFill>
                <a:schemeClr val="bg1"/>
              </a:solidFill>
              <a:latin typeface="Roboto Slab Bold"/>
              <a:cs typeface="Roboto Slab Bold"/>
            </a:endParaRPr>
          </a:p>
          <a:p>
            <a:pPr marL="285750" indent="-285750">
              <a:buClr>
                <a:srgbClr val="2EA727"/>
              </a:buClr>
              <a:buFont typeface="Arial"/>
              <a:buChar char="•"/>
            </a:pPr>
            <a:r>
              <a:rPr lang="en-US" kern="300" spc="100" dirty="0">
                <a:solidFill>
                  <a:srgbClr val="1F3E29"/>
                </a:solidFill>
                <a:latin typeface="Roboto Slab Bold"/>
                <a:cs typeface="Roboto Slab Bold"/>
              </a:rPr>
              <a:t>“</a:t>
            </a:r>
            <a:r>
              <a:rPr lang="en-US" kern="300" spc="100" dirty="0" err="1">
                <a:solidFill>
                  <a:srgbClr val="1F3E29"/>
                </a:solidFill>
                <a:latin typeface="Roboto Slab Bold"/>
                <a:cs typeface="Roboto Slab Bold"/>
              </a:rPr>
              <a:t>FreeBay</a:t>
            </a:r>
            <a:r>
              <a:rPr lang="en-US" kern="300" spc="100" dirty="0">
                <a:solidFill>
                  <a:srgbClr val="1F3E29"/>
                </a:solidFill>
                <a:latin typeface="Roboto Slab Bold"/>
                <a:cs typeface="Roboto Slab Bold"/>
              </a:rPr>
              <a:t>” for free stuff</a:t>
            </a:r>
          </a:p>
          <a:p>
            <a:pPr marL="285750" indent="-285750">
              <a:buClr>
                <a:srgbClr val="2EA727"/>
              </a:buClr>
              <a:buFont typeface="Arial"/>
              <a:buChar char="•"/>
            </a:pPr>
            <a:endParaRPr lang="en-US" kern="300" spc="100" dirty="0">
              <a:solidFill>
                <a:schemeClr val="bg1"/>
              </a:solidFill>
              <a:latin typeface="Roboto Slab Bold"/>
              <a:cs typeface="Roboto Slab Bold"/>
            </a:endParaRPr>
          </a:p>
          <a:p>
            <a:pPr marL="285750" indent="-285750">
              <a:buClr>
                <a:srgbClr val="2EA727"/>
              </a:buClr>
              <a:buFont typeface="Arial"/>
              <a:buChar char="•"/>
            </a:pPr>
            <a:r>
              <a:rPr lang="en-US" kern="300" spc="100" dirty="0">
                <a:solidFill>
                  <a:srgbClr val="1F3E29"/>
                </a:solidFill>
                <a:latin typeface="Roboto Slab Bold"/>
                <a:cs typeface="Roboto Slab Bold"/>
              </a:rPr>
              <a:t>5000</a:t>
            </a:r>
            <a:r>
              <a:rPr lang="en-US" kern="300" spc="100" dirty="0">
                <a:solidFill>
                  <a:srgbClr val="2EA727"/>
                </a:solidFill>
                <a:latin typeface="Roboto Slab Bold"/>
                <a:cs typeface="Roboto Slab Bold"/>
              </a:rPr>
              <a:t>+</a:t>
            </a:r>
            <a:r>
              <a:rPr lang="en-US" kern="300" spc="100" dirty="0">
                <a:solidFill>
                  <a:schemeClr val="bg1"/>
                </a:solidFill>
                <a:latin typeface="Roboto Slab Bold"/>
                <a:cs typeface="Roboto Slab Bold"/>
              </a:rPr>
              <a:t> </a:t>
            </a:r>
            <a:r>
              <a:rPr lang="en-US" kern="300" spc="100" dirty="0">
                <a:solidFill>
                  <a:srgbClr val="1F3E29"/>
                </a:solidFill>
                <a:latin typeface="Roboto Slab Bold"/>
                <a:cs typeface="Roboto Slab Bold"/>
              </a:rPr>
              <a:t>local gifting groups – </a:t>
            </a:r>
            <a:r>
              <a:rPr lang="en-US" b="1" kern="300" spc="100" dirty="0">
                <a:solidFill>
                  <a:srgbClr val="1F3E29"/>
                </a:solidFill>
                <a:latin typeface="Roboto Slab Bold"/>
                <a:cs typeface="Roboto Slab Bold"/>
              </a:rPr>
              <a:t>Globally Local Community</a:t>
            </a:r>
            <a:r>
              <a:rPr lang="en-US" kern="300" spc="100" dirty="0">
                <a:solidFill>
                  <a:srgbClr val="1F3E29"/>
                </a:solidFill>
                <a:latin typeface="Roboto Slab Bold"/>
                <a:cs typeface="Roboto Slab Bold"/>
              </a:rPr>
              <a:t>! </a:t>
            </a:r>
          </a:p>
          <a:p>
            <a:endParaRPr lang="en-US" kern="300" spc="150" dirty="0">
              <a:solidFill>
                <a:schemeClr val="bg1"/>
              </a:solidFill>
              <a:latin typeface="Roboto Slab Bold"/>
              <a:cs typeface="Roboto Slab Bold"/>
            </a:endParaRPr>
          </a:p>
        </p:txBody>
      </p:sp>
      <p:cxnSp>
        <p:nvCxnSpPr>
          <p:cNvPr id="7" name="Straight Connector 6"/>
          <p:cNvCxnSpPr/>
          <p:nvPr/>
        </p:nvCxnSpPr>
        <p:spPr>
          <a:xfrm>
            <a:off x="0" y="1882415"/>
            <a:ext cx="9153144" cy="0"/>
          </a:xfrm>
          <a:prstGeom prst="line">
            <a:avLst/>
          </a:prstGeom>
          <a:ln w="38100">
            <a:gradFill flip="none" rotWithShape="1">
              <a:gsLst>
                <a:gs pos="0">
                  <a:srgbClr val="2EA727"/>
                </a:gs>
                <a:gs pos="78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0" y="4789238"/>
            <a:ext cx="9144000" cy="0"/>
          </a:xfrm>
          <a:prstGeom prst="line">
            <a:avLst/>
          </a:prstGeom>
          <a:ln w="38100">
            <a:gradFill flip="none" rotWithShape="1">
              <a:gsLst>
                <a:gs pos="0">
                  <a:srgbClr val="2EA727"/>
                </a:gs>
                <a:gs pos="78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2" name="Picture 1" descr="what-is-freecyc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2568"/>
            <a:ext cx="9144000" cy="1715951"/>
          </a:xfrm>
          <a:prstGeom prst="rect">
            <a:avLst/>
          </a:prstGeom>
        </p:spPr>
      </p:pic>
    </p:spTree>
    <p:extLst>
      <p:ext uri="{BB962C8B-B14F-4D97-AF65-F5344CB8AC3E}">
        <p14:creationId xmlns:p14="http://schemas.microsoft.com/office/powerpoint/2010/main" val="282810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g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3" name="Group 12"/>
          <p:cNvGrpSpPr/>
          <p:nvPr/>
        </p:nvGrpSpPr>
        <p:grpSpPr>
          <a:xfrm>
            <a:off x="1772228" y="1285894"/>
            <a:ext cx="5599545" cy="539715"/>
            <a:chOff x="1772228" y="1285894"/>
            <a:chExt cx="5599545" cy="539715"/>
          </a:xfrm>
          <a:solidFill>
            <a:srgbClr val="E9E2D6"/>
          </a:solidFill>
        </p:grpSpPr>
        <p:sp>
          <p:nvSpPr>
            <p:cNvPr id="10" name="Rectangle 9"/>
            <p:cNvSpPr/>
            <p:nvPr/>
          </p:nvSpPr>
          <p:spPr>
            <a:xfrm>
              <a:off x="1772228" y="1285894"/>
              <a:ext cx="5599545" cy="53971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2342444" y="1368778"/>
              <a:ext cx="4459112" cy="400110"/>
            </a:xfrm>
            <a:prstGeom prst="rect">
              <a:avLst/>
            </a:prstGeom>
            <a:noFill/>
          </p:spPr>
          <p:txBody>
            <a:bodyPr wrap="square" rtlCol="0">
              <a:spAutoFit/>
            </a:bodyPr>
            <a:lstStyle/>
            <a:p>
              <a:pPr algn="ctr"/>
              <a:r>
                <a:rPr lang="en-US" sz="2000" dirty="0">
                  <a:solidFill>
                    <a:srgbClr val="354938"/>
                  </a:solidFill>
                  <a:latin typeface="Roboto Slab Bold"/>
                  <a:cs typeface="Roboto Slab Bold"/>
                </a:rPr>
                <a:t>ZERO TECHIES AT STARTUP</a:t>
              </a:r>
            </a:p>
          </p:txBody>
        </p:sp>
      </p:grpSp>
      <p:grpSp>
        <p:nvGrpSpPr>
          <p:cNvPr id="14" name="Group 13"/>
          <p:cNvGrpSpPr/>
          <p:nvPr/>
        </p:nvGrpSpPr>
        <p:grpSpPr>
          <a:xfrm>
            <a:off x="1772228" y="2047893"/>
            <a:ext cx="5599545" cy="539715"/>
            <a:chOff x="1772228" y="1285894"/>
            <a:chExt cx="5599545" cy="539715"/>
          </a:xfrm>
        </p:grpSpPr>
        <p:sp>
          <p:nvSpPr>
            <p:cNvPr id="15" name="Rectangle 14"/>
            <p:cNvSpPr/>
            <p:nvPr/>
          </p:nvSpPr>
          <p:spPr>
            <a:xfrm>
              <a:off x="1772228" y="1285894"/>
              <a:ext cx="5599545" cy="539715"/>
            </a:xfrm>
            <a:prstGeom prst="rect">
              <a:avLst/>
            </a:prstGeom>
            <a:solidFill>
              <a:srgbClr val="E9E2D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342444" y="1368778"/>
              <a:ext cx="4459112" cy="400110"/>
            </a:xfrm>
            <a:prstGeom prst="rect">
              <a:avLst/>
            </a:prstGeom>
            <a:noFill/>
          </p:spPr>
          <p:txBody>
            <a:bodyPr wrap="square" rtlCol="0">
              <a:spAutoFit/>
            </a:bodyPr>
            <a:lstStyle/>
            <a:p>
              <a:pPr algn="ctr"/>
              <a:r>
                <a:rPr lang="en-US" sz="2000" dirty="0">
                  <a:solidFill>
                    <a:srgbClr val="354938"/>
                  </a:solidFill>
                  <a:latin typeface="Roboto Slab Bold"/>
                  <a:cs typeface="Roboto Slab Bold"/>
                </a:rPr>
                <a:t>VOLUNTEER TECHIES, 2003 - NOW</a:t>
              </a:r>
            </a:p>
          </p:txBody>
        </p:sp>
      </p:grpSp>
      <p:grpSp>
        <p:nvGrpSpPr>
          <p:cNvPr id="17" name="Group 16"/>
          <p:cNvGrpSpPr/>
          <p:nvPr/>
        </p:nvGrpSpPr>
        <p:grpSpPr>
          <a:xfrm>
            <a:off x="1772224" y="2794019"/>
            <a:ext cx="5599545" cy="539715"/>
            <a:chOff x="1772228" y="1285894"/>
            <a:chExt cx="5599545" cy="539715"/>
          </a:xfrm>
          <a:solidFill>
            <a:srgbClr val="E9E2D6"/>
          </a:solidFill>
        </p:grpSpPr>
        <p:sp>
          <p:nvSpPr>
            <p:cNvPr id="18" name="Rectangle 17"/>
            <p:cNvSpPr/>
            <p:nvPr/>
          </p:nvSpPr>
          <p:spPr>
            <a:xfrm>
              <a:off x="1772228" y="1285894"/>
              <a:ext cx="5599545" cy="53971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p:cNvSpPr txBox="1"/>
            <p:nvPr/>
          </p:nvSpPr>
          <p:spPr>
            <a:xfrm>
              <a:off x="1919111" y="1368778"/>
              <a:ext cx="5305778" cy="400110"/>
            </a:xfrm>
            <a:prstGeom prst="rect">
              <a:avLst/>
            </a:prstGeom>
            <a:noFill/>
          </p:spPr>
          <p:txBody>
            <a:bodyPr wrap="square" rtlCol="0">
              <a:spAutoFit/>
            </a:bodyPr>
            <a:lstStyle/>
            <a:p>
              <a:pPr algn="ctr"/>
              <a:r>
                <a:rPr lang="en-US" sz="2000" dirty="0">
                  <a:solidFill>
                    <a:srgbClr val="354938"/>
                  </a:solidFill>
                  <a:latin typeface="Roboto Slab Bold"/>
                  <a:cs typeface="Roboto Slab Bold"/>
                </a:rPr>
                <a:t>PART-TIME ENGINEER ON STAFF (2007)</a:t>
              </a:r>
            </a:p>
          </p:txBody>
        </p:sp>
      </p:grpSp>
      <p:grpSp>
        <p:nvGrpSpPr>
          <p:cNvPr id="20" name="Group 19"/>
          <p:cNvGrpSpPr/>
          <p:nvPr/>
        </p:nvGrpSpPr>
        <p:grpSpPr>
          <a:xfrm>
            <a:off x="1772228" y="3533833"/>
            <a:ext cx="5599545" cy="539715"/>
            <a:chOff x="1772228" y="1285894"/>
            <a:chExt cx="5599545" cy="539715"/>
          </a:xfrm>
          <a:solidFill>
            <a:srgbClr val="E9E2D6"/>
          </a:solidFill>
        </p:grpSpPr>
        <p:sp>
          <p:nvSpPr>
            <p:cNvPr id="21" name="Rectangle 20"/>
            <p:cNvSpPr/>
            <p:nvPr/>
          </p:nvSpPr>
          <p:spPr>
            <a:xfrm>
              <a:off x="1772228" y="1285894"/>
              <a:ext cx="5599545" cy="53971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p:cNvSpPr txBox="1"/>
            <p:nvPr/>
          </p:nvSpPr>
          <p:spPr>
            <a:xfrm>
              <a:off x="1919111" y="1368778"/>
              <a:ext cx="5305778" cy="400110"/>
            </a:xfrm>
            <a:prstGeom prst="rect">
              <a:avLst/>
            </a:prstGeom>
            <a:noFill/>
          </p:spPr>
          <p:txBody>
            <a:bodyPr wrap="square" rtlCol="0">
              <a:spAutoFit/>
            </a:bodyPr>
            <a:lstStyle/>
            <a:p>
              <a:pPr algn="ctr"/>
              <a:r>
                <a:rPr lang="en-US" sz="2000" dirty="0">
                  <a:solidFill>
                    <a:srgbClr val="354938"/>
                  </a:solidFill>
                  <a:latin typeface="Roboto Slab Bold"/>
                  <a:cs typeface="Roboto Slab Bold"/>
                </a:rPr>
                <a:t>ONE FULL-TIMER AS OF 2008!</a:t>
              </a:r>
            </a:p>
          </p:txBody>
        </p:sp>
      </p:grpSp>
      <p:grpSp>
        <p:nvGrpSpPr>
          <p:cNvPr id="23" name="Group 22"/>
          <p:cNvGrpSpPr/>
          <p:nvPr/>
        </p:nvGrpSpPr>
        <p:grpSpPr>
          <a:xfrm>
            <a:off x="1760676" y="4305969"/>
            <a:ext cx="5599545" cy="539715"/>
            <a:chOff x="1772228" y="1285894"/>
            <a:chExt cx="5599545" cy="539715"/>
          </a:xfrm>
        </p:grpSpPr>
        <p:sp>
          <p:nvSpPr>
            <p:cNvPr id="24" name="Rectangle 23"/>
            <p:cNvSpPr/>
            <p:nvPr/>
          </p:nvSpPr>
          <p:spPr>
            <a:xfrm>
              <a:off x="1772228" y="1285894"/>
              <a:ext cx="5599545" cy="539715"/>
            </a:xfrm>
            <a:prstGeom prst="rect">
              <a:avLst/>
            </a:prstGeom>
            <a:solidFill>
              <a:srgbClr val="E9E2D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p:cNvSpPr txBox="1"/>
            <p:nvPr/>
          </p:nvSpPr>
          <p:spPr>
            <a:xfrm>
              <a:off x="1919111" y="1368778"/>
              <a:ext cx="5305778" cy="400110"/>
            </a:xfrm>
            <a:prstGeom prst="rect">
              <a:avLst/>
            </a:prstGeom>
            <a:noFill/>
          </p:spPr>
          <p:txBody>
            <a:bodyPr wrap="square" rtlCol="0">
              <a:spAutoFit/>
            </a:bodyPr>
            <a:lstStyle/>
            <a:p>
              <a:pPr algn="ctr"/>
              <a:r>
                <a:rPr lang="en-US" sz="2000" dirty="0">
                  <a:solidFill>
                    <a:srgbClr val="354938"/>
                  </a:solidFill>
                  <a:latin typeface="Roboto Slab Bold"/>
                  <a:cs typeface="Roboto Slab Bold"/>
                </a:rPr>
                <a:t>OPEN SOURCE SOFTWARE</a:t>
              </a:r>
            </a:p>
          </p:txBody>
        </p:sp>
      </p:grpSp>
    </p:spTree>
    <p:extLst>
      <p:ext uri="{BB962C8B-B14F-4D97-AF65-F5344CB8AC3E}">
        <p14:creationId xmlns:p14="http://schemas.microsoft.com/office/powerpoint/2010/main" val="11355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6331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E2D6"/>
        </a:solidFill>
        <a:effectLst/>
      </p:bgPr>
    </p:bg>
    <p:spTree>
      <p:nvGrpSpPr>
        <p:cNvPr id="1" name=""/>
        <p:cNvGrpSpPr/>
        <p:nvPr/>
      </p:nvGrpSpPr>
      <p:grpSpPr>
        <a:xfrm>
          <a:off x="0" y="0"/>
          <a:ext cx="0" cy="0"/>
          <a:chOff x="0" y="0"/>
          <a:chExt cx="0" cy="0"/>
        </a:xfrm>
      </p:grpSpPr>
      <p:pic>
        <p:nvPicPr>
          <p:cNvPr id="2" name="Picture 1" descr="slide-20-screen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999" y="429840"/>
            <a:ext cx="6350002" cy="4537820"/>
          </a:xfrm>
          <a:prstGeom prst="rect">
            <a:avLst/>
          </a:prstGeom>
        </p:spPr>
      </p:pic>
    </p:spTree>
    <p:extLst>
      <p:ext uri="{BB962C8B-B14F-4D97-AF65-F5344CB8AC3E}">
        <p14:creationId xmlns:p14="http://schemas.microsoft.com/office/powerpoint/2010/main" val="222406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5125" y="4048125"/>
            <a:ext cx="5873750" cy="646331"/>
          </a:xfrm>
          <a:prstGeom prst="rect">
            <a:avLst/>
          </a:prstGeom>
          <a:noFill/>
        </p:spPr>
        <p:txBody>
          <a:bodyPr wrap="square" rtlCol="0">
            <a:spAutoFit/>
          </a:bodyPr>
          <a:lstStyle/>
          <a:p>
            <a:pPr marL="0" lvl="4" algn="ctr"/>
            <a:r>
              <a:rPr lang="en-US" dirty="0">
                <a:solidFill>
                  <a:srgbClr val="354938"/>
                </a:solidFill>
                <a:latin typeface="Roboto Slab Bold"/>
                <a:cs typeface="Roboto Slab Bold"/>
              </a:rPr>
              <a:t>(ABOUT 5,000 NEW MEMBERS A WEEK!)</a:t>
            </a:r>
          </a:p>
          <a:p>
            <a:endParaRPr lang="en-US" dirty="0">
              <a:solidFill>
                <a:srgbClr val="354938"/>
              </a:solidFill>
              <a:latin typeface="Roboto Slab Bold"/>
              <a:cs typeface="Roboto Slab Bold"/>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095" y="1132894"/>
            <a:ext cx="5563810" cy="2701325"/>
          </a:xfrm>
          <a:prstGeom prst="rect">
            <a:avLst/>
          </a:prstGeom>
        </p:spPr>
      </p:pic>
      <p:sp>
        <p:nvSpPr>
          <p:cNvPr id="5" name="TextBox 4"/>
          <p:cNvSpPr txBox="1"/>
          <p:nvPr/>
        </p:nvSpPr>
        <p:spPr>
          <a:xfrm>
            <a:off x="1635125" y="482559"/>
            <a:ext cx="5873750" cy="707886"/>
          </a:xfrm>
          <a:prstGeom prst="rect">
            <a:avLst/>
          </a:prstGeom>
          <a:noFill/>
        </p:spPr>
        <p:txBody>
          <a:bodyPr wrap="square" rtlCol="0">
            <a:spAutoFit/>
          </a:bodyPr>
          <a:lstStyle/>
          <a:p>
            <a:pPr marL="0" lvl="4" algn="ctr"/>
            <a:r>
              <a:rPr lang="en-US" sz="2000" b="1" spc="100" dirty="0">
                <a:solidFill>
                  <a:srgbClr val="354938"/>
                </a:solidFill>
                <a:latin typeface="Roboto Slab Bold"/>
                <a:cs typeface="Roboto Slab Bold"/>
              </a:rPr>
              <a:t>MEMBERSHIP GROWTH</a:t>
            </a:r>
          </a:p>
          <a:p>
            <a:endParaRPr lang="en-US" sz="2000" b="1" dirty="0">
              <a:solidFill>
                <a:srgbClr val="354938"/>
              </a:solidFill>
              <a:latin typeface="Roboto Slab Bold"/>
              <a:cs typeface="Roboto Slab Bold"/>
            </a:endParaRPr>
          </a:p>
        </p:txBody>
      </p:sp>
    </p:spTree>
    <p:extLst>
      <p:ext uri="{BB962C8B-B14F-4D97-AF65-F5344CB8AC3E}">
        <p14:creationId xmlns:p14="http://schemas.microsoft.com/office/powerpoint/2010/main" val="18984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635125" y="4048125"/>
            <a:ext cx="5873750" cy="677108"/>
          </a:xfrm>
          <a:prstGeom prst="rect">
            <a:avLst/>
          </a:prstGeom>
          <a:noFill/>
        </p:spPr>
        <p:txBody>
          <a:bodyPr wrap="square" rtlCol="0">
            <a:spAutoFit/>
          </a:bodyPr>
          <a:lstStyle/>
          <a:p>
            <a:pPr marL="0" lvl="4" algn="ctr"/>
            <a:r>
              <a:rPr lang="en-US" sz="2000" dirty="0">
                <a:solidFill>
                  <a:srgbClr val="2EA727"/>
                </a:solidFill>
                <a:latin typeface="Roboto Slab Bold"/>
                <a:cs typeface="Roboto Slab Bold"/>
              </a:rPr>
              <a:t>More than 1,000 tons / 32k items gifted daily!</a:t>
            </a:r>
          </a:p>
          <a:p>
            <a:endParaRPr lang="en-US" dirty="0"/>
          </a:p>
        </p:txBody>
      </p:sp>
      <p:sp>
        <p:nvSpPr>
          <p:cNvPr id="4" name="Rectangle 8"/>
          <p:cNvSpPr>
            <a:spLocks noChangeArrowheads="1"/>
          </p:cNvSpPr>
          <p:nvPr/>
        </p:nvSpPr>
        <p:spPr bwMode="auto">
          <a:xfrm>
            <a:off x="1143000" y="1144055"/>
            <a:ext cx="6858000" cy="31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5401" tIns="62700" rIns="125401" bIns="62700">
            <a:spAutoFit/>
          </a:bodyPr>
          <a:lstStyle/>
          <a:p>
            <a:pPr algn="ctr"/>
            <a:r>
              <a:rPr lang="en-US" sz="1200" dirty="0" err="1">
                <a:solidFill>
                  <a:srgbClr val="354938"/>
                </a:solidFill>
                <a:latin typeface="Roboto Slab Bold"/>
                <a:cs typeface="Roboto Slab Bold"/>
              </a:rPr>
              <a:t>Freecycle</a:t>
            </a:r>
            <a:r>
              <a:rPr lang="en-US" sz="1200" dirty="0">
                <a:solidFill>
                  <a:srgbClr val="354938"/>
                </a:solidFill>
                <a:latin typeface="Roboto Slab Bold"/>
                <a:cs typeface="Roboto Slab Bold"/>
              </a:rPr>
              <a:t> Waste Diversion [Tons/Day]</a:t>
            </a:r>
          </a:p>
        </p:txBody>
      </p:sp>
    </p:spTree>
    <p:extLst>
      <p:ext uri="{BB962C8B-B14F-4D97-AF65-F5344CB8AC3E}">
        <p14:creationId xmlns:p14="http://schemas.microsoft.com/office/powerpoint/2010/main" val="309024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6-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117601" y="4048125"/>
            <a:ext cx="6908799" cy="615553"/>
          </a:xfrm>
          <a:prstGeom prst="rect">
            <a:avLst/>
          </a:prstGeom>
          <a:noFill/>
        </p:spPr>
        <p:txBody>
          <a:bodyPr wrap="square" rtlCol="0">
            <a:spAutoFit/>
          </a:bodyPr>
          <a:lstStyle/>
          <a:p>
            <a:pPr marL="0" lvl="4" algn="ctr"/>
            <a:r>
              <a:rPr lang="en-US" sz="1600" dirty="0">
                <a:solidFill>
                  <a:schemeClr val="bg2"/>
                </a:solidFill>
                <a:latin typeface="Roboto Slab Bold"/>
                <a:cs typeface="Roboto Slab Bold"/>
              </a:rPr>
              <a:t>Currently at about 8,000 - 12,000 posts / day on </a:t>
            </a:r>
            <a:r>
              <a:rPr lang="en-US" sz="1600" dirty="0" err="1">
                <a:solidFill>
                  <a:schemeClr val="bg2"/>
                </a:solidFill>
                <a:latin typeface="Roboto Slab Bold"/>
                <a:cs typeface="Roboto Slab Bold"/>
              </a:rPr>
              <a:t>Freecycle.org</a:t>
            </a:r>
            <a:endParaRPr lang="en-US" sz="1600" dirty="0">
              <a:solidFill>
                <a:schemeClr val="bg2"/>
              </a:solidFill>
              <a:latin typeface="Roboto Slab Bold"/>
              <a:cs typeface="Roboto Slab Bold"/>
            </a:endParaRPr>
          </a:p>
          <a:p>
            <a:endParaRPr lang="en-US" dirty="0"/>
          </a:p>
        </p:txBody>
      </p:sp>
    </p:spTree>
    <p:extLst>
      <p:ext uri="{BB962C8B-B14F-4D97-AF65-F5344CB8AC3E}">
        <p14:creationId xmlns:p14="http://schemas.microsoft.com/office/powerpoint/2010/main" val="270532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REECYCLE.org web sta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732" y="260840"/>
            <a:ext cx="3274537" cy="177804"/>
          </a:xfrm>
          <a:prstGeom prst="rect">
            <a:avLst/>
          </a:prstGeom>
        </p:spPr>
      </p:pic>
      <p:grpSp>
        <p:nvGrpSpPr>
          <p:cNvPr id="16" name="Group 15"/>
          <p:cNvGrpSpPr/>
          <p:nvPr/>
        </p:nvGrpSpPr>
        <p:grpSpPr>
          <a:xfrm>
            <a:off x="3357448" y="703727"/>
            <a:ext cx="2429104" cy="1232369"/>
            <a:chOff x="3357448" y="703727"/>
            <a:chExt cx="2429104" cy="1232369"/>
          </a:xfrm>
        </p:grpSpPr>
        <p:sp>
          <p:nvSpPr>
            <p:cNvPr id="3" name="TextBox 2"/>
            <p:cNvSpPr txBox="1"/>
            <p:nvPr/>
          </p:nvSpPr>
          <p:spPr>
            <a:xfrm>
              <a:off x="3357448" y="1197432"/>
              <a:ext cx="2429104" cy="738664"/>
            </a:xfrm>
            <a:prstGeom prst="rect">
              <a:avLst/>
            </a:prstGeom>
            <a:noFill/>
          </p:spPr>
          <p:txBody>
            <a:bodyPr wrap="square" rtlCol="0">
              <a:spAutoFit/>
            </a:bodyPr>
            <a:lstStyle/>
            <a:p>
              <a:pPr algn="ctr"/>
              <a:r>
                <a:rPr lang="en-US" sz="3000" dirty="0">
                  <a:latin typeface="Roboto Slab Bold"/>
                  <a:cs typeface="Roboto Slab Bold"/>
                </a:rPr>
                <a:t>1 MILLION</a:t>
              </a:r>
            </a:p>
            <a:p>
              <a:pPr algn="ctr"/>
              <a:r>
                <a:rPr lang="en-US" sz="1200" spc="-50" dirty="0">
                  <a:solidFill>
                    <a:srgbClr val="2EA727"/>
                  </a:solidFill>
                  <a:latin typeface="Roboto Slab Bold"/>
                  <a:cs typeface="Roboto Slab Bold"/>
                </a:rPr>
                <a:t>UNIQUE SITE VISITORS / MO.</a:t>
              </a:r>
            </a:p>
          </p:txBody>
        </p:sp>
        <p:pic>
          <p:nvPicPr>
            <p:cNvPr id="13" name="Picture 12" descr="US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9907" y="703727"/>
              <a:ext cx="1124186" cy="624548"/>
            </a:xfrm>
            <a:prstGeom prst="rect">
              <a:avLst/>
            </a:prstGeom>
          </p:spPr>
        </p:pic>
      </p:grpSp>
      <p:grpSp>
        <p:nvGrpSpPr>
          <p:cNvPr id="17" name="Group 16"/>
          <p:cNvGrpSpPr/>
          <p:nvPr/>
        </p:nvGrpSpPr>
        <p:grpSpPr>
          <a:xfrm>
            <a:off x="3357448" y="2118871"/>
            <a:ext cx="2429104" cy="1244463"/>
            <a:chOff x="3357448" y="2118871"/>
            <a:chExt cx="2429104" cy="1244463"/>
          </a:xfrm>
        </p:grpSpPr>
        <p:sp>
          <p:nvSpPr>
            <p:cNvPr id="11" name="TextBox 10"/>
            <p:cNvSpPr txBox="1"/>
            <p:nvPr/>
          </p:nvSpPr>
          <p:spPr>
            <a:xfrm>
              <a:off x="3357448" y="2624670"/>
              <a:ext cx="2429104" cy="738664"/>
            </a:xfrm>
            <a:prstGeom prst="rect">
              <a:avLst/>
            </a:prstGeom>
            <a:noFill/>
          </p:spPr>
          <p:txBody>
            <a:bodyPr wrap="square" rtlCol="0">
              <a:spAutoFit/>
            </a:bodyPr>
            <a:lstStyle/>
            <a:p>
              <a:pPr algn="ctr"/>
              <a:r>
                <a:rPr lang="en-US" sz="3000" dirty="0">
                  <a:latin typeface="Roboto Slab Bold"/>
                  <a:cs typeface="Roboto Slab Bold"/>
                </a:rPr>
                <a:t>2.6 MILLION</a:t>
              </a:r>
            </a:p>
            <a:p>
              <a:pPr algn="ctr"/>
              <a:r>
                <a:rPr lang="en-US" sz="1200" spc="-50" dirty="0">
                  <a:solidFill>
                    <a:srgbClr val="2EA727"/>
                  </a:solidFill>
                  <a:latin typeface="Roboto Slab Bold"/>
                  <a:cs typeface="Roboto Slab Bold"/>
                </a:rPr>
                <a:t>SESSIONS / MO.</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907" y="2118871"/>
              <a:ext cx="1124186" cy="624547"/>
            </a:xfrm>
            <a:prstGeom prst="rect">
              <a:avLst/>
            </a:prstGeom>
          </p:spPr>
        </p:pic>
      </p:grpSp>
      <p:grpSp>
        <p:nvGrpSpPr>
          <p:cNvPr id="18" name="Group 17"/>
          <p:cNvGrpSpPr/>
          <p:nvPr/>
        </p:nvGrpSpPr>
        <p:grpSpPr>
          <a:xfrm>
            <a:off x="2842381" y="3512025"/>
            <a:ext cx="3459238" cy="1218072"/>
            <a:chOff x="2842381" y="3512025"/>
            <a:chExt cx="3459238" cy="1218072"/>
          </a:xfrm>
        </p:grpSpPr>
        <p:sp>
          <p:nvSpPr>
            <p:cNvPr id="12" name="TextBox 11"/>
            <p:cNvSpPr txBox="1"/>
            <p:nvPr/>
          </p:nvSpPr>
          <p:spPr>
            <a:xfrm>
              <a:off x="2842381" y="3991433"/>
              <a:ext cx="3459238" cy="738664"/>
            </a:xfrm>
            <a:prstGeom prst="rect">
              <a:avLst/>
            </a:prstGeom>
            <a:noFill/>
          </p:spPr>
          <p:txBody>
            <a:bodyPr wrap="square" rtlCol="0">
              <a:spAutoFit/>
            </a:bodyPr>
            <a:lstStyle/>
            <a:p>
              <a:pPr algn="ctr"/>
              <a:r>
                <a:rPr lang="en-US" sz="3000" dirty="0">
                  <a:latin typeface="Roboto Slab Bold"/>
                  <a:cs typeface="Roboto Slab Bold"/>
                </a:rPr>
                <a:t>20-22 MILLION</a:t>
              </a:r>
            </a:p>
            <a:p>
              <a:pPr algn="ctr"/>
              <a:r>
                <a:rPr lang="en-US" sz="1200" spc="-50" dirty="0">
                  <a:solidFill>
                    <a:srgbClr val="2EA727"/>
                  </a:solidFill>
                  <a:latin typeface="Roboto Slab Bold"/>
                  <a:cs typeface="Roboto Slab Bold"/>
                </a:rPr>
                <a:t>PAGEVIEWS / MO.</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9907" y="3512025"/>
              <a:ext cx="1124186" cy="624547"/>
            </a:xfrm>
            <a:prstGeom prst="rect">
              <a:avLst/>
            </a:prstGeom>
          </p:spPr>
        </p:pic>
      </p:grpSp>
    </p:spTree>
    <p:extLst>
      <p:ext uri="{BB962C8B-B14F-4D97-AF65-F5344CB8AC3E}">
        <p14:creationId xmlns:p14="http://schemas.microsoft.com/office/powerpoint/2010/main" val="260030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 fill="hold"/>
                                        <p:tgtEl>
                                          <p:spTgt spid="16"/>
                                        </p:tgtEl>
                                        <p:attrNameLst>
                                          <p:attrName>ppt_w</p:attrName>
                                        </p:attrNameLst>
                                      </p:cBhvr>
                                      <p:tavLst>
                                        <p:tav tm="0">
                                          <p:val>
                                            <p:fltVal val="0"/>
                                          </p:val>
                                        </p:tav>
                                        <p:tav tm="100000">
                                          <p:val>
                                            <p:strVal val="#ppt_w"/>
                                          </p:val>
                                        </p:tav>
                                      </p:tavLst>
                                    </p:anim>
                                    <p:anim calcmode="lin" valueType="num">
                                      <p:cBhvr>
                                        <p:cTn id="8" dur="300" fill="hold"/>
                                        <p:tgtEl>
                                          <p:spTgt spid="16"/>
                                        </p:tgtEl>
                                        <p:attrNameLst>
                                          <p:attrName>ppt_h</p:attrName>
                                        </p:attrNameLst>
                                      </p:cBhvr>
                                      <p:tavLst>
                                        <p:tav tm="0">
                                          <p:val>
                                            <p:fltVal val="0"/>
                                          </p:val>
                                        </p:tav>
                                        <p:tav tm="100000">
                                          <p:val>
                                            <p:strVal val="#ppt_h"/>
                                          </p:val>
                                        </p:tav>
                                      </p:tavLst>
                                    </p:anim>
                                    <p:animEffect transition="in" filter="fade">
                                      <p:cBhvr>
                                        <p:cTn id="9" dur="3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310" fill="hold"/>
                                        <p:tgtEl>
                                          <p:spTgt spid="17"/>
                                        </p:tgtEl>
                                        <p:attrNameLst>
                                          <p:attrName>ppt_w</p:attrName>
                                        </p:attrNameLst>
                                      </p:cBhvr>
                                      <p:tavLst>
                                        <p:tav tm="0">
                                          <p:val>
                                            <p:fltVal val="0"/>
                                          </p:val>
                                        </p:tav>
                                        <p:tav tm="100000">
                                          <p:val>
                                            <p:strVal val="#ppt_w"/>
                                          </p:val>
                                        </p:tav>
                                      </p:tavLst>
                                    </p:anim>
                                    <p:anim calcmode="lin" valueType="num">
                                      <p:cBhvr>
                                        <p:cTn id="15" dur="310" fill="hold"/>
                                        <p:tgtEl>
                                          <p:spTgt spid="17"/>
                                        </p:tgtEl>
                                        <p:attrNameLst>
                                          <p:attrName>ppt_h</p:attrName>
                                        </p:attrNameLst>
                                      </p:cBhvr>
                                      <p:tavLst>
                                        <p:tav tm="0">
                                          <p:val>
                                            <p:fltVal val="0"/>
                                          </p:val>
                                        </p:tav>
                                        <p:tav tm="100000">
                                          <p:val>
                                            <p:strVal val="#ppt_h"/>
                                          </p:val>
                                        </p:tav>
                                      </p:tavLst>
                                    </p:anim>
                                    <p:animEffect transition="in" filter="fade">
                                      <p:cBhvr>
                                        <p:cTn id="16" dur="31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300" fill="hold"/>
                                        <p:tgtEl>
                                          <p:spTgt spid="18"/>
                                        </p:tgtEl>
                                        <p:attrNameLst>
                                          <p:attrName>ppt_w</p:attrName>
                                        </p:attrNameLst>
                                      </p:cBhvr>
                                      <p:tavLst>
                                        <p:tav tm="0">
                                          <p:val>
                                            <p:fltVal val="0"/>
                                          </p:val>
                                        </p:tav>
                                        <p:tav tm="100000">
                                          <p:val>
                                            <p:strVal val="#ppt_w"/>
                                          </p:val>
                                        </p:tav>
                                      </p:tavLst>
                                    </p:anim>
                                    <p:anim calcmode="lin" valueType="num">
                                      <p:cBhvr>
                                        <p:cTn id="22" dur="300" fill="hold"/>
                                        <p:tgtEl>
                                          <p:spTgt spid="18"/>
                                        </p:tgtEl>
                                        <p:attrNameLst>
                                          <p:attrName>ppt_h</p:attrName>
                                        </p:attrNameLst>
                                      </p:cBhvr>
                                      <p:tavLst>
                                        <p:tav tm="0">
                                          <p:val>
                                            <p:fltVal val="0"/>
                                          </p:val>
                                        </p:tav>
                                        <p:tav tm="100000">
                                          <p:val>
                                            <p:strVal val="#ppt_h"/>
                                          </p:val>
                                        </p:tav>
                                      </p:tavLst>
                                    </p:anim>
                                    <p:animEffect transition="in" filter="fade">
                                      <p:cBhvr>
                                        <p:cTn id="23"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53246" y="2859405"/>
            <a:ext cx="5873750" cy="369332"/>
          </a:xfrm>
          <a:prstGeom prst="rect">
            <a:avLst/>
          </a:prstGeom>
          <a:noFill/>
        </p:spPr>
        <p:txBody>
          <a:bodyPr wrap="square" rtlCol="0">
            <a:spAutoFit/>
          </a:bodyPr>
          <a:lstStyle/>
          <a:p>
            <a:pPr marL="0" lvl="4" algn="ctr"/>
            <a:r>
              <a:rPr lang="en-US" dirty="0">
                <a:solidFill>
                  <a:srgbClr val="354938"/>
                </a:solidFill>
                <a:latin typeface="Roboto Slab Bold"/>
                <a:cs typeface="Roboto Slab Bold"/>
                <a:hlinkClick r:id="rId3"/>
              </a:rPr>
              <a:t> Click here for Alpha Site Portal</a:t>
            </a:r>
            <a:endParaRPr lang="en-US" dirty="0">
              <a:solidFill>
                <a:srgbClr val="354938"/>
              </a:solidFill>
              <a:latin typeface="Roboto Slab Bold"/>
              <a:cs typeface="Roboto Slab Bold"/>
            </a:endParaRPr>
          </a:p>
        </p:txBody>
      </p:sp>
      <p:sp>
        <p:nvSpPr>
          <p:cNvPr id="5" name="TextBox 4"/>
          <p:cNvSpPr txBox="1"/>
          <p:nvPr/>
        </p:nvSpPr>
        <p:spPr>
          <a:xfrm>
            <a:off x="1635124" y="482559"/>
            <a:ext cx="6309995" cy="1592744"/>
          </a:xfrm>
          <a:prstGeom prst="rect">
            <a:avLst/>
          </a:prstGeom>
          <a:noFill/>
        </p:spPr>
        <p:txBody>
          <a:bodyPr wrap="square" rtlCol="0">
            <a:spAutoFit/>
          </a:bodyPr>
          <a:lstStyle/>
          <a:p>
            <a:pPr marL="0" lvl="4" algn="ctr"/>
            <a:r>
              <a:rPr lang="en-US" sz="3250" b="1" spc="100" dirty="0">
                <a:solidFill>
                  <a:srgbClr val="354938"/>
                </a:solidFill>
                <a:latin typeface="Roboto Slab Bold"/>
                <a:cs typeface="Roboto Slab Bold"/>
              </a:rPr>
              <a:t>The Future:</a:t>
            </a:r>
          </a:p>
          <a:p>
            <a:pPr marL="0" lvl="4" algn="ctr"/>
            <a:endParaRPr lang="en-US" sz="3250" b="1" spc="100" dirty="0">
              <a:solidFill>
                <a:srgbClr val="354938"/>
              </a:solidFill>
              <a:latin typeface="Roboto Slab Bold"/>
              <a:cs typeface="Roboto Slab Bold"/>
            </a:endParaRPr>
          </a:p>
          <a:p>
            <a:pPr marL="0" lvl="4" algn="ctr"/>
            <a:r>
              <a:rPr lang="en-US" sz="3250" b="1" spc="100" dirty="0">
                <a:solidFill>
                  <a:srgbClr val="354938"/>
                </a:solidFill>
                <a:latin typeface="Roboto Slab Bold"/>
                <a:cs typeface="Roboto Slab Bold"/>
              </a:rPr>
              <a:t> Beta Site / Friends Circles</a:t>
            </a:r>
            <a:endParaRPr lang="en-US" sz="3250" b="1" dirty="0">
              <a:solidFill>
                <a:srgbClr val="354938"/>
              </a:solidFill>
              <a:latin typeface="Roboto Slab Bold"/>
              <a:cs typeface="Roboto Slab Bold"/>
            </a:endParaRPr>
          </a:p>
        </p:txBody>
      </p:sp>
    </p:spTree>
    <p:extLst>
      <p:ext uri="{BB962C8B-B14F-4D97-AF65-F5344CB8AC3E}">
        <p14:creationId xmlns:p14="http://schemas.microsoft.com/office/powerpoint/2010/main" val="341809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5B6E38-C5BD-504C-9311-06E0B65054C6}"/>
              </a:ext>
            </a:extLst>
          </p:cNvPr>
          <p:cNvPicPr>
            <a:picLocks noChangeAspect="1"/>
          </p:cNvPicPr>
          <p:nvPr/>
        </p:nvPicPr>
        <p:blipFill>
          <a:blip r:embed="rId3"/>
          <a:stretch>
            <a:fillRect/>
          </a:stretch>
        </p:blipFill>
        <p:spPr>
          <a:xfrm>
            <a:off x="2280804" y="0"/>
            <a:ext cx="4582391" cy="5143500"/>
          </a:xfrm>
          <a:prstGeom prst="rect">
            <a:avLst/>
          </a:prstGeom>
        </p:spPr>
      </p:pic>
    </p:spTree>
    <p:extLst>
      <p:ext uri="{BB962C8B-B14F-4D97-AF65-F5344CB8AC3E}">
        <p14:creationId xmlns:p14="http://schemas.microsoft.com/office/powerpoint/2010/main" val="3372455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F5B188-7BEF-4E42-9639-B8A2641CFCBA}"/>
              </a:ext>
            </a:extLst>
          </p:cNvPr>
          <p:cNvPicPr>
            <a:picLocks noChangeAspect="1"/>
          </p:cNvPicPr>
          <p:nvPr/>
        </p:nvPicPr>
        <p:blipFill>
          <a:blip r:embed="rId3"/>
          <a:stretch>
            <a:fillRect/>
          </a:stretch>
        </p:blipFill>
        <p:spPr>
          <a:xfrm>
            <a:off x="1403911" y="0"/>
            <a:ext cx="5030140" cy="4963251"/>
          </a:xfrm>
          <a:prstGeom prst="rect">
            <a:avLst/>
          </a:prstGeom>
        </p:spPr>
      </p:pic>
    </p:spTree>
    <p:extLst>
      <p:ext uri="{BB962C8B-B14F-4D97-AF65-F5344CB8AC3E}">
        <p14:creationId xmlns:p14="http://schemas.microsoft.com/office/powerpoint/2010/main" val="4214010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1"/>
          <p:cNvSpPr txBox="1"/>
          <p:nvPr/>
        </p:nvSpPr>
        <p:spPr>
          <a:xfrm>
            <a:off x="617048" y="3235213"/>
            <a:ext cx="2896618" cy="710964"/>
          </a:xfrm>
          <a:prstGeom prst="rect">
            <a:avLst/>
          </a:prstGeom>
          <a:noFill/>
        </p:spPr>
        <p:txBody>
          <a:bodyPr wrap="square" rtlCol="0">
            <a:spAutoFit/>
          </a:bodyPr>
          <a:lstStyle/>
          <a:p>
            <a:r>
              <a:rPr lang="en-US" sz="1200" dirty="0">
                <a:solidFill>
                  <a:srgbClr val="354938"/>
                </a:solidFill>
                <a:latin typeface="Roboto Slab Bold"/>
                <a:cs typeface="Roboto Slab Bold"/>
              </a:rPr>
              <a:t>Over</a:t>
            </a:r>
            <a:r>
              <a:rPr lang="en-US" dirty="0">
                <a:solidFill>
                  <a:srgbClr val="354938"/>
                </a:solidFill>
                <a:latin typeface="Roboto Slab Bold"/>
                <a:cs typeface="Roboto Slab Bold"/>
              </a:rPr>
              <a:t> </a:t>
            </a:r>
            <a:r>
              <a:rPr lang="en-US" dirty="0">
                <a:solidFill>
                  <a:srgbClr val="354938"/>
                </a:solidFill>
                <a:latin typeface="Roboto Slab Regular"/>
                <a:cs typeface="Roboto Slab Regular"/>
              </a:rPr>
              <a:t>30,000,000</a:t>
            </a:r>
          </a:p>
          <a:p>
            <a:r>
              <a:rPr lang="en-US" sz="1400" dirty="0">
                <a:solidFill>
                  <a:srgbClr val="354938"/>
                </a:solidFill>
                <a:latin typeface="Roboto Slab Regular"/>
                <a:cs typeface="Roboto Slab Regular"/>
              </a:rPr>
              <a:t>Items gifted in the past 5 yrs</a:t>
            </a:r>
            <a:r>
              <a:rPr lang="en-US" dirty="0">
                <a:solidFill>
                  <a:srgbClr val="354938"/>
                </a:solidFill>
                <a:latin typeface="Roboto Slab Regular"/>
                <a:cs typeface="Roboto Slab Regular"/>
              </a:rPr>
              <a:t>.</a:t>
            </a:r>
          </a:p>
        </p:txBody>
      </p:sp>
      <p:sp>
        <p:nvSpPr>
          <p:cNvPr id="6" name="TextBox 5"/>
          <p:cNvSpPr txBox="1"/>
          <p:nvPr/>
        </p:nvSpPr>
        <p:spPr>
          <a:xfrm>
            <a:off x="2286121" y="1991736"/>
            <a:ext cx="981240" cy="276999"/>
          </a:xfrm>
          <a:prstGeom prst="rect">
            <a:avLst/>
          </a:prstGeom>
          <a:noFill/>
        </p:spPr>
        <p:txBody>
          <a:bodyPr wrap="square" rtlCol="0">
            <a:spAutoFit/>
          </a:bodyPr>
          <a:lstStyle/>
          <a:p>
            <a:pPr algn="ctr"/>
            <a:r>
              <a:rPr lang="en-US" sz="1200" dirty="0">
                <a:solidFill>
                  <a:schemeClr val="bg1"/>
                </a:solidFill>
                <a:latin typeface="Roboto Slab Bold"/>
                <a:cs typeface="Roboto Slab Bold"/>
              </a:rPr>
              <a:t>4,300,000 </a:t>
            </a:r>
          </a:p>
        </p:txBody>
      </p:sp>
      <p:sp>
        <p:nvSpPr>
          <p:cNvPr id="7" name="TextBox 6"/>
          <p:cNvSpPr txBox="1"/>
          <p:nvPr/>
        </p:nvSpPr>
        <p:spPr>
          <a:xfrm>
            <a:off x="2870261" y="1386945"/>
            <a:ext cx="981240"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388,000</a:t>
            </a:r>
          </a:p>
        </p:txBody>
      </p:sp>
      <p:sp>
        <p:nvSpPr>
          <p:cNvPr id="8" name="TextBox 7"/>
          <p:cNvSpPr txBox="1"/>
          <p:nvPr/>
        </p:nvSpPr>
        <p:spPr>
          <a:xfrm>
            <a:off x="4448866" y="1344394"/>
            <a:ext cx="981240"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3,400,000</a:t>
            </a:r>
          </a:p>
        </p:txBody>
      </p:sp>
      <p:sp>
        <p:nvSpPr>
          <p:cNvPr id="9" name="TextBox 8"/>
          <p:cNvSpPr txBox="1"/>
          <p:nvPr/>
        </p:nvSpPr>
        <p:spPr>
          <a:xfrm>
            <a:off x="4149495" y="2250128"/>
            <a:ext cx="981240"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36,500</a:t>
            </a:r>
          </a:p>
        </p:txBody>
      </p:sp>
      <p:sp>
        <p:nvSpPr>
          <p:cNvPr id="10" name="TextBox 9"/>
          <p:cNvSpPr txBox="1"/>
          <p:nvPr/>
        </p:nvSpPr>
        <p:spPr>
          <a:xfrm>
            <a:off x="5281810" y="2350903"/>
            <a:ext cx="837795"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10,250</a:t>
            </a:r>
          </a:p>
        </p:txBody>
      </p:sp>
      <p:sp>
        <p:nvSpPr>
          <p:cNvPr id="11" name="TextBox 10"/>
          <p:cNvSpPr txBox="1"/>
          <p:nvPr/>
        </p:nvSpPr>
        <p:spPr>
          <a:xfrm>
            <a:off x="6144769" y="1787101"/>
            <a:ext cx="981240"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4,170</a:t>
            </a:r>
          </a:p>
        </p:txBody>
      </p:sp>
      <p:sp>
        <p:nvSpPr>
          <p:cNvPr id="12" name="TextBox 11"/>
          <p:cNvSpPr txBox="1"/>
          <p:nvPr/>
        </p:nvSpPr>
        <p:spPr>
          <a:xfrm>
            <a:off x="4232162" y="3236064"/>
            <a:ext cx="981240"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7,000</a:t>
            </a:r>
          </a:p>
        </p:txBody>
      </p:sp>
      <p:sp>
        <p:nvSpPr>
          <p:cNvPr id="13" name="TextBox 12"/>
          <p:cNvSpPr txBox="1"/>
          <p:nvPr/>
        </p:nvSpPr>
        <p:spPr>
          <a:xfrm>
            <a:off x="6313575" y="3687629"/>
            <a:ext cx="981240"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452,000</a:t>
            </a:r>
          </a:p>
        </p:txBody>
      </p:sp>
      <p:sp>
        <p:nvSpPr>
          <p:cNvPr id="14" name="TextBox 13"/>
          <p:cNvSpPr txBox="1"/>
          <p:nvPr/>
        </p:nvSpPr>
        <p:spPr>
          <a:xfrm>
            <a:off x="6081674" y="2904934"/>
            <a:ext cx="837795"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10,000</a:t>
            </a:r>
          </a:p>
        </p:txBody>
      </p:sp>
      <p:sp>
        <p:nvSpPr>
          <p:cNvPr id="16" name="TextBox 15"/>
          <p:cNvSpPr txBox="1"/>
          <p:nvPr/>
        </p:nvSpPr>
        <p:spPr>
          <a:xfrm>
            <a:off x="7229562" y="2660225"/>
            <a:ext cx="981240"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1,310</a:t>
            </a:r>
          </a:p>
        </p:txBody>
      </p:sp>
      <p:sp>
        <p:nvSpPr>
          <p:cNvPr id="17" name="TextBox 16"/>
          <p:cNvSpPr txBox="1"/>
          <p:nvPr/>
        </p:nvSpPr>
        <p:spPr>
          <a:xfrm>
            <a:off x="7720182" y="3202196"/>
            <a:ext cx="981240" cy="276999"/>
          </a:xfrm>
          <a:prstGeom prst="rect">
            <a:avLst/>
          </a:prstGeom>
          <a:noFill/>
        </p:spPr>
        <p:txBody>
          <a:bodyPr wrap="square" rtlCol="0">
            <a:spAutoFit/>
          </a:bodyPr>
          <a:lstStyle/>
          <a:p>
            <a:pPr algn="ctr"/>
            <a:r>
              <a:rPr lang="en-US" sz="1200" dirty="0">
                <a:solidFill>
                  <a:schemeClr val="bg1">
                    <a:lumMod val="95000"/>
                  </a:schemeClr>
                </a:solidFill>
                <a:latin typeface="Roboto Slab Bold"/>
                <a:cs typeface="Roboto Slab Bold"/>
              </a:rPr>
              <a:t>35,000</a:t>
            </a:r>
          </a:p>
        </p:txBody>
      </p:sp>
    </p:spTree>
    <p:extLst>
      <p:ext uri="{BB962C8B-B14F-4D97-AF65-F5344CB8AC3E}">
        <p14:creationId xmlns:p14="http://schemas.microsoft.com/office/powerpoint/2010/main" val="249851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57616CB-617A-2A4C-869C-7B224D290A9E}"/>
              </a:ext>
            </a:extLst>
          </p:cNvPr>
          <p:cNvPicPr>
            <a:picLocks noChangeAspect="1"/>
          </p:cNvPicPr>
          <p:nvPr/>
        </p:nvPicPr>
        <p:blipFill>
          <a:blip r:embed="rId3"/>
          <a:stretch>
            <a:fillRect/>
          </a:stretch>
        </p:blipFill>
        <p:spPr>
          <a:xfrm>
            <a:off x="1521237" y="0"/>
            <a:ext cx="6101526" cy="5143500"/>
          </a:xfrm>
          <a:prstGeom prst="rect">
            <a:avLst/>
          </a:prstGeom>
        </p:spPr>
      </p:pic>
    </p:spTree>
    <p:extLst>
      <p:ext uri="{BB962C8B-B14F-4D97-AF65-F5344CB8AC3E}">
        <p14:creationId xmlns:p14="http://schemas.microsoft.com/office/powerpoint/2010/main" val="104397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BDDD28-CB89-5C46-90B7-92C7D2A8BE3C}"/>
              </a:ext>
            </a:extLst>
          </p:cNvPr>
          <p:cNvPicPr>
            <a:picLocks noChangeAspect="1"/>
          </p:cNvPicPr>
          <p:nvPr/>
        </p:nvPicPr>
        <p:blipFill>
          <a:blip r:embed="rId3"/>
          <a:stretch>
            <a:fillRect/>
          </a:stretch>
        </p:blipFill>
        <p:spPr>
          <a:xfrm>
            <a:off x="203902" y="0"/>
            <a:ext cx="8736196" cy="5143500"/>
          </a:xfrm>
          <a:prstGeom prst="rect">
            <a:avLst/>
          </a:prstGeom>
        </p:spPr>
      </p:pic>
    </p:spTree>
    <p:extLst>
      <p:ext uri="{BB962C8B-B14F-4D97-AF65-F5344CB8AC3E}">
        <p14:creationId xmlns:p14="http://schemas.microsoft.com/office/powerpoint/2010/main" val="2757006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EDA1518-30DE-454C-9B64-1EA06CD39387}"/>
              </a:ext>
            </a:extLst>
          </p:cNvPr>
          <p:cNvPicPr>
            <a:picLocks noChangeAspect="1"/>
          </p:cNvPicPr>
          <p:nvPr/>
        </p:nvPicPr>
        <p:blipFill>
          <a:blip r:embed="rId3"/>
          <a:stretch>
            <a:fillRect/>
          </a:stretch>
        </p:blipFill>
        <p:spPr>
          <a:xfrm>
            <a:off x="0" y="568360"/>
            <a:ext cx="9144000" cy="4006780"/>
          </a:xfrm>
          <a:prstGeom prst="rect">
            <a:avLst/>
          </a:prstGeom>
        </p:spPr>
      </p:pic>
    </p:spTree>
    <p:extLst>
      <p:ext uri="{BB962C8B-B14F-4D97-AF65-F5344CB8AC3E}">
        <p14:creationId xmlns:p14="http://schemas.microsoft.com/office/powerpoint/2010/main" val="4177683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2" cy="5143501"/>
          </a:xfrm>
          <a:prstGeom prst="rect">
            <a:avLst/>
          </a:prstGeom>
        </p:spPr>
      </p:pic>
    </p:spTree>
    <p:extLst>
      <p:ext uri="{BB962C8B-B14F-4D97-AF65-F5344CB8AC3E}">
        <p14:creationId xmlns:p14="http://schemas.microsoft.com/office/powerpoint/2010/main" val="295792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7645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1"/>
          <p:cNvSpPr txBox="1"/>
          <p:nvPr/>
        </p:nvSpPr>
        <p:spPr>
          <a:xfrm>
            <a:off x="822476" y="1536098"/>
            <a:ext cx="7547429" cy="369332"/>
          </a:xfrm>
          <a:prstGeom prst="rect">
            <a:avLst/>
          </a:prstGeom>
          <a:noFill/>
        </p:spPr>
        <p:txBody>
          <a:bodyPr wrap="square" rtlCol="0">
            <a:spAutoFit/>
          </a:bodyPr>
          <a:lstStyle/>
          <a:p>
            <a:pPr algn="ctr"/>
            <a:r>
              <a:rPr lang="en-US" dirty="0">
                <a:solidFill>
                  <a:srgbClr val="354938"/>
                </a:solidFill>
                <a:latin typeface="Roboto Slab Bold"/>
                <a:cs typeface="Roboto Slab Bold"/>
              </a:rPr>
              <a:t>gifting over 32,000 items every day - 1000 tons / day</a:t>
            </a:r>
          </a:p>
        </p:txBody>
      </p:sp>
      <p:sp>
        <p:nvSpPr>
          <p:cNvPr id="4" name="TextBox 3"/>
          <p:cNvSpPr txBox="1"/>
          <p:nvPr/>
        </p:nvSpPr>
        <p:spPr>
          <a:xfrm>
            <a:off x="2116668" y="2370670"/>
            <a:ext cx="4959046" cy="369332"/>
          </a:xfrm>
          <a:prstGeom prst="rect">
            <a:avLst/>
          </a:prstGeom>
          <a:noFill/>
        </p:spPr>
        <p:txBody>
          <a:bodyPr wrap="square" rtlCol="0">
            <a:spAutoFit/>
          </a:bodyPr>
          <a:lstStyle/>
          <a:p>
            <a:pPr algn="ctr"/>
            <a:r>
              <a:rPr lang="en-US" dirty="0">
                <a:solidFill>
                  <a:srgbClr val="354938"/>
                </a:solidFill>
                <a:latin typeface="Roboto Slab Bold"/>
                <a:cs typeface="Roboto Slab Bold"/>
              </a:rPr>
              <a:t>15 x Everest in the past year alone</a:t>
            </a:r>
          </a:p>
        </p:txBody>
      </p:sp>
      <p:sp>
        <p:nvSpPr>
          <p:cNvPr id="5" name="TextBox 4"/>
          <p:cNvSpPr txBox="1"/>
          <p:nvPr/>
        </p:nvSpPr>
        <p:spPr>
          <a:xfrm>
            <a:off x="2116668" y="3181051"/>
            <a:ext cx="4959046" cy="369332"/>
          </a:xfrm>
          <a:prstGeom prst="rect">
            <a:avLst/>
          </a:prstGeom>
          <a:noFill/>
        </p:spPr>
        <p:txBody>
          <a:bodyPr wrap="square" rtlCol="0">
            <a:spAutoFit/>
          </a:bodyPr>
          <a:lstStyle/>
          <a:p>
            <a:pPr algn="ctr"/>
            <a:r>
              <a:rPr lang="en-US" dirty="0" smtClean="0">
                <a:solidFill>
                  <a:srgbClr val="354938"/>
                </a:solidFill>
                <a:latin typeface="Roboto Slab Bold"/>
                <a:cs typeface="Roboto Slab Bold"/>
              </a:rPr>
              <a:t>One less landfill on the planet</a:t>
            </a:r>
            <a:endParaRPr lang="en-US" dirty="0">
              <a:solidFill>
                <a:srgbClr val="354938"/>
              </a:solidFill>
              <a:latin typeface="Roboto Slab Bold"/>
              <a:cs typeface="Roboto Slab Bold"/>
            </a:endParaRPr>
          </a:p>
        </p:txBody>
      </p:sp>
      <p:sp>
        <p:nvSpPr>
          <p:cNvPr id="6" name="TextBox 5"/>
          <p:cNvSpPr txBox="1"/>
          <p:nvPr/>
        </p:nvSpPr>
        <p:spPr>
          <a:xfrm>
            <a:off x="2116668" y="3967242"/>
            <a:ext cx="4959046" cy="369332"/>
          </a:xfrm>
          <a:prstGeom prst="rect">
            <a:avLst/>
          </a:prstGeom>
          <a:noFill/>
        </p:spPr>
        <p:txBody>
          <a:bodyPr wrap="square" rtlCol="0">
            <a:spAutoFit/>
          </a:bodyPr>
          <a:lstStyle/>
          <a:p>
            <a:pPr algn="ctr"/>
            <a:r>
              <a:rPr lang="en-US" dirty="0" smtClean="0">
                <a:solidFill>
                  <a:srgbClr val="354938"/>
                </a:solidFill>
                <a:latin typeface="Roboto Slab Bold"/>
                <a:cs typeface="Roboto Slab Bold"/>
              </a:rPr>
              <a:t>3,000 Volunteers</a:t>
            </a:r>
            <a:endParaRPr lang="en-US" dirty="0">
              <a:solidFill>
                <a:srgbClr val="354938"/>
              </a:solidFill>
              <a:latin typeface="Roboto Slab Bold"/>
              <a:cs typeface="Roboto Slab Bold"/>
            </a:endParaRPr>
          </a:p>
        </p:txBody>
      </p:sp>
    </p:spTree>
    <p:extLst>
      <p:ext uri="{BB962C8B-B14F-4D97-AF65-F5344CB8AC3E}">
        <p14:creationId xmlns:p14="http://schemas.microsoft.com/office/powerpoint/2010/main" val="18952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878" y="594736"/>
            <a:ext cx="6336482" cy="3769115"/>
          </a:xfrm>
          <a:prstGeom prst="rect">
            <a:avLst/>
          </a:prstGeom>
        </p:spPr>
      </p:pic>
    </p:spTree>
    <p:extLst>
      <p:ext uri="{BB962C8B-B14F-4D97-AF65-F5344CB8AC3E}">
        <p14:creationId xmlns:p14="http://schemas.microsoft.com/office/powerpoint/2010/main" val="3712874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lab-cons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054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E3F70A9E-17EC-8C40-B624-E862E78E4F88}"/>
              </a:ext>
            </a:extLst>
          </p:cNvPr>
          <p:cNvPicPr>
            <a:picLocks noChangeAspect="1"/>
          </p:cNvPicPr>
          <p:nvPr/>
        </p:nvPicPr>
        <p:blipFill>
          <a:blip r:embed="rId3"/>
          <a:stretch>
            <a:fillRect/>
          </a:stretch>
        </p:blipFill>
        <p:spPr>
          <a:xfrm>
            <a:off x="5539587" y="1860550"/>
            <a:ext cx="2463800" cy="711200"/>
          </a:xfrm>
          <a:prstGeom prst="rect">
            <a:avLst/>
          </a:prstGeom>
        </p:spPr>
      </p:pic>
      <p:pic>
        <p:nvPicPr>
          <p:cNvPr id="22" name="Picture 21">
            <a:extLst>
              <a:ext uri="{FF2B5EF4-FFF2-40B4-BE49-F238E27FC236}">
                <a16:creationId xmlns:a16="http://schemas.microsoft.com/office/drawing/2014/main" xmlns="" id="{EA4405B6-AF68-B64D-98A9-4E9A47A415F7}"/>
              </a:ext>
            </a:extLst>
          </p:cNvPr>
          <p:cNvPicPr>
            <a:picLocks noChangeAspect="1"/>
          </p:cNvPicPr>
          <p:nvPr/>
        </p:nvPicPr>
        <p:blipFill>
          <a:blip r:embed="rId4"/>
          <a:stretch>
            <a:fillRect/>
          </a:stretch>
        </p:blipFill>
        <p:spPr>
          <a:xfrm>
            <a:off x="2594952" y="1525473"/>
            <a:ext cx="2972976" cy="1185032"/>
          </a:xfrm>
          <a:prstGeom prst="rect">
            <a:avLst/>
          </a:prstGeom>
        </p:spPr>
      </p:pic>
      <p:pic>
        <p:nvPicPr>
          <p:cNvPr id="4" name="Picture 3" descr="Layer 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926" y="320434"/>
            <a:ext cx="1102483" cy="780747"/>
          </a:xfrm>
          <a:prstGeom prst="rect">
            <a:avLst/>
          </a:prstGeom>
        </p:spPr>
      </p:pic>
      <p:pic>
        <p:nvPicPr>
          <p:cNvPr id="11" name="Picture 10" descr="Layer 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2746" y="3863119"/>
            <a:ext cx="1105945" cy="759110"/>
          </a:xfrm>
          <a:prstGeom prst="rect">
            <a:avLst/>
          </a:prstGeom>
        </p:spPr>
      </p:pic>
      <p:pic>
        <p:nvPicPr>
          <p:cNvPr id="12" name="Picture 11" descr="Layer 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409" y="3650091"/>
            <a:ext cx="1596286" cy="426055"/>
          </a:xfrm>
          <a:prstGeom prst="rect">
            <a:avLst/>
          </a:prstGeom>
        </p:spPr>
      </p:pic>
      <p:pic>
        <p:nvPicPr>
          <p:cNvPr id="13" name="Picture 12" descr="Layer 1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7929" y="2504626"/>
            <a:ext cx="2972976" cy="867834"/>
          </a:xfrm>
          <a:prstGeom prst="rect">
            <a:avLst/>
          </a:prstGeom>
        </p:spPr>
      </p:pic>
      <p:pic>
        <p:nvPicPr>
          <p:cNvPr id="14" name="Picture 13" descr="streetbank.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3476" y="3354411"/>
            <a:ext cx="2342243" cy="459263"/>
          </a:xfrm>
          <a:prstGeom prst="rect">
            <a:avLst/>
          </a:prstGeom>
        </p:spPr>
      </p:pic>
      <p:pic>
        <p:nvPicPr>
          <p:cNvPr id="3" name="Picture 2">
            <a:extLst>
              <a:ext uri="{FF2B5EF4-FFF2-40B4-BE49-F238E27FC236}">
                <a16:creationId xmlns:a16="http://schemas.microsoft.com/office/drawing/2014/main" xmlns="" id="{AC8EB1AE-4170-F64F-B5B9-CB6967B47D9D}"/>
              </a:ext>
            </a:extLst>
          </p:cNvPr>
          <p:cNvPicPr>
            <a:picLocks noChangeAspect="1"/>
          </p:cNvPicPr>
          <p:nvPr/>
        </p:nvPicPr>
        <p:blipFill>
          <a:blip r:embed="rId10"/>
          <a:stretch>
            <a:fillRect/>
          </a:stretch>
        </p:blipFill>
        <p:spPr>
          <a:xfrm>
            <a:off x="6421944" y="246537"/>
            <a:ext cx="2552700" cy="1346200"/>
          </a:xfrm>
          <a:prstGeom prst="rect">
            <a:avLst/>
          </a:prstGeom>
        </p:spPr>
      </p:pic>
      <p:pic>
        <p:nvPicPr>
          <p:cNvPr id="15" name="Picture 14" descr="Vector Smart Object-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02" y="4198955"/>
            <a:ext cx="3033124" cy="597316"/>
          </a:xfrm>
          <a:prstGeom prst="rect">
            <a:avLst/>
          </a:prstGeom>
        </p:spPr>
      </p:pic>
      <p:pic>
        <p:nvPicPr>
          <p:cNvPr id="8" name="Picture 7">
            <a:extLst>
              <a:ext uri="{FF2B5EF4-FFF2-40B4-BE49-F238E27FC236}">
                <a16:creationId xmlns:a16="http://schemas.microsoft.com/office/drawing/2014/main" xmlns="" id="{88364022-C5BC-8942-BDC8-7E00C55F3787}"/>
              </a:ext>
            </a:extLst>
          </p:cNvPr>
          <p:cNvPicPr>
            <a:picLocks noChangeAspect="1"/>
          </p:cNvPicPr>
          <p:nvPr/>
        </p:nvPicPr>
        <p:blipFill>
          <a:blip r:embed="rId12"/>
          <a:stretch>
            <a:fillRect/>
          </a:stretch>
        </p:blipFill>
        <p:spPr>
          <a:xfrm>
            <a:off x="181927" y="187868"/>
            <a:ext cx="2286000" cy="698500"/>
          </a:xfrm>
          <a:prstGeom prst="rect">
            <a:avLst/>
          </a:prstGeom>
        </p:spPr>
      </p:pic>
      <p:pic>
        <p:nvPicPr>
          <p:cNvPr id="27" name="Picture 26">
            <a:extLst>
              <a:ext uri="{FF2B5EF4-FFF2-40B4-BE49-F238E27FC236}">
                <a16:creationId xmlns:a16="http://schemas.microsoft.com/office/drawing/2014/main" xmlns="" id="{49CCED6F-DED4-8046-9B37-01ACA5C9EC3D}"/>
              </a:ext>
            </a:extLst>
          </p:cNvPr>
          <p:cNvPicPr>
            <a:picLocks noChangeAspect="1"/>
          </p:cNvPicPr>
          <p:nvPr/>
        </p:nvPicPr>
        <p:blipFill>
          <a:blip r:embed="rId13"/>
          <a:stretch>
            <a:fillRect/>
          </a:stretch>
        </p:blipFill>
        <p:spPr>
          <a:xfrm>
            <a:off x="592351" y="1675150"/>
            <a:ext cx="1752600" cy="787400"/>
          </a:xfrm>
          <a:prstGeom prst="rect">
            <a:avLst/>
          </a:prstGeom>
        </p:spPr>
      </p:pic>
      <p:pic>
        <p:nvPicPr>
          <p:cNvPr id="29" name="Picture 28">
            <a:extLst>
              <a:ext uri="{FF2B5EF4-FFF2-40B4-BE49-F238E27FC236}">
                <a16:creationId xmlns:a16="http://schemas.microsoft.com/office/drawing/2014/main" xmlns="" id="{6CDD209B-FBA8-CD4E-B406-D99A1D9328D5}"/>
              </a:ext>
            </a:extLst>
          </p:cNvPr>
          <p:cNvPicPr>
            <a:picLocks noChangeAspect="1"/>
          </p:cNvPicPr>
          <p:nvPr/>
        </p:nvPicPr>
        <p:blipFill>
          <a:blip r:embed="rId14"/>
          <a:stretch>
            <a:fillRect/>
          </a:stretch>
        </p:blipFill>
        <p:spPr>
          <a:xfrm>
            <a:off x="55549" y="2733525"/>
            <a:ext cx="2706959" cy="496930"/>
          </a:xfrm>
          <a:prstGeom prst="rect">
            <a:avLst/>
          </a:prstGeom>
        </p:spPr>
      </p:pic>
      <p:pic>
        <p:nvPicPr>
          <p:cNvPr id="33" name="Picture 32">
            <a:extLst>
              <a:ext uri="{FF2B5EF4-FFF2-40B4-BE49-F238E27FC236}">
                <a16:creationId xmlns:a16="http://schemas.microsoft.com/office/drawing/2014/main" xmlns="" id="{29365402-3EDD-534C-BB71-A4A93DA6349F}"/>
              </a:ext>
            </a:extLst>
          </p:cNvPr>
          <p:cNvPicPr>
            <a:picLocks noChangeAspect="1"/>
          </p:cNvPicPr>
          <p:nvPr/>
        </p:nvPicPr>
        <p:blipFill>
          <a:blip r:embed="rId15"/>
          <a:stretch>
            <a:fillRect/>
          </a:stretch>
        </p:blipFill>
        <p:spPr>
          <a:xfrm>
            <a:off x="5355997" y="3959419"/>
            <a:ext cx="1498600" cy="730250"/>
          </a:xfrm>
          <a:prstGeom prst="rect">
            <a:avLst/>
          </a:prstGeom>
        </p:spPr>
      </p:pic>
      <p:pic>
        <p:nvPicPr>
          <p:cNvPr id="17" name="Picture 16" descr="Vector Smart Object-3.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10661" y="3229945"/>
            <a:ext cx="3248325" cy="597316"/>
          </a:xfrm>
          <a:prstGeom prst="rect">
            <a:avLst/>
          </a:prstGeom>
        </p:spPr>
      </p:pic>
      <p:pic>
        <p:nvPicPr>
          <p:cNvPr id="5" name="Picture 4">
            <a:extLst>
              <a:ext uri="{FF2B5EF4-FFF2-40B4-BE49-F238E27FC236}">
                <a16:creationId xmlns:a16="http://schemas.microsoft.com/office/drawing/2014/main" xmlns="" id="{6BFA743F-0718-CD40-942D-EEDB9672C24D}"/>
              </a:ext>
            </a:extLst>
          </p:cNvPr>
          <p:cNvPicPr>
            <a:picLocks noChangeAspect="1"/>
          </p:cNvPicPr>
          <p:nvPr/>
        </p:nvPicPr>
        <p:blipFill>
          <a:blip r:embed="rId17"/>
          <a:stretch>
            <a:fillRect/>
          </a:stretch>
        </p:blipFill>
        <p:spPr>
          <a:xfrm>
            <a:off x="7060518" y="1499166"/>
            <a:ext cx="1930400" cy="457200"/>
          </a:xfrm>
          <a:prstGeom prst="rect">
            <a:avLst/>
          </a:prstGeom>
        </p:spPr>
      </p:pic>
      <p:pic>
        <p:nvPicPr>
          <p:cNvPr id="20" name="Picture 19" descr="Layer 5.png">
            <a:extLst>
              <a:ext uri="{FF2B5EF4-FFF2-40B4-BE49-F238E27FC236}">
                <a16:creationId xmlns:a16="http://schemas.microsoft.com/office/drawing/2014/main" xmlns="" id="{BA423C7C-5EFB-C149-8C19-51E0075EE1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30065" y="2681769"/>
            <a:ext cx="1256333" cy="400106"/>
          </a:xfrm>
          <a:prstGeom prst="rect">
            <a:avLst/>
          </a:prstGeom>
        </p:spPr>
      </p:pic>
      <p:pic>
        <p:nvPicPr>
          <p:cNvPr id="6" name="Picture 5">
            <a:extLst>
              <a:ext uri="{FF2B5EF4-FFF2-40B4-BE49-F238E27FC236}">
                <a16:creationId xmlns:a16="http://schemas.microsoft.com/office/drawing/2014/main" xmlns="" id="{C23D06E7-F2D7-634E-BEF2-E3DE8439852D}"/>
              </a:ext>
            </a:extLst>
          </p:cNvPr>
          <p:cNvPicPr>
            <a:picLocks noChangeAspect="1"/>
          </p:cNvPicPr>
          <p:nvPr/>
        </p:nvPicPr>
        <p:blipFill>
          <a:blip r:embed="rId19"/>
          <a:stretch>
            <a:fillRect/>
          </a:stretch>
        </p:blipFill>
        <p:spPr>
          <a:xfrm>
            <a:off x="1027247" y="886368"/>
            <a:ext cx="892014" cy="684569"/>
          </a:xfrm>
          <a:prstGeom prst="rect">
            <a:avLst/>
          </a:prstGeom>
        </p:spPr>
      </p:pic>
      <p:pic>
        <p:nvPicPr>
          <p:cNvPr id="10" name="Picture 9">
            <a:extLst>
              <a:ext uri="{FF2B5EF4-FFF2-40B4-BE49-F238E27FC236}">
                <a16:creationId xmlns:a16="http://schemas.microsoft.com/office/drawing/2014/main" xmlns="" id="{71FDD2C6-69E4-674F-94E3-D06C838B8F6C}"/>
              </a:ext>
            </a:extLst>
          </p:cNvPr>
          <p:cNvPicPr>
            <a:picLocks noChangeAspect="1"/>
          </p:cNvPicPr>
          <p:nvPr/>
        </p:nvPicPr>
        <p:blipFill>
          <a:blip r:embed="rId20"/>
          <a:stretch>
            <a:fillRect/>
          </a:stretch>
        </p:blipFill>
        <p:spPr>
          <a:xfrm>
            <a:off x="4964595" y="535392"/>
            <a:ext cx="853334" cy="800934"/>
          </a:xfrm>
          <a:prstGeom prst="rect">
            <a:avLst/>
          </a:prstGeom>
        </p:spPr>
      </p:pic>
      <p:pic>
        <p:nvPicPr>
          <p:cNvPr id="23" name="Picture 22">
            <a:extLst>
              <a:ext uri="{FF2B5EF4-FFF2-40B4-BE49-F238E27FC236}">
                <a16:creationId xmlns:a16="http://schemas.microsoft.com/office/drawing/2014/main" xmlns="" id="{C098D69C-C97B-A641-AB89-4ABD4A37970A}"/>
              </a:ext>
            </a:extLst>
          </p:cNvPr>
          <p:cNvPicPr>
            <a:picLocks noChangeAspect="1"/>
          </p:cNvPicPr>
          <p:nvPr/>
        </p:nvPicPr>
        <p:blipFill>
          <a:blip r:embed="rId21"/>
          <a:stretch>
            <a:fillRect/>
          </a:stretch>
        </p:blipFill>
        <p:spPr>
          <a:xfrm>
            <a:off x="3531015" y="3813674"/>
            <a:ext cx="1105945" cy="1105945"/>
          </a:xfrm>
          <a:prstGeom prst="rect">
            <a:avLst/>
          </a:prstGeom>
        </p:spPr>
      </p:pic>
    </p:spTree>
    <p:extLst>
      <p:ext uri="{BB962C8B-B14F-4D97-AF65-F5344CB8AC3E}">
        <p14:creationId xmlns:p14="http://schemas.microsoft.com/office/powerpoint/2010/main" val="368836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2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2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700"/>
                            </p:stCondLst>
                            <p:childTnLst>
                              <p:par>
                                <p:cTn id="20" presetID="10"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22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27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32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711157" y="712000"/>
            <a:ext cx="5721684" cy="714606"/>
            <a:chOff x="1711157" y="712000"/>
            <a:chExt cx="5721684" cy="71460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157" y="712000"/>
              <a:ext cx="5721684" cy="714606"/>
            </a:xfrm>
            <a:prstGeom prst="rect">
              <a:avLst/>
            </a:prstGeom>
          </p:spPr>
        </p:pic>
        <p:sp>
          <p:nvSpPr>
            <p:cNvPr id="14" name="TextBox 13"/>
            <p:cNvSpPr txBox="1"/>
            <p:nvPr/>
          </p:nvSpPr>
          <p:spPr>
            <a:xfrm>
              <a:off x="2511779" y="898195"/>
              <a:ext cx="4727222" cy="345600"/>
            </a:xfrm>
            <a:prstGeom prst="rect">
              <a:avLst/>
            </a:prstGeom>
            <a:noFill/>
          </p:spPr>
          <p:txBody>
            <a:bodyPr wrap="square" rtlCol="0">
              <a:spAutoFit/>
            </a:bodyPr>
            <a:lstStyle/>
            <a:p>
              <a:pPr algn="ctr"/>
              <a:r>
                <a:rPr lang="en-US" sz="1600" dirty="0">
                  <a:solidFill>
                    <a:schemeClr val="bg1"/>
                  </a:solidFill>
                  <a:latin typeface="Roboto Slab Bold"/>
                  <a:cs typeface="Roboto Slab Bold"/>
                </a:rPr>
                <a:t>Pressing unresolved environmental concerns</a:t>
              </a:r>
            </a:p>
          </p:txBody>
        </p:sp>
      </p:grpSp>
      <p:grpSp>
        <p:nvGrpSpPr>
          <p:cNvPr id="24" name="Group 23"/>
          <p:cNvGrpSpPr/>
          <p:nvPr/>
        </p:nvGrpSpPr>
        <p:grpSpPr>
          <a:xfrm>
            <a:off x="1711159" y="1725766"/>
            <a:ext cx="5721682" cy="719435"/>
            <a:chOff x="1711159" y="1725766"/>
            <a:chExt cx="5721682" cy="719435"/>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1159" y="1725766"/>
              <a:ext cx="5721682" cy="719435"/>
            </a:xfrm>
            <a:prstGeom prst="rect">
              <a:avLst/>
            </a:prstGeom>
          </p:spPr>
        </p:pic>
        <p:sp>
          <p:nvSpPr>
            <p:cNvPr id="16" name="TextBox 15"/>
            <p:cNvSpPr txBox="1"/>
            <p:nvPr/>
          </p:nvSpPr>
          <p:spPr>
            <a:xfrm>
              <a:off x="2511779" y="1803280"/>
              <a:ext cx="4727222" cy="584776"/>
            </a:xfrm>
            <a:prstGeom prst="rect">
              <a:avLst/>
            </a:prstGeom>
            <a:noFill/>
          </p:spPr>
          <p:txBody>
            <a:bodyPr wrap="square" rtlCol="0">
              <a:spAutoFit/>
            </a:bodyPr>
            <a:lstStyle/>
            <a:p>
              <a:pPr algn="ctr"/>
              <a:r>
                <a:rPr lang="en-US" sz="1600" dirty="0">
                  <a:solidFill>
                    <a:schemeClr val="bg1"/>
                  </a:solidFill>
                  <a:latin typeface="Roboto Slab Bold"/>
                  <a:cs typeface="Roboto Slab Bold"/>
                </a:rPr>
                <a:t>Global recessions that have fundamentally</a:t>
              </a:r>
            </a:p>
            <a:p>
              <a:pPr algn="ctr"/>
              <a:r>
                <a:rPr lang="en-US" sz="1600" dirty="0">
                  <a:solidFill>
                    <a:schemeClr val="bg1"/>
                  </a:solidFill>
                  <a:latin typeface="Roboto Slab Bold"/>
                  <a:cs typeface="Roboto Slab Bold"/>
                </a:rPr>
                <a:t>shocked consumer behaviors</a:t>
              </a:r>
            </a:p>
          </p:txBody>
        </p:sp>
      </p:grpSp>
      <p:grpSp>
        <p:nvGrpSpPr>
          <p:cNvPr id="25" name="Group 24"/>
          <p:cNvGrpSpPr/>
          <p:nvPr/>
        </p:nvGrpSpPr>
        <p:grpSpPr>
          <a:xfrm>
            <a:off x="1711159" y="2783101"/>
            <a:ext cx="5820460" cy="719435"/>
            <a:chOff x="1711159" y="2783101"/>
            <a:chExt cx="5820460" cy="719435"/>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159" y="2783101"/>
              <a:ext cx="5721682" cy="719435"/>
            </a:xfrm>
            <a:prstGeom prst="rect">
              <a:avLst/>
            </a:prstGeom>
          </p:spPr>
        </p:pic>
        <p:sp>
          <p:nvSpPr>
            <p:cNvPr id="17" name="TextBox 16"/>
            <p:cNvSpPr txBox="1"/>
            <p:nvPr/>
          </p:nvSpPr>
          <p:spPr>
            <a:xfrm>
              <a:off x="2310509" y="2956740"/>
              <a:ext cx="5221110" cy="338554"/>
            </a:xfrm>
            <a:prstGeom prst="rect">
              <a:avLst/>
            </a:prstGeom>
            <a:noFill/>
          </p:spPr>
          <p:txBody>
            <a:bodyPr wrap="square" rtlCol="0">
              <a:spAutoFit/>
            </a:bodyPr>
            <a:lstStyle/>
            <a:p>
              <a:pPr algn="ctr"/>
              <a:r>
                <a:rPr lang="en-US" sz="1600" dirty="0">
                  <a:solidFill>
                    <a:schemeClr val="bg1"/>
                  </a:solidFill>
                  <a:latin typeface="Roboto Slab Bold"/>
                  <a:cs typeface="Roboto Slab Bold"/>
                </a:rPr>
                <a:t>A renewed belief in the importance of community </a:t>
              </a:r>
            </a:p>
          </p:txBody>
        </p:sp>
      </p:grpSp>
      <p:grpSp>
        <p:nvGrpSpPr>
          <p:cNvPr id="26" name="Group 25"/>
          <p:cNvGrpSpPr/>
          <p:nvPr/>
        </p:nvGrpSpPr>
        <p:grpSpPr>
          <a:xfrm>
            <a:off x="1711162" y="3786919"/>
            <a:ext cx="5721676" cy="714606"/>
            <a:chOff x="1711162" y="3786919"/>
            <a:chExt cx="5721676" cy="714606"/>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162" y="3786919"/>
              <a:ext cx="5721676" cy="714606"/>
            </a:xfrm>
            <a:prstGeom prst="rect">
              <a:avLst/>
            </a:prstGeom>
          </p:spPr>
        </p:pic>
        <p:sp>
          <p:nvSpPr>
            <p:cNvPr id="18" name="TextBox 17"/>
            <p:cNvSpPr txBox="1"/>
            <p:nvPr/>
          </p:nvSpPr>
          <p:spPr>
            <a:xfrm>
              <a:off x="2511779" y="3861241"/>
              <a:ext cx="4727222" cy="584776"/>
            </a:xfrm>
            <a:prstGeom prst="rect">
              <a:avLst/>
            </a:prstGeom>
            <a:noFill/>
          </p:spPr>
          <p:txBody>
            <a:bodyPr wrap="square" rtlCol="0">
              <a:spAutoFit/>
            </a:bodyPr>
            <a:lstStyle/>
            <a:p>
              <a:pPr algn="ctr"/>
              <a:r>
                <a:rPr lang="en-US" sz="1600" dirty="0">
                  <a:solidFill>
                    <a:schemeClr val="bg1"/>
                  </a:solidFill>
                  <a:latin typeface="Roboto Slab Bold"/>
                  <a:cs typeface="Roboto Slab Bold"/>
                </a:rPr>
                <a:t>A torrent of peer-to-peer social networks and </a:t>
              </a:r>
            </a:p>
            <a:p>
              <a:pPr algn="ctr"/>
              <a:r>
                <a:rPr lang="en-US" sz="1600" dirty="0">
                  <a:solidFill>
                    <a:schemeClr val="bg1"/>
                  </a:solidFill>
                  <a:latin typeface="Roboto Slab Bold"/>
                  <a:cs typeface="Roboto Slab Bold"/>
                </a:rPr>
                <a:t>real-time technologies</a:t>
              </a:r>
            </a:p>
          </p:txBody>
        </p:sp>
      </p:grpSp>
    </p:spTree>
    <p:extLst>
      <p:ext uri="{BB962C8B-B14F-4D97-AF65-F5344CB8AC3E}">
        <p14:creationId xmlns:p14="http://schemas.microsoft.com/office/powerpoint/2010/main" val="32863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368" y="0"/>
            <a:ext cx="9157368" cy="5143500"/>
          </a:xfrm>
          <a:prstGeom prst="rect">
            <a:avLst/>
          </a:prstGeom>
          <a:solidFill>
            <a:schemeClr val="tx1"/>
          </a:solidFill>
          <a:ln w="9525">
            <a:solidFill>
              <a:schemeClr val="tx1"/>
            </a:solidFill>
            <a:miter lim="800000"/>
            <a:headEnd/>
            <a:tailEnd/>
          </a:ln>
        </p:spPr>
        <p:txBody>
          <a:bodyPr wrap="none" lIns="125401" tIns="62700" rIns="125401" bIns="62700" anchor="ctr"/>
          <a:lstStyle/>
          <a:p>
            <a:endParaRPr lang="en-US"/>
          </a:p>
        </p:txBody>
      </p:sp>
      <p:pic>
        <p:nvPicPr>
          <p:cNvPr id="3" name="Picture 9" descr="chap1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80" y="1074615"/>
            <a:ext cx="2388306" cy="237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hap1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2642" y="1074615"/>
            <a:ext cx="2556026" cy="237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ype_title_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7507" y="3882523"/>
            <a:ext cx="4759868" cy="42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80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BC6BD"/>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45419</TotalTime>
  <Words>2372</Words>
  <Application>Microsoft Office PowerPoint</Application>
  <PresentationFormat>On-screen Show (16:9)</PresentationFormat>
  <Paragraphs>265</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SAP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SAP SAP</dc:creator>
  <cp:lastModifiedBy>Deron</cp:lastModifiedBy>
  <cp:revision>109</cp:revision>
  <cp:lastPrinted>2016-10-04T23:23:19Z</cp:lastPrinted>
  <dcterms:created xsi:type="dcterms:W3CDTF">2016-06-21T20:28:27Z</dcterms:created>
  <dcterms:modified xsi:type="dcterms:W3CDTF">2019-12-09T16:29:58Z</dcterms:modified>
</cp:coreProperties>
</file>